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2" r:id="rId1"/>
  </p:sldMasterIdLst>
  <p:notesMasterIdLst>
    <p:notesMasterId r:id="rId38"/>
  </p:notesMasterIdLst>
  <p:sldIdLst>
    <p:sldId id="257" r:id="rId2"/>
    <p:sldId id="346" r:id="rId3"/>
    <p:sldId id="347" r:id="rId4"/>
    <p:sldId id="348" r:id="rId5"/>
    <p:sldId id="349" r:id="rId6"/>
    <p:sldId id="343" r:id="rId7"/>
    <p:sldId id="258" r:id="rId8"/>
    <p:sldId id="259" r:id="rId9"/>
    <p:sldId id="313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0" r:id="rId19"/>
    <p:sldId id="282" r:id="rId20"/>
    <p:sldId id="283" r:id="rId21"/>
    <p:sldId id="284" r:id="rId22"/>
    <p:sldId id="285" r:id="rId23"/>
    <p:sldId id="286" r:id="rId24"/>
    <p:sldId id="288" r:id="rId25"/>
    <p:sldId id="345" r:id="rId26"/>
    <p:sldId id="289" r:id="rId27"/>
    <p:sldId id="290" r:id="rId28"/>
    <p:sldId id="291" r:id="rId29"/>
    <p:sldId id="292" r:id="rId30"/>
    <p:sldId id="293" r:id="rId31"/>
    <p:sldId id="333" r:id="rId32"/>
    <p:sldId id="319" r:id="rId33"/>
    <p:sldId id="320" r:id="rId34"/>
    <p:sldId id="338" r:id="rId35"/>
    <p:sldId id="339" r:id="rId36"/>
    <p:sldId id="340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9" autoAdjust="0"/>
    <p:restoredTop sz="86323" autoAdjust="0"/>
  </p:normalViewPr>
  <p:slideViewPr>
    <p:cSldViewPr snapToGrid="0" snapToObjects="1">
      <p:cViewPr>
        <p:scale>
          <a:sx n="97" d="100"/>
          <a:sy n="97" d="100"/>
        </p:scale>
        <p:origin x="-11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DFB60-83D0-2E49-B3C2-C223C8F66C98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5C29B-66AF-264F-A86D-D612027C0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303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CDA696-6E9A-6847-8CD7-85D138E720AC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52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A5C29B-66AF-264F-A86D-D612027C0C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48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A6DD2B2-8064-1E48-A9F3-0C3FB1762C9D}" type="datetimeFigureOut">
              <a:rPr lang="en-US" smtClean="0"/>
              <a:t>9/30/2015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6E0AB158-4C97-8744-8E10-BF5C7111C66B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1870" TargetMode="External"/><Relationship Id="rId2" Type="http://schemas.openxmlformats.org/officeDocument/2006/relationships/hyperlink" Target="http://en.wikipedia.org/wiki/April_2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://en.wikipedia.org/wiki/1924" TargetMode="External"/><Relationship Id="rId4" Type="http://schemas.openxmlformats.org/officeDocument/2006/relationships/hyperlink" Target="http://en.wikipedia.org/wiki/January_21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KxaqK2ggcA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5Xd_zkMEgkI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2939874"/>
          </a:xfrm>
        </p:spPr>
        <p:txBody>
          <a:bodyPr>
            <a:normAutofit fontScale="55000" lnSpcReduction="20000"/>
          </a:bodyPr>
          <a:lstStyle/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sz="3600" b="1" dirty="0" smtClean="0">
                <a:solidFill>
                  <a:srgbClr val="00B050"/>
                </a:solidFill>
                <a:ea typeface="+mn-ea"/>
                <a:cs typeface="+mn-cs"/>
              </a:rPr>
              <a:t>PIA 2020</a:t>
            </a:r>
          </a:p>
          <a:p>
            <a:pPr eaLnBrk="1" hangingPunct="1">
              <a:defRPr/>
            </a:pPr>
            <a:endParaRPr lang="en-US" sz="3600" dirty="0" smtClean="0">
              <a:solidFill>
                <a:srgbClr val="00B050"/>
              </a:solidFill>
            </a:endParaRP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00B050"/>
                </a:solidFill>
              </a:rPr>
              <a:t>Historical Models, Contemporary Models and</a:t>
            </a: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00B050"/>
                </a:solidFill>
              </a:rPr>
              <a:t>Socio-economic change</a:t>
            </a:r>
            <a:endParaRPr lang="en-US" sz="3600" dirty="0">
              <a:solidFill>
                <a:srgbClr val="00B050"/>
              </a:solidFill>
            </a:endParaRPr>
          </a:p>
          <a:p>
            <a:pPr eaLnBrk="1" hangingPunct="1">
              <a:defRPr/>
            </a:pPr>
            <a:endParaRPr lang="en-US" sz="3600" dirty="0">
              <a:solidFill>
                <a:srgbClr val="00B050"/>
              </a:solidFill>
            </a:endParaRPr>
          </a:p>
          <a:p>
            <a:pPr eaLnBrk="1" hangingPunct="1">
              <a:defRPr/>
            </a:pPr>
            <a:endParaRPr lang="en-US" sz="3600" b="1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sz="3600" dirty="0" smtClean="0">
                <a:solidFill>
                  <a:srgbClr val="00B050"/>
                </a:solidFill>
              </a:rPr>
              <a:t>Week Five</a:t>
            </a:r>
            <a:endParaRPr lang="en-US" sz="3600" b="1" dirty="0" smtClean="0">
              <a:solidFill>
                <a:srgbClr val="00B050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01823" y="211585"/>
            <a:ext cx="7772400" cy="1736725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latin typeface="Arial Black" charset="0"/>
                <a:cs typeface="+mj-cs"/>
              </a:rPr>
              <a:t>Introduction to Public Affairs</a:t>
            </a:r>
          </a:p>
        </p:txBody>
      </p:sp>
    </p:spTree>
    <p:extLst>
      <p:ext uri="{BB962C8B-B14F-4D97-AF65-F5344CB8AC3E}">
        <p14:creationId xmlns:p14="http://schemas.microsoft.com/office/powerpoint/2010/main" val="424454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14350" indent="-514350" eaLnBrk="1" hangingPunct="1"/>
            <a:r>
              <a:rPr lang="en-US" sz="3600" b="1">
                <a:latin typeface="Times New Roman" charset="0"/>
              </a:rPr>
              <a:t>2. The Public Sector and the Economy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14350" indent="-51435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Free Market</a:t>
            </a:r>
          </a:p>
          <a:p>
            <a:pPr marL="514350" indent="-514350" eaLnBrk="1" hangingPunct="1">
              <a:buFont typeface="Wingdings" charset="0"/>
              <a:buAutoNum type="arabicPeriod"/>
            </a:pPr>
            <a:endParaRPr lang="en-US" b="1">
              <a:latin typeface="Arial" charset="0"/>
            </a:endParaRPr>
          </a:p>
          <a:p>
            <a:pPr marL="514350" indent="-51435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Mixed or Social Democratic</a:t>
            </a:r>
          </a:p>
          <a:p>
            <a:pPr marL="514350" indent="-514350" eaLnBrk="1" hangingPunct="1">
              <a:buFont typeface="Wingdings" charset="0"/>
              <a:buAutoNum type="arabicPeriod"/>
            </a:pPr>
            <a:endParaRPr lang="en-US" b="1">
              <a:latin typeface="Arial" charset="0"/>
            </a:endParaRPr>
          </a:p>
          <a:p>
            <a:pPr marL="514350" indent="-51435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Socialist Industrialization</a:t>
            </a:r>
          </a:p>
          <a:p>
            <a:pPr marL="514350" indent="-514350" eaLnBrk="1" hangingPunct="1">
              <a:buFont typeface="Wingdings" charset="0"/>
              <a:buAutoNum type="arabicPeriod"/>
            </a:pPr>
            <a:endParaRPr lang="en-US" b="1">
              <a:latin typeface="Arial" charset="0"/>
            </a:endParaRPr>
          </a:p>
          <a:p>
            <a:pPr marL="514350" indent="-51435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Autarcky with Rural Mobilization</a:t>
            </a:r>
          </a:p>
          <a:p>
            <a:pPr marL="514350" indent="-514350" eaLnBrk="1" hangingPunct="1">
              <a:buFont typeface="Wingdings" charset="0"/>
              <a:buAutoNum type="arabicPeriod"/>
            </a:pPr>
            <a:endParaRPr lang="en-US" b="1">
              <a:latin typeface="Arial" charset="0"/>
            </a:endParaRPr>
          </a:p>
          <a:p>
            <a:pPr marL="514350" indent="-51435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Corporate/ Fascist</a:t>
            </a:r>
          </a:p>
        </p:txBody>
      </p:sp>
    </p:spTree>
    <p:extLst>
      <p:ext uri="{BB962C8B-B14F-4D97-AF65-F5344CB8AC3E}">
        <p14:creationId xmlns:p14="http://schemas.microsoft.com/office/powerpoint/2010/main" val="6111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Ideology as Social Science</a:t>
            </a:r>
          </a:p>
        </p:txBody>
      </p:sp>
      <p:pic>
        <p:nvPicPr>
          <p:cNvPr id="30722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1676400"/>
            <a:ext cx="7772400" cy="4530725"/>
          </a:xfrm>
        </p:spPr>
      </p:pic>
    </p:spTree>
    <p:extLst>
      <p:ext uri="{BB962C8B-B14F-4D97-AF65-F5344CB8AC3E}">
        <p14:creationId xmlns:p14="http://schemas.microsoft.com/office/powerpoint/2010/main" val="244415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800" b="1">
                <a:latin typeface="Times New Roman" charset="0"/>
              </a:rPr>
              <a:t/>
            </a:r>
            <a:br>
              <a:rPr lang="en-US" sz="3800" b="1">
                <a:latin typeface="Times New Roman" charset="0"/>
              </a:rPr>
            </a:br>
            <a:r>
              <a:rPr lang="en-US" sz="3800" b="1">
                <a:latin typeface="Times New Roman" charset="0"/>
              </a:rPr>
              <a:t>The Public Sector and the Economy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algn="ctr" eaLnBrk="1" hangingPunct="1">
              <a:buFont typeface="Wingdings" charset="0"/>
              <a:buNone/>
            </a:pPr>
            <a:r>
              <a:rPr lang="en-US" b="1">
                <a:latin typeface="Arial" charset="0"/>
              </a:rPr>
              <a:t>Reminder:</a:t>
            </a:r>
          </a:p>
          <a:p>
            <a:pPr algn="ctr" eaLnBrk="1" hangingPunct="1">
              <a:buFont typeface="Wingdings" charset="0"/>
              <a:buNone/>
            </a:pPr>
            <a:endParaRPr lang="en-US" b="1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>
                <a:latin typeface="Arial" charset="0"/>
              </a:rPr>
              <a:t>	Karl Marx- The Other German- </a:t>
            </a:r>
          </a:p>
          <a:p>
            <a:pPr eaLnBrk="1" hangingPunct="1">
              <a:buFont typeface="Wingdings" charset="0"/>
              <a:buNone/>
            </a:pPr>
            <a:endParaRPr lang="en-US" b="1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>
                <a:latin typeface="Arial" charset="0"/>
              </a:rPr>
              <a:t>	Source of ideas about the developmental state.  Marx as a Social Scientist not an Ideologue. The contemporary of Max Weber</a:t>
            </a:r>
          </a:p>
        </p:txBody>
      </p:sp>
    </p:spTree>
    <p:extLst>
      <p:ext uri="{BB962C8B-B14F-4D97-AF65-F5344CB8AC3E}">
        <p14:creationId xmlns:p14="http://schemas.microsoft.com/office/powerpoint/2010/main" val="342799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381000" y="277813"/>
            <a:ext cx="8763000" cy="1143000"/>
          </a:xfrm>
        </p:spPr>
        <p:txBody>
          <a:bodyPr>
            <a:normAutofit fontScale="90000"/>
          </a:bodyPr>
          <a:lstStyle/>
          <a:p>
            <a:r>
              <a:rPr lang="en-US" sz="3600" b="1">
                <a:latin typeface="Times New Roman" charset="0"/>
              </a:rPr>
              <a:t>Marx with his Wife Jenny (1869) and with Friedrich Engels and Family (1864)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600200"/>
            <a:ext cx="7772400" cy="4530725"/>
          </a:xfrm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32771" name="Picture 2" descr="http://www.marxists.org/archive/marx/photo/lifeandwork/images/69kmj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76400"/>
            <a:ext cx="3429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http://cdn1.beeffco.com/files/poll-images/normal/karl-marx_27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4019550" cy="470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12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800" b="1" dirty="0">
                <a:latin typeface="Times New Roman" charset="0"/>
              </a:rPr>
              <a:t>Karl Marx: Another Five </a:t>
            </a:r>
            <a:r>
              <a:rPr lang="en-US" sz="3800" b="1" dirty="0" smtClean="0">
                <a:latin typeface="Times New Roman" charset="0"/>
              </a:rPr>
              <a:t>Minute History</a:t>
            </a:r>
            <a:endParaRPr lang="en-US" sz="3800" b="1" dirty="0">
              <a:latin typeface="Times New Roman" charset="0"/>
            </a:endParaRPr>
          </a:p>
        </p:txBody>
      </p:sp>
      <p:sp>
        <p:nvSpPr>
          <p:cNvPr id="33794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533400" indent="-533400" eaLnBrk="1" hangingPunct="1">
              <a:buFont typeface="Wingdings" charset="0"/>
              <a:buNone/>
            </a:pPr>
            <a:r>
              <a:rPr lang="en-US" sz="2400" b="1">
                <a:latin typeface="Arial" charset="0"/>
              </a:rPr>
              <a:t>a..  Original Marxian views- State as the instrument of the ruling classes</a:t>
            </a:r>
          </a:p>
          <a:p>
            <a:pPr marL="533400" indent="-533400" eaLnBrk="1" hangingPunct="1">
              <a:buFont typeface="Wingdings" charset="0"/>
              <a:buNone/>
            </a:pPr>
            <a:endParaRPr lang="en-US" sz="2400" b="1">
              <a:latin typeface="Arial" charset="0"/>
            </a:endParaRPr>
          </a:p>
          <a:p>
            <a:pPr marL="533400" indent="-533400" eaLnBrk="1" hangingPunct="1">
              <a:buFont typeface="Wingdings" charset="0"/>
              <a:buNone/>
            </a:pPr>
            <a:r>
              <a:rPr lang="en-US" sz="2400" b="1">
                <a:latin typeface="Arial" charset="0"/>
              </a:rPr>
              <a:t>b. The dialectic and Historical Materialism</a:t>
            </a:r>
          </a:p>
          <a:p>
            <a:pPr marL="533400" indent="-533400" eaLnBrk="1" hangingPunct="1">
              <a:buFont typeface="Wingdings" charset="0"/>
              <a:buNone/>
            </a:pPr>
            <a:endParaRPr lang="en-US" sz="2400" b="1">
              <a:latin typeface="Arial" charset="0"/>
            </a:endParaRPr>
          </a:p>
          <a:p>
            <a:pPr marL="533400" indent="-533400" eaLnBrk="1" hangingPunct="1">
              <a:buFont typeface="Wingdings" charset="0"/>
              <a:buNone/>
            </a:pPr>
            <a:r>
              <a:rPr lang="en-US" sz="2400" b="1">
                <a:latin typeface="Arial" charset="0"/>
              </a:rPr>
              <a:t>c.  Model:   (John Armstrong- The Conservative Marxist)</a:t>
            </a:r>
          </a:p>
          <a:p>
            <a:pPr marL="533400" indent="-533400" eaLnBrk="1" hangingPunct="1">
              <a:buFont typeface="Wingdings" charset="0"/>
              <a:buNone/>
            </a:pPr>
            <a:r>
              <a:rPr lang="en-US" sz="2400" b="1">
                <a:latin typeface="Arial" charset="0"/>
              </a:rPr>
              <a:t>		 	-Thesis</a:t>
            </a:r>
          </a:p>
          <a:p>
            <a:pPr marL="533400" indent="-533400" eaLnBrk="1" hangingPunct="1">
              <a:buFont typeface="Wingdings" charset="0"/>
              <a:buNone/>
            </a:pPr>
            <a:r>
              <a:rPr lang="en-US" sz="2400" b="1">
                <a:latin typeface="Arial" charset="0"/>
              </a:rPr>
              <a:t>		 	-Antithesis</a:t>
            </a:r>
          </a:p>
          <a:p>
            <a:pPr marL="533400" indent="-533400" eaLnBrk="1" hangingPunct="1">
              <a:buFont typeface="Wingdings" charset="0"/>
              <a:buNone/>
            </a:pPr>
            <a:r>
              <a:rPr lang="en-US" sz="2400" b="1">
                <a:latin typeface="Arial" charset="0"/>
              </a:rPr>
              <a:t>			-Synthesis</a:t>
            </a:r>
          </a:p>
        </p:txBody>
      </p:sp>
    </p:spTree>
    <p:extLst>
      <p:ext uri="{BB962C8B-B14F-4D97-AF65-F5344CB8AC3E}">
        <p14:creationId xmlns:p14="http://schemas.microsoft.com/office/powerpoint/2010/main" val="16136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Times New Roman" charset="0"/>
              </a:rPr>
              <a:t>Dialectic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b="1">
                <a:latin typeface="Arial" charset="0"/>
              </a:rPr>
              <a:t>     Thesis</a:t>
            </a:r>
            <a:r>
              <a:rPr lang="en-US" sz="2400">
                <a:latin typeface="Arial" charset="0"/>
              </a:rPr>
              <a:t>					 </a:t>
            </a:r>
            <a:r>
              <a:rPr lang="en-US" sz="2400" b="1">
                <a:latin typeface="Arial" charset="0"/>
              </a:rPr>
              <a:t>Antithesis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b="1">
                <a:latin typeface="Arial" charset="0"/>
              </a:rPr>
              <a:t>				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b="1">
                <a:latin typeface="Arial" charset="0"/>
              </a:rPr>
              <a:t>				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b="1">
                <a:latin typeface="Arial" charset="0"/>
              </a:rPr>
              <a:t>                           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en-US" sz="2400" b="1">
                <a:latin typeface="Arial" charset="0"/>
              </a:rPr>
              <a:t>										                       Synthesis   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en-US" sz="2400">
              <a:latin typeface="Arial" charset="0"/>
            </a:endParaRPr>
          </a:p>
        </p:txBody>
      </p:sp>
      <p:sp>
        <p:nvSpPr>
          <p:cNvPr id="34819" name="Line 4"/>
          <p:cNvSpPr>
            <a:spLocks noChangeShapeType="1"/>
          </p:cNvSpPr>
          <p:nvPr/>
        </p:nvSpPr>
        <p:spPr bwMode="auto">
          <a:xfrm>
            <a:off x="2209800" y="2590800"/>
            <a:ext cx="434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0" name="Line 5"/>
          <p:cNvSpPr>
            <a:spLocks noChangeShapeType="1"/>
          </p:cNvSpPr>
          <p:nvPr/>
        </p:nvSpPr>
        <p:spPr bwMode="auto">
          <a:xfrm>
            <a:off x="2209800" y="2590800"/>
            <a:ext cx="2362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Line 6"/>
          <p:cNvSpPr>
            <a:spLocks noChangeShapeType="1"/>
          </p:cNvSpPr>
          <p:nvPr/>
        </p:nvSpPr>
        <p:spPr bwMode="auto">
          <a:xfrm>
            <a:off x="6781800" y="2667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2" name="Line 14"/>
          <p:cNvSpPr>
            <a:spLocks noChangeShapeType="1"/>
          </p:cNvSpPr>
          <p:nvPr/>
        </p:nvSpPr>
        <p:spPr bwMode="auto">
          <a:xfrm>
            <a:off x="6629400" y="2667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3" name="Line 15"/>
          <p:cNvSpPr>
            <a:spLocks noChangeShapeType="1"/>
          </p:cNvSpPr>
          <p:nvPr/>
        </p:nvSpPr>
        <p:spPr bwMode="auto">
          <a:xfrm flipH="1">
            <a:off x="4572000" y="2590800"/>
            <a:ext cx="1981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1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b="1">
                <a:latin typeface="Times New Roman" charset="0"/>
              </a:rPr>
              <a:t>Vladimir Ilyich Ulyanov</a:t>
            </a:r>
            <a:r>
              <a:rPr lang="en-US" sz="3800">
                <a:latin typeface="Times New Roman" charset="0"/>
              </a:rPr>
              <a:t> </a:t>
            </a:r>
            <a:r>
              <a:rPr lang="en-US" sz="3800" b="1">
                <a:latin typeface="Times New Roman" charset="0"/>
              </a:rPr>
              <a:t>(Lenin)</a:t>
            </a:r>
            <a:br>
              <a:rPr lang="en-US" sz="3800" b="1">
                <a:latin typeface="Times New Roman" charset="0"/>
              </a:rPr>
            </a:br>
            <a:r>
              <a:rPr lang="en-US" sz="3800" b="1">
                <a:latin typeface="Times New Roman" charset="0"/>
              </a:rPr>
              <a:t>(</a:t>
            </a:r>
            <a:r>
              <a:rPr lang="en-US" sz="3800" b="1">
                <a:latin typeface="Times New Roman" charset="0"/>
                <a:hlinkClick r:id="rId2" tooltip="April 22"/>
              </a:rPr>
              <a:t>April 22</a:t>
            </a:r>
            <a:r>
              <a:rPr lang="en-US" sz="3800" b="1">
                <a:latin typeface="Times New Roman" charset="0"/>
              </a:rPr>
              <a:t> </a:t>
            </a:r>
            <a:r>
              <a:rPr lang="en-US" sz="3800" b="1">
                <a:latin typeface="Times New Roman" charset="0"/>
                <a:hlinkClick r:id="rId3" tooltip="1870"/>
              </a:rPr>
              <a:t>1870</a:t>
            </a:r>
            <a:r>
              <a:rPr lang="en-US" sz="3800" b="1">
                <a:latin typeface="Times New Roman" charset="0"/>
              </a:rPr>
              <a:t>  – </a:t>
            </a:r>
            <a:r>
              <a:rPr lang="en-US" sz="3800" b="1">
                <a:latin typeface="Times New Roman" charset="0"/>
                <a:hlinkClick r:id="rId4" tooltip="January 21"/>
              </a:rPr>
              <a:t>January 21</a:t>
            </a:r>
            <a:r>
              <a:rPr lang="en-US" sz="3800" b="1">
                <a:latin typeface="Times New Roman" charset="0"/>
              </a:rPr>
              <a:t>, </a:t>
            </a:r>
            <a:r>
              <a:rPr lang="en-US" sz="3800" b="1">
                <a:latin typeface="Times New Roman" charset="0"/>
                <a:hlinkClick r:id="rId5" tooltip="1924"/>
              </a:rPr>
              <a:t>1924</a:t>
            </a:r>
            <a:r>
              <a:rPr lang="en-US" sz="3800" b="1">
                <a:latin typeface="Times New Roman" charset="0"/>
              </a:rPr>
              <a:t>)</a:t>
            </a:r>
            <a:r>
              <a:rPr lang="en-US" sz="3800">
                <a:latin typeface="Times New Roman" charset="0"/>
              </a:rPr>
              <a:t> </a:t>
            </a:r>
          </a:p>
        </p:txBody>
      </p:sp>
      <p:pic>
        <p:nvPicPr>
          <p:cNvPr id="35842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315" y="2141304"/>
            <a:ext cx="2142857" cy="3343742"/>
          </a:xfrm>
        </p:spPr>
      </p:pic>
    </p:spTree>
    <p:extLst>
      <p:ext uri="{BB962C8B-B14F-4D97-AF65-F5344CB8AC3E}">
        <p14:creationId xmlns:p14="http://schemas.microsoft.com/office/powerpoint/2010/main" val="32667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Times New Roman" charset="0"/>
              </a:rPr>
              <a:t>Class Conflict: Four Epochs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33400" indent="-53340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b="1">
                <a:latin typeface="Arial" charset="0"/>
              </a:rPr>
              <a:t>		Slavery</a:t>
            </a: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b="1">
                <a:latin typeface="Arial" charset="0"/>
              </a:rPr>
              <a:t>		Feudalism</a:t>
            </a: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b="1">
                <a:latin typeface="Arial" charset="0"/>
              </a:rPr>
              <a:t>		Capitalism</a:t>
            </a: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b="1">
                <a:latin typeface="Arial" charset="0"/>
              </a:rPr>
              <a:t>		Socialism  (National Socialism?)</a:t>
            </a: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None/>
            </a:pPr>
            <a:endParaRPr lang="en-US" b="1">
              <a:latin typeface="Arial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None/>
            </a:pPr>
            <a:r>
              <a:rPr lang="en-US" b="1">
                <a:latin typeface="Arial" charset="0"/>
              </a:rPr>
              <a:t>e.   Functionaries as the petty bourgeoisie</a:t>
            </a: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None/>
            </a:pPr>
            <a:endParaRPr lang="en-US" b="1">
              <a:latin typeface="Arial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AutoNum type="alphaLcPeriod" startAt="6"/>
            </a:pPr>
            <a:r>
              <a:rPr lang="en-US" b="1">
                <a:latin typeface="Arial" charset="0"/>
              </a:rPr>
              <a:t>Communism- state and the bureaucracy whither away</a:t>
            </a: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AutoNum type="alphaLcPeriod" startAt="6"/>
            </a:pPr>
            <a:endParaRPr lang="en-US" b="1">
              <a:latin typeface="Arial" charset="0"/>
            </a:endParaRPr>
          </a:p>
          <a:p>
            <a:pPr marL="533400" indent="-533400" eaLnBrk="1" hangingPunct="1">
              <a:lnSpc>
                <a:spcPct val="90000"/>
              </a:lnSpc>
              <a:buFont typeface="Wingdings" charset="0"/>
              <a:buAutoNum type="alphaLcPeriod" startAt="6"/>
            </a:pPr>
            <a:r>
              <a:rPr lang="en-US" b="1">
                <a:latin typeface="Arial" charset="0"/>
              </a:rPr>
              <a:t>Fascism- Society will Whither Away</a:t>
            </a:r>
            <a:r>
              <a:rPr lang="en-US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6756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41773"/>
            <a:ext cx="8836152" cy="7589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b="1" dirty="0">
                <a:latin typeface="Times New Roman" charset="0"/>
              </a:rPr>
              <a:t>Command Economy- Revised by  Keynes and Franklin D. Roosevelt </a:t>
            </a:r>
          </a:p>
        </p:txBody>
      </p:sp>
      <p:sp>
        <p:nvSpPr>
          <p:cNvPr id="38914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457200" indent="-45720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Under socialism, government, the bureaucracy should manage the  economy</a:t>
            </a:r>
          </a:p>
          <a:p>
            <a:pPr marL="457200" indent="-457200" eaLnBrk="1" hangingPunct="1">
              <a:buFont typeface="Wingdings" charset="0"/>
              <a:buAutoNum type="arabicPeriod"/>
            </a:pPr>
            <a:endParaRPr lang="en-US" b="1">
              <a:latin typeface="Arial" charset="0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The development of an elaborate national planning system</a:t>
            </a:r>
          </a:p>
          <a:p>
            <a:pPr marL="457200" indent="-457200" eaLnBrk="1" hangingPunct="1">
              <a:buFont typeface="Wingdings" charset="0"/>
              <a:buAutoNum type="arabicPeriod"/>
            </a:pPr>
            <a:endParaRPr lang="en-US" b="1">
              <a:latin typeface="Arial" charset="0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Keynes- Failure of market</a:t>
            </a:r>
          </a:p>
          <a:p>
            <a:pPr marL="457200" indent="-457200" eaLnBrk="1" hangingPunct="1">
              <a:buFont typeface="Wingdings" charset="0"/>
              <a:buAutoNum type="arabicPeriod"/>
            </a:pPr>
            <a:endParaRPr lang="en-US" b="1">
              <a:latin typeface="Arial" charset="0"/>
            </a:endParaRPr>
          </a:p>
          <a:p>
            <a:pPr marL="457200" indent="-457200" eaLnBrk="1" hangingPunct="1">
              <a:buFont typeface="Wingdings" charset="0"/>
              <a:buAutoNum type="arabicPeriod"/>
            </a:pPr>
            <a:r>
              <a:rPr lang="en-US" b="1">
                <a:latin typeface="Arial" charset="0"/>
              </a:rPr>
              <a:t>European Social Democracy</a:t>
            </a:r>
          </a:p>
        </p:txBody>
      </p:sp>
    </p:spTree>
    <p:extLst>
      <p:ext uri="{BB962C8B-B14F-4D97-AF65-F5344CB8AC3E}">
        <p14:creationId xmlns:p14="http://schemas.microsoft.com/office/powerpoint/2010/main" val="133228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Times New Roman" charset="0"/>
              </a:rPr>
              <a:t>Command Economy</a:t>
            </a:r>
          </a:p>
        </p:txBody>
      </p:sp>
      <p:sp>
        <p:nvSpPr>
          <p:cNvPr id="40962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533400" indent="-533400" eaLnBrk="1" hangingPunct="1">
              <a:buFont typeface="Wingdings" charset="0"/>
              <a:buAutoNum type="arabicPeriod" startAt="4"/>
            </a:pPr>
            <a:r>
              <a:rPr lang="en-US" b="1">
                <a:latin typeface="Arial" charset="0"/>
              </a:rPr>
              <a:t>The debate: Keynesianism and European Socialism (the Rose)- How much is this part of Command Economy Framework?  (Guy Peters)</a:t>
            </a:r>
          </a:p>
          <a:p>
            <a:pPr marL="533400" indent="-533400" eaLnBrk="1" hangingPunct="1">
              <a:buFont typeface="Wingdings" charset="0"/>
              <a:buAutoNum type="arabicPeriod" startAt="4"/>
            </a:pPr>
            <a:endParaRPr lang="en-US" b="1">
              <a:latin typeface="Arial" charset="0"/>
            </a:endParaRPr>
          </a:p>
          <a:p>
            <a:pPr marL="533400" indent="-533400" eaLnBrk="1" hangingPunct="1">
              <a:buFont typeface="Wingdings" charset="0"/>
              <a:buAutoNum type="arabicPeriod" startAt="4"/>
            </a:pPr>
            <a:r>
              <a:rPr lang="en-US" b="1">
                <a:latin typeface="Arial" charset="0"/>
              </a:rPr>
              <a:t>Development Administration: Command Economics in the Third World?  (Heady, Riggs vs. Vincent and Eleanor Ostrom)</a:t>
            </a:r>
          </a:p>
          <a:p>
            <a:pPr marL="533400" indent="-533400" eaLnBrk="1" hangingPunct="1">
              <a:buFont typeface="Wingdings" charset="0"/>
              <a:buAutoNum type="arabicPeriod" startAt="4"/>
            </a:pPr>
            <a:endParaRPr lang="en-US" b="1">
              <a:latin typeface="Arial" charset="0"/>
            </a:endParaRPr>
          </a:p>
          <a:p>
            <a:pPr marL="533400" indent="-533400" eaLnBrk="1" hangingPunct="1">
              <a:buFont typeface="Wingdings" charset="0"/>
              <a:buAutoNum type="arabicPeriod" startAt="4"/>
            </a:pPr>
            <a:r>
              <a:rPr lang="en-US" b="1">
                <a:latin typeface="Arial" charset="0"/>
              </a:rPr>
              <a:t>Development Management: An Oxymoron</a:t>
            </a:r>
          </a:p>
          <a:p>
            <a:pPr marL="533400" indent="-533400" eaLnBrk="1" hangingPunct="1">
              <a:buFont typeface="Wingdings" charset="0"/>
              <a:buAutoNum type="arabicPeriod" startAt="4"/>
            </a:pPr>
            <a:endParaRPr lang="en-US" b="1">
              <a:latin typeface="Arial" charset="0"/>
            </a:endParaRPr>
          </a:p>
          <a:p>
            <a:pPr marL="533400" indent="-533400" eaLnBrk="1" hangingPunct="1">
              <a:buFont typeface="Wingdings" charset="0"/>
              <a:buAutoNum type="arabicPeriod" startAt="4"/>
            </a:pPr>
            <a:endParaRPr lang="en-US" b="1">
              <a:latin typeface="Arial" charset="0"/>
            </a:endParaRPr>
          </a:p>
          <a:p>
            <a:pPr marL="533400" indent="-533400" eaLnBrk="1" hangingPunct="1">
              <a:buFont typeface="Wingdings" charset="0"/>
              <a:buAutoNum type="arabicPeriod" startAt="4"/>
            </a:pPr>
            <a:endParaRPr lang="en-US" b="1">
              <a:latin typeface="Arial" charset="0"/>
            </a:endParaRPr>
          </a:p>
          <a:p>
            <a:pPr marL="533400" indent="-533400" eaLnBrk="1" hangingPunct="1">
              <a:buFont typeface="Wingdings" charset="0"/>
              <a:buAutoNum type="arabicPeriod" startAt="4"/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7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The 1933 Election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>
                <a:hlinkClick r:id="rId2"/>
              </a:rPr>
              <a:t>The comedy behind the Serious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Jon Stewart of the 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53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http://z.about.com/d/politicalhumor/1/0/P/T/2/big-biz-tmwha08111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533400"/>
            <a:ext cx="9126537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76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346052" y="945649"/>
            <a:ext cx="8534400" cy="7589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600" b="1" dirty="0" smtClean="0">
                <a:latin typeface="Times New Roman" charset="0"/>
              </a:rPr>
              <a:t/>
            </a:r>
            <a:br>
              <a:rPr lang="en-US" sz="3600" b="1" dirty="0" smtClean="0">
                <a:latin typeface="Times New Roman" charset="0"/>
              </a:rPr>
            </a:br>
            <a:r>
              <a:rPr lang="en-US" sz="3600" b="1" dirty="0" smtClean="0">
                <a:latin typeface="Times New Roman" charset="0"/>
              </a:rPr>
              <a:t>3</a:t>
            </a:r>
            <a:r>
              <a:rPr lang="en-US" sz="3600" b="1" dirty="0">
                <a:latin typeface="Times New Roman" charset="0"/>
              </a:rPr>
              <a:t>. The European Model, North Atlantic Unity and Japan</a:t>
            </a:r>
            <a:br>
              <a:rPr lang="en-US" sz="3600" b="1" dirty="0">
                <a:latin typeface="Times New Roman" charset="0"/>
              </a:rPr>
            </a:br>
            <a:endParaRPr lang="en-US" sz="3600" dirty="0">
              <a:latin typeface="Times New Roman" charset="0"/>
            </a:endParaRPr>
          </a:p>
        </p:txBody>
      </p:sp>
      <p:sp>
        <p:nvSpPr>
          <p:cNvPr id="43010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7"/>
            <a:ext cx="8503920" cy="5125039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</a:rPr>
              <a:t>Focus on the State Economic System</a:t>
            </a:r>
          </a:p>
          <a:p>
            <a:pPr eaLnBrk="1" hangingPunct="1"/>
            <a:endParaRPr lang="en-US" b="1" dirty="0">
              <a:latin typeface="Arial" charset="0"/>
            </a:endParaRPr>
          </a:p>
          <a:p>
            <a:pPr eaLnBrk="1" hangingPunct="1"/>
            <a:r>
              <a:rPr lang="en-US" b="1" dirty="0">
                <a:latin typeface="Arial" charset="0"/>
              </a:rPr>
              <a:t>Collectivist vs. Individualist Approach</a:t>
            </a:r>
          </a:p>
          <a:p>
            <a:pPr eaLnBrk="1" hangingPunct="1"/>
            <a:endParaRPr lang="en-US" b="1" dirty="0">
              <a:latin typeface="Arial" charset="0"/>
            </a:endParaRPr>
          </a:p>
          <a:p>
            <a:pPr eaLnBrk="1" hangingPunct="1"/>
            <a:r>
              <a:rPr lang="en-US" b="1" dirty="0">
                <a:latin typeface="Arial" charset="0"/>
              </a:rPr>
              <a:t>Europe vs. Anglo-Saxon</a:t>
            </a:r>
          </a:p>
          <a:p>
            <a:pPr eaLnBrk="1" hangingPunct="1"/>
            <a:endParaRPr lang="en-US" b="1" dirty="0">
              <a:latin typeface="Arial" charset="0"/>
            </a:endParaRPr>
          </a:p>
          <a:p>
            <a:pPr eaLnBrk="1" hangingPunct="1"/>
            <a:r>
              <a:rPr lang="en-US" b="1" dirty="0">
                <a:latin typeface="Arial" charset="0"/>
              </a:rPr>
              <a:t>Debates about Groups: Competitive vs. Cooperative (Corporatist)</a:t>
            </a:r>
          </a:p>
        </p:txBody>
      </p:sp>
    </p:spTree>
    <p:extLst>
      <p:ext uri="{BB962C8B-B14F-4D97-AF65-F5344CB8AC3E}">
        <p14:creationId xmlns:p14="http://schemas.microsoft.com/office/powerpoint/2010/main" val="193043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Continental Europe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Arial" charset="0"/>
              </a:rPr>
              <a:t>Counter-influence of St. Simonism- an interventionist view  (</a:t>
            </a:r>
            <a:r>
              <a:rPr lang="en-US" b="1">
                <a:solidFill>
                  <a:srgbClr val="FF0000"/>
                </a:solidFill>
                <a:latin typeface="Arial" charset="0"/>
              </a:rPr>
              <a:t>Not Adam Smith</a:t>
            </a:r>
            <a:r>
              <a:rPr lang="en-US" b="1">
                <a:latin typeface="Arial" charset="0"/>
              </a:rPr>
              <a:t>). </a:t>
            </a:r>
          </a:p>
          <a:p>
            <a:pPr eaLnBrk="1" hangingPunct="1">
              <a:buFont typeface="Wingdings" charset="0"/>
              <a:buNone/>
            </a:pPr>
            <a:endParaRPr lang="en-US" b="1">
              <a:latin typeface="Arial" charset="0"/>
            </a:endParaRPr>
          </a:p>
          <a:p>
            <a:pPr eaLnBrk="1" hangingPunct="1"/>
            <a:r>
              <a:rPr lang="ja-JP" altLang="en-US" b="1">
                <a:latin typeface="Arial" charset="0"/>
              </a:rPr>
              <a:t>“</a:t>
            </a:r>
            <a:r>
              <a:rPr lang="en-US" altLang="ja-JP" b="1">
                <a:latin typeface="Arial" charset="0"/>
              </a:rPr>
              <a:t>the era of abundance could be attained certainly and quickly. The guaranteed means were applications of science and technology to unrestricted mastery of nature.</a:t>
            </a:r>
            <a:r>
              <a:rPr lang="ja-JP" altLang="en-US" b="1">
                <a:latin typeface="Arial" charset="0"/>
              </a:rPr>
              <a:t>”</a:t>
            </a:r>
            <a:endParaRPr lang="en-US" altLang="ja-JP" b="1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>
                <a:latin typeface="Arial" charset="0"/>
              </a:rPr>
              <a:t> 				Count de Saint-Simon</a:t>
            </a:r>
          </a:p>
          <a:p>
            <a:pPr eaLnBrk="1" hangingPunct="1">
              <a:buFont typeface="Wingdings" charset="0"/>
              <a:buNone/>
            </a:pPr>
            <a:r>
              <a:rPr lang="en-US" b="1">
                <a:latin typeface="Arial" charset="0"/>
              </a:rPr>
              <a:t>				1760-1825</a:t>
            </a:r>
            <a:r>
              <a:rPr lang="en-US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174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Times New Roman" charset="0"/>
              </a:rPr>
              <a:t>Count Henri de Saint-simon</a:t>
            </a:r>
            <a:endParaRPr lang="en-US">
              <a:latin typeface="Times New Roman" charset="0"/>
            </a:endParaRPr>
          </a:p>
        </p:txBody>
      </p:sp>
      <p:pic>
        <p:nvPicPr>
          <p:cNvPr id="45058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458" y="1556032"/>
            <a:ext cx="3428572" cy="4514286"/>
          </a:xfrm>
        </p:spPr>
      </p:pic>
    </p:spTree>
    <p:extLst>
      <p:ext uri="{BB962C8B-B14F-4D97-AF65-F5344CB8AC3E}">
        <p14:creationId xmlns:p14="http://schemas.microsoft.com/office/powerpoint/2010/main" val="167692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>
                <a:latin typeface="Times New Roman" charset="0"/>
              </a:rPr>
              <a:t>Social Democracy: Debate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r>
              <a:rPr lang="en-US" b="1">
                <a:latin typeface="Arial" charset="0"/>
              </a:rPr>
              <a:t>The Rose as a Symbol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r>
              <a:rPr lang="en-US" b="1">
                <a:latin typeface="Arial" charset="0"/>
              </a:rPr>
              <a:t>Socialism and the Rise of Labor in Europe</a:t>
            </a:r>
          </a:p>
          <a:p>
            <a:pPr eaLnBrk="1" hangingPunct="1"/>
            <a:endParaRPr lang="en-US" b="1">
              <a:latin typeface="Arial" charset="0"/>
            </a:endParaRPr>
          </a:p>
          <a:p>
            <a:pPr eaLnBrk="1" hangingPunct="1"/>
            <a:r>
              <a:rPr lang="en-US" b="1">
                <a:latin typeface="Arial" charset="0"/>
              </a:rPr>
              <a:t>The Second International</a:t>
            </a:r>
            <a:r>
              <a:rPr lang="en-US">
                <a:latin typeface="Arial" charset="0"/>
              </a:rPr>
              <a:t> </a:t>
            </a:r>
          </a:p>
          <a:p>
            <a:pPr eaLnBrk="1" hangingPunct="1"/>
            <a:endParaRPr lang="en-US">
              <a:latin typeface="Arial" charset="0"/>
            </a:endParaRPr>
          </a:p>
          <a:p>
            <a:pPr eaLnBrk="1" hangingPunct="1"/>
            <a:r>
              <a:rPr lang="en-US" b="1">
                <a:latin typeface="Arial" charset="0"/>
              </a:rPr>
              <a:t>All European Countries have a Social Democratic Party (The Second International)</a:t>
            </a:r>
          </a:p>
        </p:txBody>
      </p:sp>
    </p:spTree>
    <p:extLst>
      <p:ext uri="{BB962C8B-B14F-4D97-AF65-F5344CB8AC3E}">
        <p14:creationId xmlns:p14="http://schemas.microsoft.com/office/powerpoint/2010/main" val="39759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://usera.imagecave.com/Fleetlord_Atvar/424px-red_rose_socialis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6688"/>
            <a:ext cx="4733925" cy="669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968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800" b="1">
                <a:solidFill>
                  <a:srgbClr val="FF0000"/>
                </a:solidFill>
                <a:latin typeface="Times New Roman" charset="0"/>
              </a:rPr>
              <a:t>American Activism vs. European Socialism (U.S. Social Democratic Party)</a:t>
            </a:r>
          </a:p>
        </p:txBody>
      </p:sp>
      <p:pic>
        <p:nvPicPr>
          <p:cNvPr id="48130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7" r="6867"/>
          <a:stretch>
            <a:fillRect/>
          </a:stretch>
        </p:blipFill>
        <p:spPr/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b="1" dirty="0" smtClean="0"/>
              <a:t>Is Bernie Sanders a Socialist?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628141"/>
            <a:ext cx="4029424" cy="285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8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3200" b="1">
                <a:latin typeface="Times New Roman" charset="0"/>
              </a:rPr>
              <a:t>Unification of the North Atlantic- 1930s-1970s- The Primacy of Keynesianism</a:t>
            </a:r>
          </a:p>
        </p:txBody>
      </p:sp>
      <p:sp>
        <p:nvSpPr>
          <p:cNvPr id="49154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b="1" dirty="0" smtClean="0">
                <a:solidFill>
                  <a:srgbClr val="FF0000"/>
                </a:solidFill>
                <a:latin typeface="Arial" charset="0"/>
              </a:rPr>
              <a:t>BASICS OF KEYNSIANISM</a:t>
            </a:r>
            <a:endParaRPr lang="en-US" b="1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US" b="1" dirty="0" smtClean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en-US" b="1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 dirty="0">
                <a:latin typeface="Arial" charset="0"/>
              </a:rPr>
              <a:t>1.  Monetary Policy</a:t>
            </a:r>
          </a:p>
          <a:p>
            <a:pPr eaLnBrk="1" hangingPunct="1"/>
            <a:endParaRPr lang="en-US" b="1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 dirty="0">
                <a:latin typeface="Arial" charset="0"/>
              </a:rPr>
              <a:t>2.  Fiscal Policy</a:t>
            </a:r>
          </a:p>
          <a:p>
            <a:pPr eaLnBrk="1" hangingPunct="1"/>
            <a:endParaRPr lang="en-US" b="1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en-US" b="1" dirty="0">
                <a:latin typeface="Arial" charset="0"/>
              </a:rPr>
              <a:t>3.  Wage and Price controls</a:t>
            </a:r>
          </a:p>
        </p:txBody>
      </p:sp>
    </p:spTree>
    <p:extLst>
      <p:ext uri="{BB962C8B-B14F-4D97-AF65-F5344CB8AC3E}">
        <p14:creationId xmlns:p14="http://schemas.microsoft.com/office/powerpoint/2010/main" val="42252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432786"/>
            <a:ext cx="8534400" cy="7589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ja-JP" altLang="en-US" sz="3800" b="1" dirty="0">
                <a:latin typeface="Times New Roman" charset="0"/>
              </a:rPr>
              <a:t>“</a:t>
            </a:r>
            <a:r>
              <a:rPr lang="en-US" altLang="ja-JP" sz="3800" b="1" dirty="0">
                <a:latin typeface="Times New Roman" charset="0"/>
              </a:rPr>
              <a:t>We</a:t>
            </a:r>
            <a:r>
              <a:rPr lang="ja-JP" altLang="en-US" sz="3800" b="1" dirty="0">
                <a:latin typeface="Times New Roman" charset="0"/>
              </a:rPr>
              <a:t>’</a:t>
            </a:r>
            <a:r>
              <a:rPr lang="en-US" altLang="ja-JP" sz="3800" b="1" dirty="0">
                <a:latin typeface="Times New Roman" charset="0"/>
              </a:rPr>
              <a:t>re All Keynesians Now</a:t>
            </a:r>
            <a:r>
              <a:rPr lang="ja-JP" altLang="en-US" sz="3800" b="1" dirty="0">
                <a:latin typeface="Times New Roman" charset="0"/>
              </a:rPr>
              <a:t>”</a:t>
            </a:r>
            <a:r>
              <a:rPr lang="en-US" altLang="ja-JP" sz="3800" b="1" dirty="0">
                <a:latin typeface="Times New Roman" charset="0"/>
              </a:rPr>
              <a:t/>
            </a:r>
            <a:br>
              <a:rPr lang="en-US" altLang="ja-JP" sz="3800" b="1" dirty="0">
                <a:latin typeface="Times New Roman" charset="0"/>
              </a:rPr>
            </a:br>
            <a:r>
              <a:rPr lang="en-US" altLang="ja-JP" sz="3800" b="1" dirty="0">
                <a:latin typeface="Times New Roman" charset="0"/>
              </a:rPr>
              <a:t>Friday, Dec. 31, 1965 </a:t>
            </a:r>
            <a:endParaRPr lang="en-US" sz="3800" b="1" dirty="0">
              <a:latin typeface="Times New Roman" charset="0"/>
            </a:endParaRPr>
          </a:p>
        </p:txBody>
      </p:sp>
      <p:pic>
        <p:nvPicPr>
          <p:cNvPr id="50178" name="Picture 4" descr="Time 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00200"/>
            <a:ext cx="3810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610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>
          <a:xfrm>
            <a:off x="271272" y="429797"/>
            <a:ext cx="8534400" cy="7589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b="1">
                <a:latin typeface="Times New Roman" charset="0"/>
              </a:rPr>
              <a:t>The Functions of Government under Keynesian Control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33400" indent="-533400" eaLnBrk="1" hangingPunct="1">
              <a:buFont typeface="Wingdings" charset="0"/>
              <a:buNone/>
            </a:pPr>
            <a:r>
              <a:rPr lang="en-US" b="1" dirty="0">
                <a:latin typeface="Arial" charset="0"/>
              </a:rPr>
              <a:t>1. Traditional- police and law and order</a:t>
            </a:r>
          </a:p>
          <a:p>
            <a:pPr marL="533400" indent="-533400" eaLnBrk="1" hangingPunct="1"/>
            <a:endParaRPr lang="en-US" b="1" dirty="0">
              <a:latin typeface="Arial" charset="0"/>
            </a:endParaRPr>
          </a:p>
          <a:p>
            <a:pPr marL="533400" indent="-533400" eaLnBrk="1" hangingPunct="1">
              <a:buFont typeface="Wingdings" charset="0"/>
              <a:buNone/>
            </a:pPr>
            <a:r>
              <a:rPr lang="en-US" b="1" dirty="0">
                <a:latin typeface="Arial" charset="0"/>
              </a:rPr>
              <a:t>2.  National Defense</a:t>
            </a:r>
          </a:p>
          <a:p>
            <a:pPr marL="533400" indent="-533400" eaLnBrk="1" hangingPunct="1"/>
            <a:endParaRPr lang="en-US" b="1" dirty="0">
              <a:latin typeface="Arial" charset="0"/>
            </a:endParaRPr>
          </a:p>
          <a:p>
            <a:pPr marL="533400" indent="-533400" eaLnBrk="1" hangingPunct="1">
              <a:buFont typeface="Wingdings" charset="0"/>
              <a:buNone/>
            </a:pPr>
            <a:r>
              <a:rPr lang="en-US" b="1" dirty="0">
                <a:latin typeface="Arial" charset="0"/>
              </a:rPr>
              <a:t>3.  Social Services- Education and Health and Welfare</a:t>
            </a:r>
          </a:p>
          <a:p>
            <a:pPr marL="533400" indent="-533400" eaLnBrk="1" hangingPunct="1"/>
            <a:endParaRPr lang="en-US" b="1" dirty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b="1" dirty="0" smtClean="0">
                <a:latin typeface="Arial" charset="0"/>
              </a:rPr>
              <a:t>4.  Resource Mobilization for Economic Growth</a:t>
            </a:r>
          </a:p>
          <a:p>
            <a:pPr marL="533400" indent="-533400" eaLnBrk="1" hangingPunct="1">
              <a:buFont typeface="Wingdings" charset="0"/>
              <a:buAutoNum type="arabicPeriod" startAt="4"/>
            </a:pPr>
            <a:endParaRPr lang="en-US" b="1" dirty="0" smtClean="0">
              <a:latin typeface="Arial" charset="0"/>
            </a:endParaRPr>
          </a:p>
          <a:p>
            <a:pPr marL="0" indent="0" eaLnBrk="1" hangingPunct="1">
              <a:buNone/>
            </a:pPr>
            <a:r>
              <a:rPr lang="en-US" b="1" dirty="0" smtClean="0">
                <a:latin typeface="Arial" charset="0"/>
              </a:rPr>
              <a:t>5. Promotion of Economic Development</a:t>
            </a:r>
            <a:endParaRPr lang="en-US" b="1" dirty="0">
              <a:latin typeface="Arial" charset="0"/>
            </a:endParaRPr>
          </a:p>
          <a:p>
            <a:pPr marL="533400" indent="-533400" eaLnBrk="1" hangingPunct="1">
              <a:buFont typeface="Wingdings" charset="0"/>
              <a:buAutoNum type="arabicPeriod" startAt="4"/>
            </a:pPr>
            <a:endParaRPr lang="en-US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50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 Emergent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Who is the narrator and Elias?  What do they symbolize?</a:t>
            </a:r>
          </a:p>
          <a:p>
            <a:r>
              <a:rPr lang="en-US" dirty="0" smtClean="0"/>
              <a:t>What is portrayed about racial and socio-economic disparities through this story?</a:t>
            </a:r>
          </a:p>
          <a:p>
            <a:r>
              <a:rPr lang="en-US" dirty="0" smtClean="0"/>
              <a:t>What are the policy and administrative issues that arise in the story?  Why are they important?</a:t>
            </a:r>
          </a:p>
          <a:p>
            <a:r>
              <a:rPr lang="en-US" dirty="0" smtClean="0"/>
              <a:t>What is the story symbolizing about the government and legal system?</a:t>
            </a:r>
          </a:p>
          <a:p>
            <a:r>
              <a:rPr lang="en-US" dirty="0" smtClean="0"/>
              <a:t>What is the moral of the story?  How might this be an important for us to take away as future leaders, decision makers, and administrators?</a:t>
            </a:r>
          </a:p>
        </p:txBody>
      </p:sp>
    </p:spTree>
    <p:extLst>
      <p:ext uri="{BB962C8B-B14F-4D97-AF65-F5344CB8AC3E}">
        <p14:creationId xmlns:p14="http://schemas.microsoft.com/office/powerpoint/2010/main" val="1817391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>
          <a:xfrm>
            <a:off x="176018" y="354349"/>
            <a:ext cx="8534400" cy="75895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800" b="1">
                <a:latin typeface="Times New Roman" charset="0"/>
              </a:rPr>
              <a:t>The Functions of Government under Keynesian Control- Continued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pPr marL="514350" indent="-514350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6.  Economic Growth generation: From Roosevelt and the New Deal to Kennedy and Johnson, The Great Society</a:t>
            </a:r>
          </a:p>
          <a:p>
            <a:pPr marL="514350" indent="-514350"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		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6. LDCs and Modernization Theory:  </a:t>
            </a:r>
            <a:r>
              <a:rPr lang="en-US" b="1" dirty="0" err="1" smtClean="0">
                <a:ea typeface="+mn-ea"/>
                <a:cs typeface="+mn-cs"/>
              </a:rPr>
              <a:t>Agraria</a:t>
            </a:r>
            <a:r>
              <a:rPr lang="en-US" b="1" dirty="0" smtClean="0">
                <a:ea typeface="+mn-ea"/>
                <a:cs typeface="+mn-cs"/>
              </a:rPr>
              <a:t> vs. </a:t>
            </a:r>
            <a:r>
              <a:rPr lang="en-US" b="1" dirty="0" err="1" smtClean="0">
                <a:ea typeface="+mn-ea"/>
                <a:cs typeface="+mn-cs"/>
              </a:rPr>
              <a:t>Industria</a:t>
            </a:r>
            <a:r>
              <a:rPr lang="en-US" b="1" dirty="0" smtClean="0">
                <a:ea typeface="+mn-ea"/>
                <a:cs typeface="+mn-cs"/>
              </a:rPr>
              <a:t> (Turner and Holm)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en-US" b="1" dirty="0" smtClean="0">
              <a:ea typeface="+mn-ea"/>
              <a:cs typeface="+mn-cs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7.The challenge of Public Choice,  rationalism and the University of Chicago School: Neo-Orthodoxy- less influence outside of the Anglo-Saxon world</a:t>
            </a:r>
          </a:p>
        </p:txBody>
      </p:sp>
    </p:spTree>
    <p:extLst>
      <p:ext uri="{BB962C8B-B14F-4D97-AF65-F5344CB8AC3E}">
        <p14:creationId xmlns:p14="http://schemas.microsoft.com/office/powerpoint/2010/main" val="232915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latin typeface="Times New Roman" pitchFamily="18" charset="0"/>
                <a:ea typeface="ＭＳ Ｐゴシック" pitchFamily="34" charset="-128"/>
              </a:rPr>
              <a:t>The Development Model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xfrm>
            <a:off x="314316" y="1916868"/>
            <a:ext cx="8503920" cy="4572000"/>
          </a:xfrm>
        </p:spPr>
        <p:txBody>
          <a:bodyPr/>
          <a:lstStyle/>
          <a:p>
            <a:pPr eaLnBrk="1" hangingPunct="1"/>
            <a:r>
              <a:rPr lang="en-US" altLang="en-US" b="1" dirty="0" smtClean="0">
                <a:ea typeface="ＭＳ Ｐゴシック" pitchFamily="34" charset="-128"/>
              </a:rPr>
              <a:t>Modernization Theory</a:t>
            </a:r>
          </a:p>
          <a:p>
            <a:pPr eaLnBrk="1" hangingPunct="1"/>
            <a:endParaRPr lang="en-US" altLang="en-US" b="1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b="1" dirty="0" smtClean="0">
                <a:ea typeface="ＭＳ Ｐゴシック" pitchFamily="34" charset="-128"/>
              </a:rPr>
              <a:t>State as Development Manager</a:t>
            </a:r>
          </a:p>
          <a:p>
            <a:pPr eaLnBrk="1" hangingPunct="1"/>
            <a:endParaRPr lang="en-US" altLang="en-US" b="1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b="1" dirty="0" smtClean="0">
                <a:ea typeface="ＭＳ Ｐゴシック" pitchFamily="34" charset="-128"/>
              </a:rPr>
              <a:t>Industrialization vs. Rural Development</a:t>
            </a:r>
          </a:p>
          <a:p>
            <a:pPr eaLnBrk="1" hangingPunct="1"/>
            <a:endParaRPr lang="en-US" altLang="en-US" b="1" dirty="0" smtClean="0">
              <a:ea typeface="ＭＳ Ｐゴシック" pitchFamily="34" charset="-128"/>
            </a:endParaRPr>
          </a:p>
          <a:p>
            <a:pPr eaLnBrk="1" hangingPunct="1"/>
            <a:r>
              <a:rPr lang="en-US" altLang="en-US" b="1" dirty="0" smtClean="0">
                <a:ea typeface="ＭＳ Ｐゴシック" pitchFamily="34" charset="-128"/>
              </a:rPr>
              <a:t>The Take Off Point: Capital Accumulation</a:t>
            </a:r>
          </a:p>
        </p:txBody>
      </p:sp>
    </p:spTree>
    <p:extLst>
      <p:ext uri="{BB962C8B-B14F-4D97-AF65-F5344CB8AC3E}">
        <p14:creationId xmlns:p14="http://schemas.microsoft.com/office/powerpoint/2010/main" val="85646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www.lewishistoricalsociety.com/wiki/article_image.php?id=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06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Times New Roman" charset="0"/>
              </a:rPr>
              <a:t>Conceptual: Agraria vs. Industria</a:t>
            </a:r>
          </a:p>
        </p:txBody>
      </p:sp>
      <p:pic>
        <p:nvPicPr>
          <p:cNvPr id="4710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28" y="1406686"/>
            <a:ext cx="6640497" cy="4973298"/>
          </a:xfrm>
          <a:noFill/>
        </p:spPr>
      </p:pic>
    </p:spTree>
    <p:extLst>
      <p:ext uri="{BB962C8B-B14F-4D97-AF65-F5344CB8AC3E}">
        <p14:creationId xmlns:p14="http://schemas.microsoft.com/office/powerpoint/2010/main" val="214727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ChangeArrowheads="1"/>
          </p:cNvSpPr>
          <p:nvPr>
            <p:ph type="title"/>
          </p:nvPr>
        </p:nvSpPr>
        <p:spPr>
          <a:xfrm>
            <a:off x="328296" y="326254"/>
            <a:ext cx="8534400" cy="7589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800" smtClean="0">
                <a:latin typeface="Times New Roman" pitchFamily="18" charset="0"/>
                <a:ea typeface="ＭＳ Ｐゴシック" pitchFamily="34" charset="-128"/>
              </a:rPr>
              <a:t>Japan and Ministry of International Trade and Industry (MITI)</a:t>
            </a:r>
          </a:p>
        </p:txBody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endParaRPr lang="en-US" altLang="en-US" sz="2400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b="1" smtClean="0">
                <a:ea typeface="ＭＳ Ｐゴシック" pitchFamily="34" charset="-128"/>
              </a:rPr>
              <a:t>Asian Model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b="1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b="1" smtClean="0">
                <a:ea typeface="ＭＳ Ｐゴシック" pitchFamily="34" charset="-128"/>
              </a:rPr>
              <a:t>Corporatist- Inter-meshing of state and Private Sector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b="1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b="1" smtClean="0">
                <a:ea typeface="ＭＳ Ｐゴシック" pitchFamily="34" charset="-128"/>
              </a:rPr>
              <a:t>Management (not Political) Focus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b="1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b="1" smtClean="0">
                <a:ea typeface="ＭＳ Ｐゴシック" pitchFamily="34" charset="-128"/>
              </a:rPr>
              <a:t>Growth and Export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400" b="1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400" b="1" smtClean="0">
                <a:ea typeface="ＭＳ Ｐゴシック" pitchFamily="34" charset="-128"/>
              </a:rPr>
              <a:t>Model for Asian Tigers </a:t>
            </a:r>
          </a:p>
        </p:txBody>
      </p:sp>
    </p:spTree>
    <p:extLst>
      <p:ext uri="{BB962C8B-B14F-4D97-AF65-F5344CB8AC3E}">
        <p14:creationId xmlns:p14="http://schemas.microsoft.com/office/powerpoint/2010/main" val="2387638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>
          <a:xfrm>
            <a:off x="-26894" y="1172043"/>
            <a:ext cx="88392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en-US" sz="32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2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32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2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 Japan and Economic Development</a:t>
            </a:r>
            <a:b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Chalmers Johnson</a:t>
            </a:r>
            <a:b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  <a:ea typeface="ＭＳ Ｐゴシック" pitchFamily="34" charset="-128"/>
              </a:rPr>
              <a:t>Author of the Week</a:t>
            </a:r>
            <a:r>
              <a:rPr lang="en-US" altLang="en-US" sz="32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2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32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200" dirty="0" smtClean="0">
                <a:latin typeface="Times New Roman" pitchFamily="18" charset="0"/>
                <a:ea typeface="ＭＳ Ｐゴシック" pitchFamily="34" charset="-128"/>
              </a:rPr>
            </a:br>
            <a:endParaRPr lang="en-US" altLang="en-US" sz="32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pic>
        <p:nvPicPr>
          <p:cNvPr id="59395" name="Picture 3" descr="chalmers_john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4200"/>
            <a:ext cx="45624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5" descr="http://www.boston.com/bostonglobe/editorial_opinion/blogs/the_angle/boo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28800"/>
            <a:ext cx="431006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97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>
          <a:xfrm>
            <a:off x="354753" y="1043304"/>
            <a:ext cx="8534400" cy="7589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800" dirty="0" smtClean="0">
                <a:latin typeface="Times New Roman" pitchFamily="18" charset="0"/>
                <a:ea typeface="ＭＳ Ｐゴシック" pitchFamily="34" charset="-128"/>
              </a:rPr>
              <a:t/>
            </a:r>
            <a:br>
              <a:rPr lang="en-US" altLang="en-US" sz="3800" dirty="0" smtClean="0">
                <a:latin typeface="Times New Roman" pitchFamily="18" charset="0"/>
                <a:ea typeface="ＭＳ Ｐゴシック" pitchFamily="34" charset="-128"/>
              </a:rPr>
            </a:br>
            <a:r>
              <a:rPr lang="en-US" altLang="en-US" sz="3800" dirty="0" smtClean="0">
                <a:latin typeface="Times New Roman" pitchFamily="18" charset="0"/>
                <a:ea typeface="ＭＳ Ｐゴシック" pitchFamily="34" charset="-128"/>
              </a:rPr>
              <a:t>Legacy: Ministry of International Trade and Industry (in Asia)</a:t>
            </a:r>
            <a:br>
              <a:rPr lang="en-US" altLang="en-US" sz="3800" dirty="0" smtClean="0">
                <a:latin typeface="Times New Roman" pitchFamily="18" charset="0"/>
                <a:ea typeface="ＭＳ Ｐゴシック" pitchFamily="34" charset="-128"/>
              </a:rPr>
            </a:br>
            <a:endParaRPr lang="en-US" altLang="en-US" sz="3800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b="1" smtClean="0">
                <a:ea typeface="ＭＳ Ｐゴシック" pitchFamily="34" charset="-128"/>
              </a:rPr>
              <a:t>	 </a:t>
            </a:r>
            <a:r>
              <a:rPr lang="en-US" altLang="en-US" smtClean="0">
                <a:ea typeface="ＭＳ Ｐゴシック" pitchFamily="34" charset="-128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b="1" smtClean="0">
                <a:ea typeface="ＭＳ Ｐゴシック" pitchFamily="34" charset="-128"/>
              </a:rPr>
              <a:t>	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b="1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altLang="en-US" b="1" smtClean="0">
              <a:ea typeface="ＭＳ Ｐゴシック" pitchFamily="34" charset="-128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en-US" altLang="en-US" b="1" i="1" smtClean="0">
                <a:ea typeface="ＭＳ Ｐゴシック" pitchFamily="34" charset="-128"/>
              </a:rPr>
              <a:t>	Block 10, Government Offices Complex, Jalan Duta,</a:t>
            </a:r>
            <a:br>
              <a:rPr lang="en-US" altLang="en-US" b="1" i="1" smtClean="0">
                <a:ea typeface="ＭＳ Ｐゴシック" pitchFamily="34" charset="-128"/>
              </a:rPr>
            </a:br>
            <a:r>
              <a:rPr lang="en-US" altLang="en-US" b="1" i="1" smtClean="0">
                <a:ea typeface="ＭＳ Ｐゴシック" pitchFamily="34" charset="-128"/>
              </a:rPr>
              <a:t>50622 KL, Malaysia</a:t>
            </a:r>
            <a:br>
              <a:rPr lang="en-US" altLang="en-US" b="1" i="1" smtClean="0">
                <a:ea typeface="ＭＳ Ｐゴシック" pitchFamily="34" charset="-128"/>
              </a:rPr>
            </a:br>
            <a:r>
              <a:rPr lang="en-US" altLang="en-US" b="1" i="1" smtClean="0">
                <a:ea typeface="ＭＳ Ｐゴシック" pitchFamily="34" charset="-128"/>
              </a:rPr>
              <a:t>Tel no: 603-6203 3022</a:t>
            </a:r>
            <a:br>
              <a:rPr lang="en-US" altLang="en-US" b="1" i="1" smtClean="0">
                <a:ea typeface="ＭＳ Ｐゴシック" pitchFamily="34" charset="-128"/>
              </a:rPr>
            </a:br>
            <a:r>
              <a:rPr lang="en-US" altLang="en-US" b="1" i="1" smtClean="0">
                <a:ea typeface="ＭＳ Ｐゴシック" pitchFamily="34" charset="-128"/>
              </a:rPr>
              <a:t>Fax no: 603-6201 2337</a:t>
            </a:r>
            <a:br>
              <a:rPr lang="en-US" altLang="en-US" b="1" i="1" smtClean="0">
                <a:ea typeface="ＭＳ Ｐゴシック" pitchFamily="34" charset="-128"/>
              </a:rPr>
            </a:br>
            <a:r>
              <a:rPr lang="en-US" altLang="en-US" b="1" i="1" smtClean="0">
                <a:ea typeface="ＭＳ Ｐゴシック" pitchFamily="34" charset="-128"/>
              </a:rPr>
              <a:t>Email:webmiti@miti.gov.my</a:t>
            </a:r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676400"/>
            <a:ext cx="17526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13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Greatest Man in the World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Who is and why is he called the ‘greatest man in the world’?</a:t>
            </a:r>
          </a:p>
          <a:p>
            <a:r>
              <a:rPr lang="en-US" dirty="0" smtClean="0"/>
              <a:t>What is the story trying to reflect about this character? What is the contrast between his real life and his public life?  </a:t>
            </a:r>
          </a:p>
          <a:p>
            <a:r>
              <a:rPr lang="en-US" dirty="0" smtClean="0"/>
              <a:t>What is the important take away/message from this story?</a:t>
            </a:r>
          </a:p>
          <a:p>
            <a:r>
              <a:rPr lang="en-US" dirty="0" smtClean="0"/>
              <a:t>How does this story relate to other core readings or from your specialized readings?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028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Degree Specific Readings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Get in the same groups as last time to discuss your reading thus far, using the questions below.  Be prepared to share your answers with the class:</a:t>
            </a:r>
          </a:p>
          <a:p>
            <a:pPr marL="0" indent="0">
              <a:buNone/>
            </a:pPr>
            <a:endParaRPr lang="en-US" sz="900" dirty="0" smtClean="0"/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What new developments have happened in the book?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What was 1-2 quotes that for you are symbolic or profound, or made you reflect?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What are 1-2 key themes that this book seems to cover or speak to (see final PP slides from last week or themes discussed in Recitation)?</a:t>
            </a:r>
          </a:p>
          <a:p>
            <a:pPr lvl="1"/>
            <a:r>
              <a:rPr lang="en-US" sz="2800" dirty="0" smtClean="0">
                <a:solidFill>
                  <a:schemeClr val="tx1"/>
                </a:solidFill>
              </a:rPr>
              <a:t>How are you liking the book so far? 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226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hlinkClick r:id="rId2"/>
              </a:rPr>
              <a:t>Theories of Social Class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sz="4000" b="1" dirty="0" smtClean="0"/>
          </a:p>
          <a:p>
            <a:endParaRPr lang="en-US" sz="4000" b="1" dirty="0"/>
          </a:p>
          <a:p>
            <a:r>
              <a:rPr lang="en-US" sz="4000" b="1" dirty="0" smtClean="0"/>
              <a:t>First a Bit of Theory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65119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>
                <a:latin typeface="Arial Black" charset="0"/>
                <a:cs typeface="+mj-cs"/>
              </a:rPr>
              <a:t>Introduction to Public Affairs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 charset="0"/>
              <a:cs typeface="+mn-cs"/>
            </a:endParaRPr>
          </a:p>
          <a:p>
            <a:pPr>
              <a:defRPr/>
            </a:pPr>
            <a:endParaRPr lang="en-US" dirty="0">
              <a:latin typeface="Arial" charset="0"/>
              <a:cs typeface="+mn-cs"/>
            </a:endParaRPr>
          </a:p>
          <a:p>
            <a:pPr marL="0" indent="0">
              <a:buNone/>
              <a:defRPr/>
            </a:pPr>
            <a:r>
              <a:rPr lang="en-US" sz="4400" b="1" dirty="0">
                <a:latin typeface="Arial" charset="0"/>
                <a:cs typeface="+mn-cs"/>
              </a:rPr>
              <a:t>Theories of Governance and Political Economy</a:t>
            </a:r>
          </a:p>
        </p:txBody>
      </p:sp>
    </p:spTree>
    <p:extLst>
      <p:ext uri="{BB962C8B-B14F-4D97-AF65-F5344CB8AC3E}">
        <p14:creationId xmlns:p14="http://schemas.microsoft.com/office/powerpoint/2010/main" val="268688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Themes: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971550" indent="-857250">
              <a:buAutoNum type="romanUcPeriod"/>
            </a:pPr>
            <a:endParaRPr lang="en-US" sz="3600" b="1" dirty="0" smtClean="0"/>
          </a:p>
          <a:p>
            <a:pPr marL="971550" indent="-857250">
              <a:buAutoNum type="romanUcPeriod"/>
            </a:pPr>
            <a:r>
              <a:rPr lang="en-US" sz="3600" b="1" dirty="0" smtClean="0"/>
              <a:t>Social and Economic Debates</a:t>
            </a:r>
          </a:p>
          <a:p>
            <a:pPr marL="971550" indent="-857250">
              <a:buAutoNum type="romanUcPeriod"/>
            </a:pPr>
            <a:endParaRPr lang="en-US" sz="3600" b="1" dirty="0"/>
          </a:p>
          <a:p>
            <a:pPr marL="971550" indent="-857250">
              <a:buAutoNum type="romanUcPeriod"/>
            </a:pPr>
            <a:r>
              <a:rPr lang="en-US" sz="3600" b="1" dirty="0" smtClean="0"/>
              <a:t>Political </a:t>
            </a:r>
            <a:r>
              <a:rPr lang="en-US" sz="3600" b="1" dirty="0" err="1" smtClean="0"/>
              <a:t>Instutions</a:t>
            </a:r>
            <a:endParaRPr lang="en-US" sz="3600" b="1" dirty="0" smtClean="0"/>
          </a:p>
          <a:p>
            <a:pPr marL="971550" indent="-857250">
              <a:buAutoNum type="romanUcPeriod"/>
            </a:pPr>
            <a:endParaRPr lang="en-US" sz="3600" b="1" dirty="0"/>
          </a:p>
          <a:p>
            <a:pPr marL="971550" indent="-857250">
              <a:buAutoNum type="romanUcPeriod"/>
            </a:pPr>
            <a:r>
              <a:rPr lang="en-US" sz="3600" b="1" dirty="0" smtClean="0"/>
              <a:t>Public Policy Institutions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78495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b="1">
                <a:latin typeface="Times New Roman" charset="0"/>
              </a:rPr>
              <a:t>Overview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14400" y="987552"/>
            <a:ext cx="7772400" cy="5410200"/>
          </a:xfrm>
        </p:spPr>
        <p:txBody>
          <a:bodyPr>
            <a:normAutofit lnSpcReduction="10000"/>
          </a:bodyPr>
          <a:lstStyle/>
          <a:p>
            <a:pPr marL="514350" indent="-514350" eaLnBrk="1" hangingPunct="1">
              <a:buFont typeface="Times New Roman" charset="0"/>
              <a:buAutoNum type="arabicPeriod"/>
            </a:pPr>
            <a:endParaRPr lang="en-US" sz="2400" b="1" dirty="0">
              <a:latin typeface="Arial" charset="0"/>
            </a:endParaRP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n-US" sz="2400" b="1" dirty="0">
                <a:latin typeface="Arial" charset="0"/>
              </a:rPr>
              <a:t>The Public Sector and the Economy: </a:t>
            </a:r>
            <a:r>
              <a:rPr lang="ja-JP" altLang="en-US" sz="2400" b="1" dirty="0">
                <a:latin typeface="Arial" charset="0"/>
              </a:rPr>
              <a:t>“</a:t>
            </a:r>
            <a:r>
              <a:rPr lang="en-US" sz="2400" b="1" dirty="0">
                <a:latin typeface="Arial" charset="0"/>
              </a:rPr>
              <a:t>Contemporary Models</a:t>
            </a:r>
            <a:r>
              <a:rPr lang="ja-JP" altLang="en-US" sz="2400" b="1" dirty="0">
                <a:latin typeface="Arial" charset="0"/>
              </a:rPr>
              <a:t>”</a:t>
            </a:r>
            <a:r>
              <a:rPr lang="en-US" sz="2400" b="1" dirty="0">
                <a:latin typeface="Arial" charset="0"/>
              </a:rPr>
              <a:t> of Governance and Socio-Economic Change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n-US" sz="2400" b="1" dirty="0">
              <a:latin typeface="Arial" charset="0"/>
            </a:endParaRP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n-US" sz="2400" b="1" dirty="0" smtClean="0">
                <a:latin typeface="Arial" charset="0"/>
              </a:rPr>
              <a:t>Keynes and he </a:t>
            </a:r>
            <a:r>
              <a:rPr lang="en-US" sz="2400" b="1" dirty="0">
                <a:latin typeface="Arial" charset="0"/>
              </a:rPr>
              <a:t>European Model, North Atlantic Unity and Japan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n-US" sz="2400" b="1" dirty="0">
              <a:latin typeface="Arial" charset="0"/>
            </a:endParaRP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n-US" sz="2400" b="1" dirty="0">
                <a:latin typeface="Arial" charset="0"/>
              </a:rPr>
              <a:t>Neo-Orthodoxy: The Debates Over Development: Africa, Asia and Latin </a:t>
            </a:r>
            <a:r>
              <a:rPr lang="en-US" sz="2400" b="1" dirty="0" smtClean="0">
                <a:latin typeface="Arial" charset="0"/>
              </a:rPr>
              <a:t>America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n-US" sz="2400" b="1" dirty="0" smtClean="0">
              <a:latin typeface="Arial" charset="0"/>
            </a:endParaRPr>
          </a:p>
          <a:p>
            <a:pPr marL="514350" indent="-514350">
              <a:buFont typeface="Times New Roman" charset="0"/>
              <a:buAutoNum type="arabicPeriod"/>
            </a:pPr>
            <a:r>
              <a:rPr lang="en-US" sz="2400" b="1" dirty="0">
                <a:latin typeface="Arial" charset="0"/>
              </a:rPr>
              <a:t>Models of Governance Institutions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n-US" sz="2400" b="1" dirty="0">
              <a:latin typeface="Arial" charset="0"/>
            </a:endParaRPr>
          </a:p>
          <a:p>
            <a:pPr marL="514350" indent="-514350" eaLnBrk="1" hangingPunct="1">
              <a:buFont typeface="Times New Roman" charset="0"/>
              <a:buAutoNum type="arabicPeriod"/>
            </a:pPr>
            <a:r>
              <a:rPr lang="en-US" sz="2400" b="1" dirty="0" smtClean="0">
                <a:latin typeface="Arial" charset="0"/>
              </a:rPr>
              <a:t>Comparative </a:t>
            </a:r>
            <a:r>
              <a:rPr lang="en-US" sz="2400" b="1" dirty="0">
                <a:latin typeface="Arial" charset="0"/>
              </a:rPr>
              <a:t>Methodology </a:t>
            </a:r>
            <a:r>
              <a:rPr lang="en-US" sz="2400" b="1" dirty="0" smtClean="0">
                <a:latin typeface="Arial" charset="0"/>
              </a:rPr>
              <a:t>Issues</a:t>
            </a: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n-US" sz="2400" b="1" dirty="0">
              <a:latin typeface="Arial" charset="0"/>
            </a:endParaRPr>
          </a:p>
          <a:p>
            <a:pPr marL="514350" indent="-514350" eaLnBrk="1" hangingPunct="1">
              <a:buFont typeface="Times New Roman" charset="0"/>
              <a:buAutoNum type="arabicPeriod"/>
            </a:pPr>
            <a:endParaRPr lang="en-US" sz="24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92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300</TotalTime>
  <Words>839</Words>
  <Application>Microsoft Office PowerPoint</Application>
  <PresentationFormat>On-screen Show (4:3)</PresentationFormat>
  <Paragraphs>208</Paragraphs>
  <Slides>36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Civic</vt:lpstr>
      <vt:lpstr>Introduction to Public Affairs</vt:lpstr>
      <vt:lpstr>The 1933 Election</vt:lpstr>
      <vt:lpstr>Africa Emergent</vt:lpstr>
      <vt:lpstr>The Greatest Man in the World</vt:lpstr>
      <vt:lpstr>Degree Specific Readings</vt:lpstr>
      <vt:lpstr>Theories of Social Class</vt:lpstr>
      <vt:lpstr>Introduction to Public Affairs</vt:lpstr>
      <vt:lpstr>Three Themes:</vt:lpstr>
      <vt:lpstr>Overview</vt:lpstr>
      <vt:lpstr>2. The Public Sector and the Economy</vt:lpstr>
      <vt:lpstr>Ideology as Social Science</vt:lpstr>
      <vt:lpstr> The Public Sector and the Economy</vt:lpstr>
      <vt:lpstr>Marx with his Wife Jenny (1869) and with Friedrich Engels and Family (1864)</vt:lpstr>
      <vt:lpstr>Karl Marx: Another Five Minute History</vt:lpstr>
      <vt:lpstr>Dialectic</vt:lpstr>
      <vt:lpstr>Vladimir Ilyich Ulyanov (Lenin) (April 22 1870  – January 21, 1924) </vt:lpstr>
      <vt:lpstr>Class Conflict: Four Epochs</vt:lpstr>
      <vt:lpstr>Command Economy- Revised by  Keynes and Franklin D. Roosevelt </vt:lpstr>
      <vt:lpstr>Command Economy</vt:lpstr>
      <vt:lpstr>PowerPoint Presentation</vt:lpstr>
      <vt:lpstr> 3. The European Model, North Atlantic Unity and Japan </vt:lpstr>
      <vt:lpstr>Continental Europe</vt:lpstr>
      <vt:lpstr>Count Henri de Saint-simon</vt:lpstr>
      <vt:lpstr>Social Democracy: Debate</vt:lpstr>
      <vt:lpstr>PowerPoint Presentation</vt:lpstr>
      <vt:lpstr>American Activism vs. European Socialism (U.S. Social Democratic Party)</vt:lpstr>
      <vt:lpstr>Unification of the North Atlantic- 1930s-1970s- The Primacy of Keynesianism</vt:lpstr>
      <vt:lpstr>“We’re All Keynesians Now” Friday, Dec. 31, 1965 </vt:lpstr>
      <vt:lpstr>The Functions of Government under Keynesian Control</vt:lpstr>
      <vt:lpstr>The Functions of Government under Keynesian Control- Continued</vt:lpstr>
      <vt:lpstr>The Development Model</vt:lpstr>
      <vt:lpstr>PowerPoint Presentation</vt:lpstr>
      <vt:lpstr>Conceptual: Agraria vs. Industria</vt:lpstr>
      <vt:lpstr>Japan and Ministry of International Trade and Industry (MITI)</vt:lpstr>
      <vt:lpstr>   Japan and Economic Development Chalmers Johnson Author of the Week  </vt:lpstr>
      <vt:lpstr> Legacy: Ministry of International Trade and Industry (in Asia)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Pauline Greenlick</dc:creator>
  <cp:lastModifiedBy>Picard, Louis A</cp:lastModifiedBy>
  <cp:revision>31</cp:revision>
  <dcterms:created xsi:type="dcterms:W3CDTF">2014-09-22T19:04:01Z</dcterms:created>
  <dcterms:modified xsi:type="dcterms:W3CDTF">2015-09-30T16:55:17Z</dcterms:modified>
</cp:coreProperties>
</file>