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73"/>
  </p:notesMasterIdLst>
  <p:sldIdLst>
    <p:sldId id="257" r:id="rId2"/>
    <p:sldId id="343" r:id="rId3"/>
    <p:sldId id="258" r:id="rId4"/>
    <p:sldId id="313" r:id="rId5"/>
    <p:sldId id="259" r:id="rId6"/>
    <p:sldId id="271" r:id="rId7"/>
    <p:sldId id="272" r:id="rId8"/>
    <p:sldId id="273" r:id="rId9"/>
    <p:sldId id="274" r:id="rId10"/>
    <p:sldId id="275" r:id="rId11"/>
    <p:sldId id="280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333" r:id="rId27"/>
    <p:sldId id="293" r:id="rId28"/>
    <p:sldId id="319" r:id="rId29"/>
    <p:sldId id="320" r:id="rId30"/>
    <p:sldId id="338" r:id="rId31"/>
    <p:sldId id="339" r:id="rId32"/>
    <p:sldId id="340" r:id="rId33"/>
    <p:sldId id="342" r:id="rId34"/>
    <p:sldId id="334" r:id="rId35"/>
    <p:sldId id="335" r:id="rId36"/>
    <p:sldId id="336" r:id="rId37"/>
    <p:sldId id="298" r:id="rId38"/>
    <p:sldId id="294" r:id="rId39"/>
    <p:sldId id="337" r:id="rId40"/>
    <p:sldId id="330" r:id="rId41"/>
    <p:sldId id="327" r:id="rId42"/>
    <p:sldId id="326" r:id="rId43"/>
    <p:sldId id="325" r:id="rId44"/>
    <p:sldId id="329" r:id="rId45"/>
    <p:sldId id="301" r:id="rId46"/>
    <p:sldId id="302" r:id="rId47"/>
    <p:sldId id="304" r:id="rId48"/>
    <p:sldId id="299" r:id="rId49"/>
    <p:sldId id="300" r:id="rId50"/>
    <p:sldId id="297" r:id="rId51"/>
    <p:sldId id="323" r:id="rId52"/>
    <p:sldId id="328" r:id="rId53"/>
    <p:sldId id="331" r:id="rId54"/>
    <p:sldId id="332" r:id="rId55"/>
    <p:sldId id="295" r:id="rId56"/>
    <p:sldId id="261" r:id="rId57"/>
    <p:sldId id="263" r:id="rId58"/>
    <p:sldId id="265" r:id="rId59"/>
    <p:sldId id="266" r:id="rId60"/>
    <p:sldId id="267" r:id="rId61"/>
    <p:sldId id="268" r:id="rId62"/>
    <p:sldId id="269" r:id="rId63"/>
    <p:sldId id="270" r:id="rId64"/>
    <p:sldId id="306" r:id="rId65"/>
    <p:sldId id="341" r:id="rId66"/>
    <p:sldId id="307" r:id="rId67"/>
    <p:sldId id="308" r:id="rId68"/>
    <p:sldId id="309" r:id="rId69"/>
    <p:sldId id="310" r:id="rId70"/>
    <p:sldId id="312" r:id="rId71"/>
    <p:sldId id="34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FB60-83D0-2E49-B3C2-C223C8F66C98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C29B-66AF-264F-A86D-D612027C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DA696-6E9A-6847-8CD7-85D138E720A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16854-6DCD-9541-8628-4947BC2DEBAA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381EDA-23BF-B046-A86C-837FF2E7C1F8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DD2B2-8064-1E48-A9F3-0C3FB1762C9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870" TargetMode="External"/><Relationship Id="rId2" Type="http://schemas.openxmlformats.org/officeDocument/2006/relationships/hyperlink" Target="http://en.wikipedia.org/wiki/April_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n.wikipedia.org/wiki/1924" TargetMode="External"/><Relationship Id="rId4" Type="http://schemas.openxmlformats.org/officeDocument/2006/relationships/hyperlink" Target="http://en.wikipedia.org/wiki/January_2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Xd_zkMEgk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Y7_vSDPr6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youtube.com/watch?v=tTXhez2mNmM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00B050"/>
                </a:solidFill>
                <a:ea typeface="+mn-ea"/>
                <a:cs typeface="+mn-cs"/>
              </a:rPr>
              <a:t>PIA 2020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00B050"/>
                </a:solidFill>
              </a:rPr>
              <a:t>Week Five</a:t>
            </a:r>
            <a:endParaRPr lang="en-US" sz="3600" b="1" dirty="0" smtClean="0">
              <a:solidFill>
                <a:srgbClr val="00B05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823" y="21158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Arial Black" charset="0"/>
                <a:cs typeface="+mj-cs"/>
              </a:rPr>
              <a:t>Introduction to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42445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Karl Marx: Another Five Minutes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a..  Original Marxian views- State as the instrument of the ruling classes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b. The dialectic and Historical Materialism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c.  Model:   (John Armstrong- The Conservative Marxist)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		 	-Thesis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		 	-Antithesis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			-Synthesis</a:t>
            </a:r>
          </a:p>
        </p:txBody>
      </p:sp>
    </p:spTree>
    <p:extLst>
      <p:ext uri="{BB962C8B-B14F-4D97-AF65-F5344CB8AC3E}">
        <p14:creationId xmlns:p14="http://schemas.microsoft.com/office/powerpoint/2010/main" val="16136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Command Economy- Revised by  Keynes and Franklin D. Roosevelt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Under socialism, government, the bureaucracy should manage the  economy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The development of an elaborate national planning system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Keynes- Failure of market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European Social Democracy</a:t>
            </a:r>
          </a:p>
        </p:txBody>
      </p:sp>
    </p:spTree>
    <p:extLst>
      <p:ext uri="{BB962C8B-B14F-4D97-AF65-F5344CB8AC3E}">
        <p14:creationId xmlns:p14="http://schemas.microsoft.com/office/powerpoint/2010/main" val="13322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Dialectic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     Thesis</a:t>
            </a:r>
            <a:r>
              <a:rPr lang="en-US" sz="2400">
                <a:latin typeface="Arial" charset="0"/>
              </a:rPr>
              <a:t>					 </a:t>
            </a:r>
            <a:r>
              <a:rPr lang="en-US" sz="2400" b="1">
                <a:latin typeface="Arial" charset="0"/>
              </a:rPr>
              <a:t>Antithesis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                         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									                       Synthesis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2209800" y="2590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209800" y="2590800"/>
            <a:ext cx="2362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67818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4"/>
          <p:cNvSpPr>
            <a:spLocks noChangeShapeType="1"/>
          </p:cNvSpPr>
          <p:nvPr/>
        </p:nvSpPr>
        <p:spPr bwMode="auto">
          <a:xfrm>
            <a:off x="66294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15"/>
          <p:cNvSpPr>
            <a:spLocks noChangeShapeType="1"/>
          </p:cNvSpPr>
          <p:nvPr/>
        </p:nvSpPr>
        <p:spPr bwMode="auto">
          <a:xfrm flipH="1">
            <a:off x="4572000" y="2590800"/>
            <a:ext cx="1981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Vladimir Ilyich Ulyanov</a:t>
            </a:r>
            <a:r>
              <a:rPr lang="en-US" sz="3800">
                <a:latin typeface="Times New Roman" charset="0"/>
              </a:rPr>
              <a:t> </a:t>
            </a:r>
            <a:r>
              <a:rPr lang="en-US" sz="3800" b="1">
                <a:latin typeface="Times New Roman" charset="0"/>
              </a:rPr>
              <a:t>(Lenin)</a:t>
            </a:r>
            <a:br>
              <a:rPr lang="en-US" sz="3800" b="1">
                <a:latin typeface="Times New Roman" charset="0"/>
              </a:rPr>
            </a:br>
            <a:r>
              <a:rPr lang="en-US" sz="3800" b="1">
                <a:latin typeface="Times New Roman" charset="0"/>
              </a:rPr>
              <a:t>(</a:t>
            </a:r>
            <a:r>
              <a:rPr lang="en-US" sz="3800" b="1">
                <a:latin typeface="Times New Roman" charset="0"/>
                <a:hlinkClick r:id="rId2" tooltip="April 22"/>
              </a:rPr>
              <a:t>April 22</a:t>
            </a:r>
            <a:r>
              <a:rPr lang="en-US" sz="3800" b="1">
                <a:latin typeface="Times New Roman" charset="0"/>
              </a:rPr>
              <a:t> </a:t>
            </a:r>
            <a:r>
              <a:rPr lang="en-US" sz="3800" b="1">
                <a:latin typeface="Times New Roman" charset="0"/>
                <a:hlinkClick r:id="rId3" tooltip="1870"/>
              </a:rPr>
              <a:t>1870</a:t>
            </a:r>
            <a:r>
              <a:rPr lang="en-US" sz="3800" b="1">
                <a:latin typeface="Times New Roman" charset="0"/>
              </a:rPr>
              <a:t>  – </a:t>
            </a:r>
            <a:r>
              <a:rPr lang="en-US" sz="3800" b="1">
                <a:latin typeface="Times New Roman" charset="0"/>
                <a:hlinkClick r:id="rId4" tooltip="January 21"/>
              </a:rPr>
              <a:t>January 21</a:t>
            </a:r>
            <a:r>
              <a:rPr lang="en-US" sz="3800" b="1">
                <a:latin typeface="Times New Roman" charset="0"/>
              </a:rPr>
              <a:t>, </a:t>
            </a:r>
            <a:r>
              <a:rPr lang="en-US" sz="3800" b="1">
                <a:latin typeface="Times New Roman" charset="0"/>
                <a:hlinkClick r:id="rId5" tooltip="1924"/>
              </a:rPr>
              <a:t>1924</a:t>
            </a:r>
            <a:r>
              <a:rPr lang="en-US" sz="3800" b="1">
                <a:latin typeface="Times New Roman" charset="0"/>
              </a:rPr>
              <a:t>)</a:t>
            </a:r>
            <a:r>
              <a:rPr lang="en-US" sz="3800">
                <a:latin typeface="Times New Roman" charset="0"/>
              </a:rPr>
              <a:t> </a:t>
            </a: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5" y="2141304"/>
            <a:ext cx="2142857" cy="3343742"/>
          </a:xfrm>
        </p:spPr>
      </p:pic>
    </p:spTree>
    <p:extLst>
      <p:ext uri="{BB962C8B-B14F-4D97-AF65-F5344CB8AC3E}">
        <p14:creationId xmlns:p14="http://schemas.microsoft.com/office/powerpoint/2010/main" val="32667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Class Conflict: Four Epochs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Slavery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Feudalism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Capitalism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Socialism  (National Socialism?)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e.   Functionaries as the petty bourgeoisie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 startAt="6"/>
            </a:pPr>
            <a:r>
              <a:rPr lang="en-US" b="1">
                <a:latin typeface="Arial" charset="0"/>
              </a:rPr>
              <a:t>Communism- state and the bureaucracy whither away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 startAt="6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 startAt="6"/>
            </a:pPr>
            <a:r>
              <a:rPr lang="en-US" b="1">
                <a:latin typeface="Arial" charset="0"/>
              </a:rPr>
              <a:t>Fascism- Society will Whither Away</a:t>
            </a:r>
            <a:r>
              <a:rPr lang="en-US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usera.imagecave.com/Fleetlord_Atvar/424px-red_rose_soc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688"/>
            <a:ext cx="4733925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Command Economy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buFont typeface="Wingdings" charset="0"/>
              <a:buAutoNum type="arabicPeriod" startAt="4"/>
            </a:pPr>
            <a:r>
              <a:rPr lang="en-US" b="1">
                <a:latin typeface="Arial" charset="0"/>
              </a:rPr>
              <a:t>The debate: Keynesianism and European Socialism (the Rose)- How much is this part of Command Economy Framework?  (Guy Peters)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r>
              <a:rPr lang="en-US" b="1">
                <a:latin typeface="Arial" charset="0"/>
              </a:rPr>
              <a:t>Development Administration: Command Economics in the Third World?  (Heady, Riggs vs. Vincent and Eleanor Ostrom)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r>
              <a:rPr lang="en-US" b="1">
                <a:latin typeface="Arial" charset="0"/>
              </a:rPr>
              <a:t>Development Management: An Oxymoron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z.about.com/d/politicalhumor/1/0/P/T/2/big-biz-tmwha0811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3400"/>
            <a:ext cx="91265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46052" y="945649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Times New Roman" charset="0"/>
              </a:rPr>
              <a:t/>
            </a:r>
            <a:br>
              <a:rPr lang="en-US" sz="3600" b="1" dirty="0" smtClean="0">
                <a:latin typeface="Times New Roman" charset="0"/>
              </a:rPr>
            </a:br>
            <a:r>
              <a:rPr lang="en-US" sz="3600" b="1" dirty="0" smtClean="0">
                <a:latin typeface="Times New Roman" charset="0"/>
              </a:rPr>
              <a:t>3</a:t>
            </a:r>
            <a:r>
              <a:rPr lang="en-US" sz="3600" b="1" dirty="0">
                <a:latin typeface="Times New Roman" charset="0"/>
              </a:rPr>
              <a:t>. The European Model, North Atlantic Unity and Japan</a:t>
            </a:r>
            <a:br>
              <a:rPr lang="en-US" sz="3600" b="1" dirty="0">
                <a:latin typeface="Times New Roman" charset="0"/>
              </a:rPr>
            </a:br>
            <a:endParaRPr lang="en-US" sz="3600" dirty="0">
              <a:latin typeface="Times New Roman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Focus on the State Economic System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Collectivist vs. Individualist Approach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Europe vs. Anglo-Saxon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Debates about Groups: Competitive vs. Cooperative (Corporatist)</a:t>
            </a:r>
          </a:p>
        </p:txBody>
      </p:sp>
    </p:spTree>
    <p:extLst>
      <p:ext uri="{BB962C8B-B14F-4D97-AF65-F5344CB8AC3E}">
        <p14:creationId xmlns:p14="http://schemas.microsoft.com/office/powerpoint/2010/main" val="19304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Continental Europe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Counter-influence of St. Simonism- an interventionist view  (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Not Adam Smith</a:t>
            </a:r>
            <a:r>
              <a:rPr lang="en-US" b="1">
                <a:latin typeface="Arial" charset="0"/>
              </a:rPr>
              <a:t>). 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/>
            <a:r>
              <a:rPr lang="ja-JP" altLang="en-US" b="1">
                <a:latin typeface="Arial" charset="0"/>
              </a:rPr>
              <a:t>“</a:t>
            </a:r>
            <a:r>
              <a:rPr lang="en-US" altLang="ja-JP" b="1">
                <a:latin typeface="Arial" charset="0"/>
              </a:rPr>
              <a:t>the era of abundance could be attained certainly and quickly. The guaranteed means were applications of science and technology to unrestricted mastery of nature.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				Count de Saint-Simon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			1760-1825</a:t>
            </a:r>
            <a:r>
              <a:rPr lang="en-US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4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Theories of Social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First a Bit of Theory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511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Count Henri de Saint-simon</a:t>
            </a:r>
            <a:endParaRPr lang="en-US">
              <a:latin typeface="Times New Roman" charset="0"/>
            </a:endParaRPr>
          </a:p>
        </p:txBody>
      </p:sp>
      <p:pic>
        <p:nvPicPr>
          <p:cNvPr id="4505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8" y="1556032"/>
            <a:ext cx="3428572" cy="4514286"/>
          </a:xfrm>
        </p:spPr>
      </p:pic>
    </p:spTree>
    <p:extLst>
      <p:ext uri="{BB962C8B-B14F-4D97-AF65-F5344CB8AC3E}">
        <p14:creationId xmlns:p14="http://schemas.microsoft.com/office/powerpoint/2010/main" val="16769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Social Democracy: Debate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The Rose as a Symbol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Socialism and the Rise of Labor in Europe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The Second International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All European Countries have a Social Democratic Party (The Second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39759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solidFill>
                  <a:srgbClr val="FF0000"/>
                </a:solidFill>
                <a:latin typeface="Times New Roman" charset="0"/>
              </a:rPr>
              <a:t>American Activism vs. European Socialism (U.S. Social Democratic Party)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2" y="2784603"/>
            <a:ext cx="2057143" cy="2057143"/>
          </a:xfrm>
        </p:spPr>
      </p:pic>
    </p:spTree>
    <p:extLst>
      <p:ext uri="{BB962C8B-B14F-4D97-AF65-F5344CB8AC3E}">
        <p14:creationId xmlns:p14="http://schemas.microsoft.com/office/powerpoint/2010/main" val="19128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>
                <a:latin typeface="Times New Roman" charset="0"/>
              </a:rPr>
              <a:t>Unification of the North Atlantic- 1930s-1970s- The Primacy of Keynesianism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1.  Monetary Policy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2.  Fiscal Policy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3.  Wage and Price controls</a:t>
            </a:r>
          </a:p>
        </p:txBody>
      </p:sp>
    </p:spTree>
    <p:extLst>
      <p:ext uri="{BB962C8B-B14F-4D97-AF65-F5344CB8AC3E}">
        <p14:creationId xmlns:p14="http://schemas.microsoft.com/office/powerpoint/2010/main" val="42252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32786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800" b="1" dirty="0">
                <a:latin typeface="Times New Roman" charset="0"/>
              </a:rPr>
              <a:t>“</a:t>
            </a:r>
            <a:r>
              <a:rPr lang="en-US" altLang="ja-JP" sz="3800" b="1" dirty="0">
                <a:latin typeface="Times New Roman" charset="0"/>
              </a:rPr>
              <a:t>We</a:t>
            </a:r>
            <a:r>
              <a:rPr lang="ja-JP" altLang="en-US" sz="3800" b="1" dirty="0">
                <a:latin typeface="Times New Roman" charset="0"/>
              </a:rPr>
              <a:t>’</a:t>
            </a:r>
            <a:r>
              <a:rPr lang="en-US" altLang="ja-JP" sz="3800" b="1" dirty="0">
                <a:latin typeface="Times New Roman" charset="0"/>
              </a:rPr>
              <a:t>re All Keynesians Now</a:t>
            </a:r>
            <a:r>
              <a:rPr lang="ja-JP" altLang="en-US" sz="3800" b="1" dirty="0">
                <a:latin typeface="Times New Roman" charset="0"/>
              </a:rPr>
              <a:t>”</a:t>
            </a:r>
            <a:r>
              <a:rPr lang="en-US" altLang="ja-JP" sz="3800" b="1" dirty="0">
                <a:latin typeface="Times New Roman" charset="0"/>
              </a:rPr>
              <a:t/>
            </a:r>
            <a:br>
              <a:rPr lang="en-US" altLang="ja-JP" sz="3800" b="1" dirty="0">
                <a:latin typeface="Times New Roman" charset="0"/>
              </a:rPr>
            </a:br>
            <a:r>
              <a:rPr lang="en-US" altLang="ja-JP" sz="3800" b="1" dirty="0">
                <a:latin typeface="Times New Roman" charset="0"/>
              </a:rPr>
              <a:t>Friday, Dec. 31, 1965 </a:t>
            </a:r>
            <a:endParaRPr lang="en-US" sz="3800" b="1" dirty="0">
              <a:latin typeface="Times New Roman" charset="0"/>
            </a:endParaRPr>
          </a:p>
        </p:txBody>
      </p:sp>
      <p:pic>
        <p:nvPicPr>
          <p:cNvPr id="50178" name="Picture 4" descr="Tim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The Functions of Government under Keynesian Control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1. Traditional- police and law and order</a:t>
            </a:r>
          </a:p>
          <a:p>
            <a:pPr marL="533400" indent="-533400" eaLnBrk="1" hangingPunct="1"/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2.  National Defense</a:t>
            </a:r>
          </a:p>
          <a:p>
            <a:pPr marL="533400" indent="-533400" eaLnBrk="1" hangingPunct="1"/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3.  Social Services- Education and Health and Welfare</a:t>
            </a:r>
          </a:p>
          <a:p>
            <a:pPr marL="533400" indent="-533400" eaLnBrk="1" hangingPunct="1"/>
            <a:endParaRPr lang="en-US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4.  Resource Mobilization</a:t>
            </a:r>
          </a:p>
        </p:txBody>
      </p:sp>
    </p:spTree>
    <p:extLst>
      <p:ext uri="{BB962C8B-B14F-4D97-AF65-F5344CB8AC3E}">
        <p14:creationId xmlns:p14="http://schemas.microsoft.com/office/powerpoint/2010/main" val="23495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The Development Model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Modernization Theory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State as Development Manager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Industrialization vs. Rural Development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The Take Off Point: Capital Accumulation</a:t>
            </a:r>
          </a:p>
        </p:txBody>
      </p:sp>
    </p:spTree>
    <p:extLst>
      <p:ext uri="{BB962C8B-B14F-4D97-AF65-F5344CB8AC3E}">
        <p14:creationId xmlns:p14="http://schemas.microsoft.com/office/powerpoint/2010/main" val="8564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The Functions of Government under Keynesian Control- Continued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6.  Economic Growth generation: From Roosevelt and the New Deal to Kennedy and Johnson, The Great Society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6. LDCs and Modernization Theory:  </a:t>
            </a:r>
            <a:r>
              <a:rPr lang="en-US" b="1" dirty="0" err="1" smtClean="0">
                <a:ea typeface="+mn-ea"/>
                <a:cs typeface="+mn-cs"/>
              </a:rPr>
              <a:t>Agraria</a:t>
            </a:r>
            <a:r>
              <a:rPr lang="en-US" b="1" dirty="0" smtClean="0">
                <a:ea typeface="+mn-ea"/>
                <a:cs typeface="+mn-cs"/>
              </a:rPr>
              <a:t> vs. </a:t>
            </a:r>
            <a:r>
              <a:rPr lang="en-US" b="1" dirty="0" err="1" smtClean="0">
                <a:ea typeface="+mn-ea"/>
                <a:cs typeface="+mn-cs"/>
              </a:rPr>
              <a:t>Industria</a:t>
            </a:r>
            <a:r>
              <a:rPr lang="en-US" b="1" dirty="0" smtClean="0">
                <a:ea typeface="+mn-ea"/>
                <a:cs typeface="+mn-cs"/>
              </a:rPr>
              <a:t> (Turner and Holm)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7.The challenge of Public Choice,  rationalism and the University of Chicago School: Neo-Orthodoxy- less influence outside of the Anglo-Saxon world</a:t>
            </a:r>
          </a:p>
        </p:txBody>
      </p:sp>
    </p:spTree>
    <p:extLst>
      <p:ext uri="{BB962C8B-B14F-4D97-AF65-F5344CB8AC3E}">
        <p14:creationId xmlns:p14="http://schemas.microsoft.com/office/powerpoint/2010/main" val="23291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ewishistoricalsociety.com/wiki/article_image.php?id=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Conceptual: Agraria vs. Industria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8" y="1406686"/>
            <a:ext cx="6640497" cy="4973298"/>
          </a:xfrm>
          <a:noFill/>
        </p:spPr>
      </p:pic>
    </p:spTree>
    <p:extLst>
      <p:ext uri="{BB962C8B-B14F-4D97-AF65-F5344CB8AC3E}">
        <p14:creationId xmlns:p14="http://schemas.microsoft.com/office/powerpoint/2010/main" val="21472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Arial Black" charset="0"/>
                <a:cs typeface="+mj-cs"/>
              </a:rPr>
              <a:t>Introduction to Public Affairs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 marL="0" indent="0">
              <a:buNone/>
              <a:defRPr/>
            </a:pPr>
            <a:r>
              <a:rPr lang="en-US" sz="4400" b="1" dirty="0">
                <a:latin typeface="Arial" charset="0"/>
                <a:cs typeface="+mn-cs"/>
              </a:rPr>
              <a:t>Theories of Governance and Political Economy</a:t>
            </a:r>
          </a:p>
        </p:txBody>
      </p:sp>
    </p:spTree>
    <p:extLst>
      <p:ext uri="{BB962C8B-B14F-4D97-AF65-F5344CB8AC3E}">
        <p14:creationId xmlns:p14="http://schemas.microsoft.com/office/powerpoint/2010/main" val="26868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296" y="326254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Japan and Ministry of International Trade and Industry (MITI)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>
                <a:ea typeface="ＭＳ Ｐゴシック" pitchFamily="34" charset="-128"/>
              </a:rPr>
              <a:t>Asian Model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>
                <a:ea typeface="ＭＳ Ｐゴシック" pitchFamily="34" charset="-128"/>
              </a:rPr>
              <a:t>Corporatist- Inter-meshing of state and Private Sector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>
                <a:ea typeface="ＭＳ Ｐゴシック" pitchFamily="34" charset="-128"/>
              </a:rPr>
              <a:t>Management (not Political) Focus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>
                <a:ea typeface="ＭＳ Ｐゴシック" pitchFamily="34" charset="-128"/>
              </a:rPr>
              <a:t>Growth and Export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>
                <a:ea typeface="ＭＳ Ｐゴシック" pitchFamily="34" charset="-128"/>
              </a:rPr>
              <a:t>Model for Asian Tigers </a:t>
            </a:r>
          </a:p>
        </p:txBody>
      </p:sp>
    </p:spTree>
    <p:extLst>
      <p:ext uri="{BB962C8B-B14F-4D97-AF65-F5344CB8AC3E}">
        <p14:creationId xmlns:p14="http://schemas.microsoft.com/office/powerpoint/2010/main" val="23876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-26894" y="1172043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Japan and Economic Development</a:t>
            </a:r>
            <a:b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Chalmers Johnson</a:t>
            </a:r>
            <a:b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Author of the Week</a:t>
            </a:r>
            <a: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latin typeface="Times New Roman" pitchFamily="18" charset="0"/>
                <a:ea typeface="ＭＳ Ｐゴシック" pitchFamily="34" charset="-128"/>
              </a:rPr>
            </a:br>
            <a:endParaRPr lang="en-US" altLang="en-US" sz="32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9395" name="Picture 3" descr="chalmers_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45624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http://www.boston.com/bostonglobe/editorial_opinion/blogs/the_angle/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100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753" y="1043304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800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dirty="0" smtClean="0">
                <a:latin typeface="Times New Roman" pitchFamily="18" charset="0"/>
                <a:ea typeface="ＭＳ Ｐゴシック" pitchFamily="34" charset="-128"/>
              </a:rPr>
              <a:t>Legacy: Ministry of International Trade and Industry (in Asia)</a:t>
            </a:r>
            <a:br>
              <a:rPr lang="en-US" altLang="en-US" sz="3800" dirty="0" smtClean="0">
                <a:latin typeface="Times New Roman" pitchFamily="18" charset="0"/>
                <a:ea typeface="ＭＳ Ｐゴシック" pitchFamily="34" charset="-128"/>
              </a:rPr>
            </a:br>
            <a:endParaRPr lang="en-US" altLang="en-US" sz="38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smtClean="0">
                <a:ea typeface="ＭＳ Ｐゴシック" pitchFamily="34" charset="-128"/>
              </a:rPr>
              <a:t>	 </a:t>
            </a:r>
            <a:r>
              <a:rPr lang="en-US" altLang="en-US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i="1" smtClean="0">
                <a:ea typeface="ＭＳ Ｐゴシック" pitchFamily="34" charset="-128"/>
              </a:rPr>
              <a:t>	Block 10, Government Offices Complex, Jalan Duta,</a:t>
            </a:r>
            <a:br>
              <a:rPr lang="en-US" altLang="en-US" b="1" i="1" smtClean="0">
                <a:ea typeface="ＭＳ Ｐゴシック" pitchFamily="34" charset="-128"/>
              </a:rPr>
            </a:br>
            <a:r>
              <a:rPr lang="en-US" altLang="en-US" b="1" i="1" smtClean="0">
                <a:ea typeface="ＭＳ Ｐゴシック" pitchFamily="34" charset="-128"/>
              </a:rPr>
              <a:t>50622 KL, Malaysia</a:t>
            </a:r>
            <a:br>
              <a:rPr lang="en-US" altLang="en-US" b="1" i="1" smtClean="0">
                <a:ea typeface="ＭＳ Ｐゴシック" pitchFamily="34" charset="-128"/>
              </a:rPr>
            </a:br>
            <a:r>
              <a:rPr lang="en-US" altLang="en-US" b="1" i="1" smtClean="0">
                <a:ea typeface="ＭＳ Ｐゴシック" pitchFamily="34" charset="-128"/>
              </a:rPr>
              <a:t>Tel no: 603-6203 3022</a:t>
            </a:r>
            <a:br>
              <a:rPr lang="en-US" altLang="en-US" b="1" i="1" smtClean="0">
                <a:ea typeface="ＭＳ Ｐゴシック" pitchFamily="34" charset="-128"/>
              </a:rPr>
            </a:br>
            <a:r>
              <a:rPr lang="en-US" altLang="en-US" b="1" i="1" smtClean="0">
                <a:ea typeface="ＭＳ Ｐゴシック" pitchFamily="34" charset="-128"/>
              </a:rPr>
              <a:t>Fax no: 603-6201 2337</a:t>
            </a:r>
            <a:br>
              <a:rPr lang="en-US" altLang="en-US" b="1" i="1" smtClean="0">
                <a:ea typeface="ＭＳ Ｐゴシック" pitchFamily="34" charset="-128"/>
              </a:rPr>
            </a:br>
            <a:r>
              <a:rPr lang="en-US" altLang="en-US" b="1" i="1" smtClean="0">
                <a:ea typeface="ＭＳ Ｐゴシック" pitchFamily="34" charset="-128"/>
              </a:rPr>
              <a:t>Email:webmiti@miti.gov.my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7526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2001-Present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4530725"/>
          </a:xfrm>
        </p:spPr>
        <p:txBody>
          <a:bodyPr/>
          <a:lstStyle/>
          <a:p>
            <a:pPr marL="533400" indent="-533400" eaLnBrk="1" hangingPunct="1">
              <a:defRPr/>
            </a:pPr>
            <a:endParaRPr lang="en-US" sz="2400">
              <a:latin typeface="Arial" charset="0"/>
            </a:endParaRPr>
          </a:p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en-US" sz="2400" b="1">
                <a:latin typeface="Arial" charset="0"/>
              </a:rPr>
              <a:t>Micro-Issues: </a:t>
            </a:r>
          </a:p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en-US" sz="2400" b="1">
                <a:latin typeface="Arial" charset="0"/>
              </a:rPr>
              <a:t>Debate about 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Whole of Government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>
                <a:latin typeface="Arial" charset="0"/>
              </a:rPr>
              <a:t>Public-Private Partnerships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>
                <a:latin typeface="Arial" charset="0"/>
              </a:rPr>
              <a:t>Evaluation and Contracting Out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>
                <a:latin typeface="Arial" charset="0"/>
              </a:rPr>
              <a:t>Three D</a:t>
            </a:r>
            <a:r>
              <a:rPr lang="ja-JP" altLang="en-US" sz="2400" b="1">
                <a:latin typeface="Arial" charset="0"/>
              </a:rPr>
              <a:t>’</a:t>
            </a:r>
            <a:r>
              <a:rPr lang="en-US" altLang="ja-JP" sz="2400" b="1">
                <a:latin typeface="Arial" charset="0"/>
              </a:rPr>
              <a:t>s: Diplomacy, Defense and Development</a:t>
            </a:r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marL="514350" indent="-514350"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smtClean="0">
                <a:latin typeface="Times New Roman" pitchFamily="18" charset="0"/>
                <a:ea typeface="ＭＳ Ｐゴシック" pitchFamily="34" charset="-128"/>
              </a:rPr>
              <a:t>The Debates Over Development: Africa, Asia and Latin America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Colonial Heritage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Political Nationalization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Adapted Keynesianism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Anti-Private Sector: 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Pariah Groups, White Settlers, Chinese, Indians, Lebanese-Arabs (The Jews in Europe Debates)</a:t>
            </a:r>
          </a:p>
        </p:txBody>
      </p:sp>
    </p:spTree>
    <p:extLst>
      <p:ext uri="{BB962C8B-B14F-4D97-AF65-F5344CB8AC3E}">
        <p14:creationId xmlns:p14="http://schemas.microsoft.com/office/powerpoint/2010/main" val="23470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Uganda Asians Expelled 1972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/>
          </a:p>
        </p:txBody>
      </p:sp>
      <p:pic>
        <p:nvPicPr>
          <p:cNvPr id="102403" name="Picture 2" descr="http://gallery.nen.gov.uk/assets/0902/0000/0237/stantsted_2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464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Asian Tigers Under Attack, 1997-98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/>
          </a:p>
        </p:txBody>
      </p:sp>
      <p:pic>
        <p:nvPicPr>
          <p:cNvPr id="103427" name="Picture 2" descr="http://news.bbc.co.uk/olmedia/images/_45816_asia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484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4.  Neo-Orthodoxy.  Rejection of Keynes</a:t>
            </a:r>
          </a:p>
        </p:txBody>
      </p:sp>
      <p:pic>
        <p:nvPicPr>
          <p:cNvPr id="61442" name="Picture 2" descr="http://i.i.com.com/cnwk.1d/i/tim/2010/04/14/image6396382_370x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24000"/>
            <a:ext cx="7099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Summary: Debate over the Economy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1.  The International Contemporary State:  Continental Europe vs. the U.S. or the U.K.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2.  Adam Smith, "the hidden hand" and Classical Economics- An Anglo-Saxon View esp. USA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3.  Eastern Europe and Former Soviet Union: Command Economy (whole or part): </a:t>
            </a:r>
            <a:r>
              <a:rPr lang="en-US" b="1" i="1">
                <a:solidFill>
                  <a:srgbClr val="7030A0"/>
                </a:solidFill>
                <a:latin typeface="Arial" charset="0"/>
              </a:rPr>
              <a:t>Images of the Cold War- A Propaganda Film- </a:t>
            </a:r>
            <a:r>
              <a:rPr lang="en-US" sz="4000" b="1">
                <a:solidFill>
                  <a:srgbClr val="7030A0"/>
                </a:solidFill>
                <a:latin typeface="Arial" charset="0"/>
              </a:rPr>
              <a:t>VIDEO</a:t>
            </a:r>
            <a:endParaRPr lang="en-US" b="1">
              <a:latin typeface="Arial" charset="0"/>
              <a:hlinkClick r:id="rId2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hlinkClick r:id="rId2"/>
              </a:rPr>
              <a:t>Eastern Europe Was Not Social Democratic</a:t>
            </a: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ictureworldbd.com/images/berlin%20wall/Berlin_wall%20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imes New Roman" charset="0"/>
              </a:rPr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530725"/>
          </a:xfrm>
        </p:spPr>
        <p:txBody>
          <a:bodyPr>
            <a:normAutofit fontScale="85000" lnSpcReduction="20000"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The Public Sector and the Economy: </a:t>
            </a:r>
            <a:r>
              <a:rPr lang="ja-JP" altLang="en-US" sz="2400" b="1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Contemporary Models</a:t>
            </a:r>
            <a:r>
              <a:rPr lang="ja-JP" altLang="en-US" sz="2400" b="1" dirty="0">
                <a:latin typeface="Arial" charset="0"/>
              </a:rPr>
              <a:t>”</a:t>
            </a:r>
            <a:r>
              <a:rPr lang="en-US" sz="2400" b="1" dirty="0">
                <a:latin typeface="Arial" charset="0"/>
              </a:rPr>
              <a:t> of Governance and Socio-Economic Change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 smtClean="0">
                <a:latin typeface="Arial" charset="0"/>
              </a:rPr>
              <a:t>Keynes and he </a:t>
            </a:r>
            <a:r>
              <a:rPr lang="en-US" sz="2400" b="1" dirty="0">
                <a:latin typeface="Arial" charset="0"/>
              </a:rPr>
              <a:t>European Model, North Atlantic Unity and Japan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Neo-Orthodoxy: The Debates Over Development: Africa, Asia and Latin </a:t>
            </a:r>
            <a:r>
              <a:rPr lang="en-US" sz="2400" b="1" dirty="0" smtClean="0">
                <a:latin typeface="Arial" charset="0"/>
              </a:rPr>
              <a:t>America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 smtClean="0">
              <a:latin typeface="Arial" charset="0"/>
            </a:endParaRPr>
          </a:p>
          <a:p>
            <a:pPr marL="514350" indent="-514350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Models of Governance Institutions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Comparative Methodology </a:t>
            </a:r>
            <a:r>
              <a:rPr lang="en-US" sz="2400" b="1" dirty="0" smtClean="0">
                <a:latin typeface="Arial" charset="0"/>
              </a:rPr>
              <a:t>Issues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7336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>
          <a:xfrm>
            <a:off x="398077" y="0"/>
            <a:ext cx="8534400" cy="17754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 dirty="0" smtClean="0">
                <a:latin typeface="Times New Roman" charset="0"/>
              </a:rPr>
              <a:t>Rejection of Big Government</a:t>
            </a:r>
            <a:br>
              <a:rPr lang="en-US" sz="3800" b="1" dirty="0" smtClean="0">
                <a:latin typeface="Times New Roman" charset="0"/>
              </a:rPr>
            </a:br>
            <a:r>
              <a:rPr lang="en-US" sz="3800" b="1" dirty="0" smtClean="0">
                <a:latin typeface="Times New Roman" charset="0"/>
              </a:rPr>
              <a:t>It </a:t>
            </a:r>
            <a:r>
              <a:rPr lang="en-US" sz="3800" b="1" dirty="0">
                <a:latin typeface="Times New Roman" charset="0"/>
              </a:rPr>
              <a:t>Starts with Adam Smith</a:t>
            </a:r>
            <a:r>
              <a:rPr lang="en-US" sz="3800" dirty="0">
                <a:latin typeface="Times New Roman" charset="0"/>
              </a:rPr>
              <a:t/>
            </a:r>
            <a:br>
              <a:rPr lang="en-US" sz="3800" dirty="0">
                <a:latin typeface="Times New Roman" charset="0"/>
              </a:rPr>
            </a:br>
            <a:r>
              <a:rPr lang="en-US" sz="3800" b="1" u="sng" dirty="0">
                <a:solidFill>
                  <a:srgbClr val="FF0000"/>
                </a:solidFill>
                <a:latin typeface="Times New Roman" charset="0"/>
              </a:rPr>
              <a:t>June 5, 1723 – July 17, 1790</a:t>
            </a:r>
            <a:r>
              <a:rPr lang="en-US" sz="3800" u="sng" dirty="0">
                <a:solidFill>
                  <a:srgbClr val="FF0000"/>
                </a:solidFill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4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4932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Debate about Mercantilism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752" y="1667613"/>
            <a:ext cx="8097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Mercantilism is an economic theory and practice, dominant in Europe from the 16th to the 18th </a:t>
            </a:r>
            <a:r>
              <a:rPr lang="en-US" sz="3600" b="1" dirty="0" smtClean="0"/>
              <a:t>century</a:t>
            </a:r>
            <a:r>
              <a:rPr lang="en-US" sz="3600" b="1" dirty="0"/>
              <a:t>,</a:t>
            </a:r>
            <a:r>
              <a:rPr lang="en-US" sz="3600" b="1" dirty="0" smtClean="0"/>
              <a:t> </a:t>
            </a:r>
            <a:r>
              <a:rPr lang="en-US" sz="3600" b="1" dirty="0"/>
              <a:t>that promotes governmental regulation of a nation’s economy for the purpose of augmenting state power at the expense of rival national powers.</a:t>
            </a:r>
          </a:p>
        </p:txBody>
      </p:sp>
    </p:spTree>
    <p:extLst>
      <p:ext uri="{BB962C8B-B14F-4D97-AF65-F5344CB8AC3E}">
        <p14:creationId xmlns:p14="http://schemas.microsoft.com/office/powerpoint/2010/main" val="41770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876815" cy="1143000"/>
          </a:xfrm>
        </p:spPr>
        <p:txBody>
          <a:bodyPr/>
          <a:lstStyle/>
          <a:p>
            <a:r>
              <a:rPr lang="en-US" sz="3200" b="1" dirty="0" smtClean="0"/>
              <a:t>Rejecting Mercantilism and “Neo-Mercantilism”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7720" y="1168605"/>
            <a:ext cx="8839095" cy="784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Themes:</a:t>
            </a:r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Building </a:t>
            </a:r>
            <a:r>
              <a:rPr lang="en-US" sz="2400" b="1" dirty="0"/>
              <a:t>overseas colonies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Forbidding </a:t>
            </a:r>
            <a:r>
              <a:rPr lang="en-US" sz="2400" b="1" dirty="0"/>
              <a:t>colonies to trade with other nations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Monopolizing markets </a:t>
            </a:r>
            <a:r>
              <a:rPr lang="en-US" sz="2400" b="1" dirty="0" smtClean="0"/>
              <a:t>through State Supported Companies;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Forbidding trade to be carried in foreign ships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Export subsidies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Promoting </a:t>
            </a:r>
            <a:r>
              <a:rPr lang="en-US" sz="2400" b="1" dirty="0"/>
              <a:t>manufacturing with research or direct subsidies;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Maximizing the use of domestic resources;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Rembrandt's painting</a:t>
            </a:r>
            <a:br>
              <a:rPr lang="en-US">
                <a:latin typeface="Arial Black" charset="0"/>
                <a:cs typeface="+mj-cs"/>
              </a:rPr>
            </a:br>
            <a:r>
              <a:rPr lang="ja-JP" altLang="en-US">
                <a:latin typeface="Arial Black" charset="0"/>
                <a:cs typeface="+mj-cs"/>
              </a:rPr>
              <a:t>“</a:t>
            </a:r>
            <a:r>
              <a:rPr lang="en-US">
                <a:latin typeface="Arial Black" charset="0"/>
                <a:cs typeface="+mj-cs"/>
              </a:rPr>
              <a:t>The Mercantilists</a:t>
            </a:r>
            <a:r>
              <a:rPr lang="ja-JP" altLang="en-US">
                <a:latin typeface="Arial Black" charset="0"/>
                <a:cs typeface="+mj-cs"/>
              </a:rPr>
              <a:t>”</a:t>
            </a:r>
            <a:endParaRPr lang="en-US">
              <a:latin typeface="Arial Black" charset="0"/>
              <a:cs typeface="+mj-cs"/>
            </a:endParaRPr>
          </a:p>
        </p:txBody>
      </p:sp>
      <p:pic>
        <p:nvPicPr>
          <p:cNvPr id="20482" name="Picture 5" descr="Rembrandt's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64674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18562"/>
          </a:xfrm>
        </p:spPr>
        <p:txBody>
          <a:bodyPr/>
          <a:lstStyle/>
          <a:p>
            <a:r>
              <a:rPr lang="en-US" b="1" dirty="0" smtClean="0"/>
              <a:t>Orthodox Economics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977" y="1305260"/>
            <a:ext cx="8474467" cy="480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Adam </a:t>
            </a:r>
            <a:r>
              <a:rPr lang="en-US" sz="2400" b="1" dirty="0"/>
              <a:t>Smith is often touted as the world's first free-market capitalist. </a:t>
            </a:r>
            <a:r>
              <a:rPr lang="en-US" sz="2400" b="1" dirty="0" smtClean="0"/>
              <a:t>He  </a:t>
            </a:r>
            <a:r>
              <a:rPr lang="en-US" sz="2400" b="1" dirty="0"/>
              <a:t>the father of modern economics and a major proponent of laissez-faire economic policies is quite secure.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Laissez-faire philosophies, such as minimizing the role of government intervention and taxation in the free markets, and the idea that an "invisible </a:t>
            </a:r>
            <a:r>
              <a:rPr lang="en-US" sz="2400" b="1" dirty="0" smtClean="0"/>
              <a:t>hand" </a:t>
            </a:r>
            <a:r>
              <a:rPr lang="en-US" sz="2400" b="1" dirty="0"/>
              <a:t>guides supply and </a:t>
            </a:r>
            <a:r>
              <a:rPr lang="en-US" sz="2400" b="1" dirty="0" smtClean="0"/>
              <a:t>demand.</a:t>
            </a:r>
          </a:p>
          <a:p>
            <a:endParaRPr lang="en-US" sz="2400" b="1" dirty="0"/>
          </a:p>
          <a:p>
            <a:r>
              <a:rPr lang="en-US" sz="2400" b="1" dirty="0" smtClean="0"/>
              <a:t>.Smith argued that the market should guide all economic activities.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83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Classical </a:t>
            </a:r>
            <a:r>
              <a:rPr lang="en-US" dirty="0" smtClean="0">
                <a:latin typeface="Arial Black" charset="0"/>
                <a:cs typeface="+mj-cs"/>
              </a:rPr>
              <a:t>Liberalism?</a:t>
            </a:r>
            <a:endParaRPr lang="en-US" dirty="0">
              <a:latin typeface="Arial Black" charset="0"/>
              <a:cs typeface="+mj-cs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2027237"/>
            <a:ext cx="2971800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3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0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Classical Liberalism?</a:t>
            </a:r>
          </a:p>
        </p:txBody>
      </p:sp>
      <p:pic>
        <p:nvPicPr>
          <p:cNvPr id="5120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2209800"/>
            <a:ext cx="6083300" cy="389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Liberalism or Not Liberalism</a:t>
            </a:r>
          </a:p>
        </p:txBody>
      </p:sp>
      <p:pic>
        <p:nvPicPr>
          <p:cNvPr id="54274" name="Picture 6" descr="It-Is-Not-Liberalism-It-I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117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3124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A New Debate? A 1930s Cartoon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3375"/>
            <a:ext cx="6657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0"/>
            <a:ext cx="836771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71838"/>
            <a:ext cx="848836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Themes: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71550" indent="-857250">
              <a:buAutoNum type="romanUcPeriod"/>
            </a:pPr>
            <a:endParaRPr lang="en-US" sz="3600" b="1" dirty="0" smtClean="0"/>
          </a:p>
          <a:p>
            <a:pPr marL="971550" indent="-857250">
              <a:buAutoNum type="romanUcPeriod"/>
            </a:pPr>
            <a:r>
              <a:rPr lang="en-US" sz="3600" b="1" dirty="0" smtClean="0"/>
              <a:t>Social and Economic Debates</a:t>
            </a:r>
          </a:p>
          <a:p>
            <a:pPr marL="971550" indent="-857250">
              <a:buAutoNum type="romanUcPeriod"/>
            </a:pPr>
            <a:endParaRPr lang="en-US" sz="3600" b="1" dirty="0"/>
          </a:p>
          <a:p>
            <a:pPr marL="971550" indent="-857250">
              <a:buAutoNum type="romanUcPeriod"/>
            </a:pPr>
            <a:r>
              <a:rPr lang="en-US" sz="3600" b="1" dirty="0" smtClean="0"/>
              <a:t>Political </a:t>
            </a:r>
            <a:r>
              <a:rPr lang="en-US" sz="3600" b="1" dirty="0" err="1" smtClean="0"/>
              <a:t>Instutions</a:t>
            </a:r>
            <a:endParaRPr lang="en-US" sz="3600" b="1" dirty="0" smtClean="0"/>
          </a:p>
          <a:p>
            <a:pPr marL="971550" indent="-857250">
              <a:buAutoNum type="romanUcPeriod"/>
            </a:pPr>
            <a:endParaRPr lang="en-US" sz="3600" b="1" dirty="0"/>
          </a:p>
          <a:p>
            <a:pPr marL="971550" indent="-857250">
              <a:buAutoNum type="romanUcPeriod"/>
            </a:pPr>
            <a:r>
              <a:rPr lang="en-US" sz="3600" b="1" dirty="0" smtClean="0"/>
              <a:t>Public Policy Institutions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49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19419" y="6080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</a:rPr>
              <a:t>Milton Friedman </a:t>
            </a:r>
            <a:r>
              <a:rPr lang="en-US" b="1" dirty="0" smtClean="0">
                <a:latin typeface="Times New Roman" charset="0"/>
              </a:rPr>
              <a:t/>
            </a:r>
            <a:br>
              <a:rPr lang="en-US" b="1" dirty="0" smtClean="0">
                <a:latin typeface="Times New Roman" charset="0"/>
              </a:rPr>
            </a:br>
            <a:r>
              <a:rPr lang="en-US" b="1" dirty="0" smtClean="0">
                <a:latin typeface="Times New Roman" charset="0"/>
              </a:rPr>
              <a:t>(</a:t>
            </a:r>
            <a:r>
              <a:rPr lang="en-US" b="1" dirty="0">
                <a:latin typeface="Times New Roman" charset="0"/>
              </a:rPr>
              <a:t>July 31, 1912 – November 16, 2006</a:t>
            </a:r>
            <a:r>
              <a:rPr lang="en-US" b="1" dirty="0" smtClean="0">
                <a:latin typeface="Times New Roman" charset="0"/>
              </a:rPr>
              <a:t>) </a:t>
            </a:r>
            <a:br>
              <a:rPr lang="en-US" b="1" dirty="0" smtClean="0">
                <a:latin typeface="Times New Roman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charset="0"/>
              </a:rPr>
              <a:t>Neo-Orthodoxy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4515" name="Picture 2" descr="http://chronicle.uchicago.edu/061207/milto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1520190"/>
            <a:ext cx="7669530" cy="51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Neo-Orthodoxy or the University of Chicago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9279"/>
            <a:ext cx="7620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People have rational preferences between outcomes that can be identified and associated with values.</a:t>
            </a:r>
          </a:p>
          <a:p>
            <a:endParaRPr lang="en-US" b="1" dirty="0" smtClean="0"/>
          </a:p>
          <a:p>
            <a:r>
              <a:rPr lang="en-US" b="1" dirty="0" smtClean="0"/>
              <a:t>Individuals </a:t>
            </a:r>
            <a:r>
              <a:rPr lang="en-US" b="1" dirty="0"/>
              <a:t>maximize utility and firms maximize profits.</a:t>
            </a:r>
          </a:p>
          <a:p>
            <a:endParaRPr lang="en-US" b="1" dirty="0" smtClean="0"/>
          </a:p>
          <a:p>
            <a:r>
              <a:rPr lang="en-US" b="1" dirty="0" smtClean="0"/>
              <a:t>People </a:t>
            </a:r>
            <a:r>
              <a:rPr lang="en-US" b="1" dirty="0"/>
              <a:t>act independently on the basis of full and relevant information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Government should not interfere with individual behavior</a:t>
            </a:r>
          </a:p>
          <a:p>
            <a:endParaRPr lang="en-US" b="1" dirty="0"/>
          </a:p>
          <a:p>
            <a:r>
              <a:rPr lang="en-US" b="1" dirty="0" smtClean="0"/>
              <a:t>The Invisible Hand of the Market is the key to Economic Growth</a:t>
            </a:r>
          </a:p>
          <a:p>
            <a:endParaRPr lang="en-US" b="1" dirty="0"/>
          </a:p>
          <a:p>
            <a:r>
              <a:rPr lang="en-US" b="1" dirty="0" smtClean="0"/>
              <a:t>International Reform is called Structural Adjustment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2011- Debates About </a:t>
            </a:r>
            <a:r>
              <a:rPr lang="ja-JP" altLang="en-US" b="1" dirty="0">
                <a:latin typeface="Times New Roman" charset="0"/>
              </a:rPr>
              <a:t>“</a:t>
            </a:r>
            <a:r>
              <a:rPr lang="en-US" b="1" dirty="0" err="1">
                <a:latin typeface="Times New Roman" charset="0"/>
              </a:rPr>
              <a:t>Obamacare</a:t>
            </a:r>
            <a:r>
              <a:rPr lang="en-US" b="1" dirty="0">
                <a:latin typeface="Times New Roman" charset="0"/>
              </a:rPr>
              <a:t>?</a:t>
            </a:r>
            <a:r>
              <a:rPr lang="ja-JP" altLang="en-US" b="1" dirty="0">
                <a:latin typeface="Times New Roman" charset="0"/>
              </a:rPr>
              <a:t>”</a:t>
            </a:r>
            <a:endParaRPr lang="en-US" b="1" dirty="0">
              <a:latin typeface="Times New Roman" charset="0"/>
            </a:endParaRPr>
          </a:p>
        </p:txBody>
      </p:sp>
      <p:pic>
        <p:nvPicPr>
          <p:cNvPr id="56323" name="Picture 2" descr="http://wtpotus.files.wordpress.com/2011/08/obama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9" y="1371600"/>
            <a:ext cx="38814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From 1989-2014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End of Cold War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Application of Structural Adjustment to Socialist Countries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September 11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Democracy and Governance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Public Private Partnerships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Whole of Government Approach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923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2001-Present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4530725"/>
          </a:xfrm>
        </p:spPr>
        <p:txBody>
          <a:bodyPr/>
          <a:lstStyle/>
          <a:p>
            <a:pPr marL="533400" indent="-533400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Micro-Issues: 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Debate about </a:t>
            </a:r>
            <a:r>
              <a:rPr lang="ja-JP" altLang="en-US" sz="2400" b="1" smtClean="0">
                <a:ea typeface="ＭＳ Ｐゴシック" pitchFamily="34" charset="-128"/>
              </a:rPr>
              <a:t>“</a:t>
            </a:r>
            <a:r>
              <a:rPr lang="en-US" altLang="ja-JP" sz="2400" b="1" smtClean="0">
                <a:ea typeface="ＭＳ Ｐゴシック" pitchFamily="34" charset="-128"/>
              </a:rPr>
              <a:t>Whole of Government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ea typeface="ＭＳ Ｐゴシック" pitchFamily="34" charset="-128"/>
              </a:rPr>
              <a:t>Public-Private Partnerships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ea typeface="ＭＳ Ｐゴシック" pitchFamily="34" charset="-128"/>
              </a:rPr>
              <a:t>Evaluation and Contracting Out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ea typeface="ＭＳ Ｐゴシック" pitchFamily="34" charset="-128"/>
              </a:rPr>
              <a:t>Three D</a:t>
            </a:r>
            <a:r>
              <a:rPr lang="ja-JP" altLang="en-US" sz="2400" b="1" smtClean="0">
                <a:ea typeface="ＭＳ Ｐゴシック" pitchFamily="34" charset="-128"/>
              </a:rPr>
              <a:t>’</a:t>
            </a:r>
            <a:r>
              <a:rPr lang="en-US" altLang="ja-JP" sz="2400" b="1" smtClean="0">
                <a:ea typeface="ＭＳ Ｐゴシック" pitchFamily="34" charset="-128"/>
              </a:rPr>
              <a:t>s: Diplomacy, Defense and Development</a:t>
            </a:r>
            <a:endParaRPr lang="en-US" altLang="en-US" sz="2400" b="1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4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Breaktime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3200" b="1">
                <a:latin typeface="Arial" charset="0"/>
              </a:rPr>
              <a:t>Ten Minute Break</a:t>
            </a:r>
          </a:p>
        </p:txBody>
      </p:sp>
    </p:spTree>
    <p:extLst>
      <p:ext uri="{BB962C8B-B14F-4D97-AF65-F5344CB8AC3E}">
        <p14:creationId xmlns:p14="http://schemas.microsoft.com/office/powerpoint/2010/main" val="3177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Political Institutions: Models of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Who Gets: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2" descr="http://360vendormanagement.com/wp-content/uploads/2009/12/outsourcing-governance-what-is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36" y="2141810"/>
            <a:ext cx="6877377" cy="45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485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1.  Models of Governance: An Ideal</a:t>
            </a:r>
          </a:p>
        </p:txBody>
      </p:sp>
    </p:spTree>
    <p:extLst>
      <p:ext uri="{BB962C8B-B14F-4D97-AF65-F5344CB8AC3E}">
        <p14:creationId xmlns:p14="http://schemas.microsoft.com/office/powerpoint/2010/main" val="4868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Political Models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Separation of Powers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Parliamentary System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Mixed Systems of Government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One Party or No Party Systems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Military and Authoritarian Systems</a:t>
            </a:r>
          </a:p>
        </p:txBody>
      </p:sp>
    </p:spTree>
    <p:extLst>
      <p:ext uri="{BB962C8B-B14F-4D97-AF65-F5344CB8AC3E}">
        <p14:creationId xmlns:p14="http://schemas.microsoft.com/office/powerpoint/2010/main" val="35653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Times New Roman" charset="0"/>
              </a:rPr>
              <a:t>Separation of Powers</a:t>
            </a:r>
          </a:p>
        </p:txBody>
      </p:sp>
      <p:sp>
        <p:nvSpPr>
          <p:cNvPr id="18435" name="Text Placeholder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779713" cy="4691063"/>
          </a:xfrm>
        </p:spPr>
        <p:txBody>
          <a:bodyPr/>
          <a:lstStyle/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U.S.</a:t>
            </a:r>
          </a:p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Mexico</a:t>
            </a:r>
          </a:p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Philippines</a:t>
            </a:r>
          </a:p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Many Latin</a:t>
            </a:r>
          </a:p>
          <a:p>
            <a:r>
              <a:rPr lang="en-US" sz="1800" b="1">
                <a:latin typeface="Arial" charset="0"/>
              </a:rPr>
              <a:t>American </a:t>
            </a:r>
          </a:p>
          <a:p>
            <a:r>
              <a:rPr lang="en-US" sz="1800" b="1">
                <a:latin typeface="Arial" charset="0"/>
              </a:rPr>
              <a:t>Countries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quarter" idx="1"/>
          </p:nvPr>
        </p:nvSpPr>
        <p:spPr>
          <a:xfrm>
            <a:off x="3575050" y="601523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Presidential System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514600"/>
            <a:ext cx="64468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eaLnBrk="1" hangingPunct="1"/>
            <a:r>
              <a:rPr lang="en-US" sz="3600" b="1">
                <a:latin typeface="Times New Roman" charset="0"/>
              </a:rPr>
              <a:t>2. The Public Sector and the Economy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Free Market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Mixed or Social Democratic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Socialist Industrialization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Autarcky with Rural Mobilization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>
                <a:latin typeface="Arial" charset="0"/>
              </a:rPr>
              <a:t>Corporate/ Fascist</a:t>
            </a:r>
          </a:p>
        </p:txBody>
      </p:sp>
    </p:spTree>
    <p:extLst>
      <p:ext uri="{BB962C8B-B14F-4D97-AF65-F5344CB8AC3E}">
        <p14:creationId xmlns:p14="http://schemas.microsoft.com/office/powerpoint/2010/main" val="61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1363" y="1157287"/>
            <a:ext cx="8001000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Parliamentary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System</a:t>
            </a:r>
            <a:r>
              <a:rPr lang="en-US" sz="2800" dirty="0">
                <a:latin typeface="Times New Roman" charset="0"/>
              </a:rPr>
              <a:t>: </a:t>
            </a:r>
            <a:r>
              <a:rPr lang="en-US" sz="2800" dirty="0" smtClean="0">
                <a:latin typeface="Times New Roman" charset="0"/>
              </a:rPr>
              <a:t>Cabinet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or Fused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Government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19459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United </a:t>
            </a:r>
            <a:r>
              <a:rPr lang="en-US" sz="2900" b="1" dirty="0" smtClean="0">
                <a:latin typeface="Arial" charset="0"/>
              </a:rPr>
              <a:t>Kingdom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 smtClean="0">
                <a:latin typeface="Arial" charset="0"/>
              </a:rPr>
              <a:t>Scandinavia</a:t>
            </a:r>
            <a:endParaRPr lang="en-US" sz="2900" b="1" dirty="0">
              <a:latin typeface="Arial" charset="0"/>
            </a:endParaRP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Central </a:t>
            </a:r>
            <a:r>
              <a:rPr lang="en-US" sz="2900" b="1" dirty="0" smtClean="0">
                <a:latin typeface="Arial" charset="0"/>
              </a:rPr>
              <a:t>Europe</a:t>
            </a:r>
            <a:endParaRPr lang="en-US" sz="2900" b="1" dirty="0">
              <a:latin typeface="Arial" charset="0"/>
            </a:endParaRP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India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Former British Colonies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38312"/>
            <a:ext cx="51720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0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9294" y="1661832"/>
            <a:ext cx="5383306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The French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Hybrid-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latin typeface="Times New Roman" charset="0"/>
              </a:rPr>
              <a:t>Mixed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Presidential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Model 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0482" name="Text Placeholder 3"/>
          <p:cNvSpPr>
            <a:spLocks noGrp="1"/>
          </p:cNvSpPr>
          <p:nvPr>
            <p:ph type="body" idx="2"/>
          </p:nvPr>
        </p:nvSpPr>
        <p:spPr>
          <a:xfrm>
            <a:off x="277427" y="1661832"/>
            <a:ext cx="2779713" cy="4602163"/>
          </a:xfrm>
        </p:spPr>
        <p:txBody>
          <a:bodyPr/>
          <a:lstStyle/>
          <a:p>
            <a:endParaRPr lang="en-US" sz="1800" b="1" dirty="0">
              <a:latin typeface="Arial" charset="0"/>
            </a:endParaRPr>
          </a:p>
          <a:p>
            <a:endParaRPr lang="en-US" sz="1800" b="1" dirty="0" smtClean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endParaRPr lang="en-US" sz="1800" b="1" dirty="0" smtClean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France</a:t>
            </a:r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French Colonies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Weak Hybrids with a Ceremonial President</a:t>
            </a:r>
          </a:p>
          <a:p>
            <a:endParaRPr lang="en-US" sz="1800" dirty="0">
              <a:latin typeface="Arial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5875"/>
            <a:ext cx="487680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2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5360" y="1377203"/>
            <a:ext cx="6400800" cy="1162050"/>
          </a:xfrm>
        </p:spPr>
        <p:txBody>
          <a:bodyPr/>
          <a:lstStyle/>
          <a:p>
            <a:r>
              <a:rPr lang="en-US" sz="3200" dirty="0">
                <a:latin typeface="Times New Roman" charset="0"/>
              </a:rPr>
              <a:t>One </a:t>
            </a:r>
            <a:r>
              <a:rPr lang="en-US" sz="3200" dirty="0" smtClean="0">
                <a:latin typeface="Times New Roman" charset="0"/>
              </a:rPr>
              <a:t>Party</a:t>
            </a:r>
            <a:br>
              <a:rPr lang="en-US" sz="3200" dirty="0" smtClean="0">
                <a:latin typeface="Times New Roman" charset="0"/>
              </a:rPr>
            </a:b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dirty="0">
                <a:latin typeface="Times New Roman" charset="0"/>
              </a:rPr>
              <a:t>States: </a:t>
            </a:r>
            <a:r>
              <a:rPr lang="en-US" sz="3200" dirty="0" smtClean="0">
                <a:latin typeface="Times New Roman" charset="0"/>
              </a:rPr>
              <a:t/>
            </a:r>
            <a:br>
              <a:rPr lang="en-US" sz="3200" dirty="0" smtClean="0">
                <a:latin typeface="Times New Roman" charset="0"/>
              </a:rPr>
            </a:br>
            <a:r>
              <a:rPr lang="ja-JP" altLang="en-US" sz="3200" dirty="0" smtClean="0">
                <a:latin typeface="Times New Roman" charset="0"/>
              </a:rPr>
              <a:t>“</a:t>
            </a:r>
            <a:r>
              <a:rPr lang="en-US" altLang="ja-JP" sz="3200" dirty="0" smtClean="0">
                <a:latin typeface="Times New Roman" charset="0"/>
              </a:rPr>
              <a:t>Democratic </a:t>
            </a:r>
            <a:br>
              <a:rPr lang="en-US" altLang="ja-JP" sz="3200" dirty="0" smtClean="0">
                <a:latin typeface="Times New Roman" charset="0"/>
              </a:rPr>
            </a:br>
            <a:r>
              <a:rPr lang="en-US" altLang="ja-JP" sz="3200" dirty="0" smtClean="0">
                <a:latin typeface="Times New Roman" charset="0"/>
              </a:rPr>
              <a:t>Centralism</a:t>
            </a:r>
            <a:r>
              <a:rPr lang="ja-JP" altLang="en-US" sz="3200" dirty="0">
                <a:latin typeface="Times New Roman" charset="0"/>
              </a:rPr>
              <a:t>”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idx="2"/>
          </p:nvPr>
        </p:nvSpPr>
        <p:spPr>
          <a:xfrm>
            <a:off x="353931" y="2260278"/>
            <a:ext cx="2932113" cy="4412773"/>
          </a:xfrm>
        </p:spPr>
        <p:txBody>
          <a:bodyPr>
            <a:normAutofit fontScale="92500" lnSpcReduction="20000"/>
          </a:bodyPr>
          <a:lstStyle/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Communist or </a:t>
            </a:r>
            <a:endParaRPr lang="en-US" sz="1800" b="1" dirty="0" smtClean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Leninist States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Afro-Marxist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Fascist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ja-JP" altLang="en-US" sz="1800" b="1" dirty="0">
                <a:latin typeface="Arial" charset="0"/>
              </a:rPr>
              <a:t>“</a:t>
            </a:r>
            <a:r>
              <a:rPr lang="en-US" altLang="ja-JP" sz="1800" b="1" dirty="0">
                <a:latin typeface="Arial" charset="0"/>
              </a:rPr>
              <a:t>No Party Regimes</a:t>
            </a:r>
            <a:r>
              <a:rPr lang="ja-JP" altLang="en-US" sz="1800" b="1" dirty="0">
                <a:latin typeface="Arial" charset="0"/>
              </a:rPr>
              <a:t>”</a:t>
            </a:r>
            <a:endParaRPr lang="en-US" altLang="ja-JP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Weak Party Systems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39253"/>
            <a:ext cx="5638800" cy="170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1273945" y="-228600"/>
            <a:ext cx="7772400" cy="1143000"/>
          </a:xfrm>
        </p:spPr>
        <p:txBody>
          <a:bodyPr/>
          <a:lstStyle/>
          <a:p>
            <a:r>
              <a:rPr lang="ja-JP" altLang="en-US" b="1" dirty="0">
                <a:latin typeface="Times New Roman" charset="0"/>
              </a:rPr>
              <a:t>“</a:t>
            </a:r>
            <a:r>
              <a:rPr lang="en-US" altLang="ja-JP" b="1" dirty="0">
                <a:latin typeface="Times New Roman" charset="0"/>
              </a:rPr>
              <a:t>Absolutism</a:t>
            </a:r>
            <a:r>
              <a:rPr lang="ja-JP" altLang="en-US" b="1" dirty="0">
                <a:latin typeface="Times New Roman" charset="0"/>
              </a:rPr>
              <a:t>”</a:t>
            </a:r>
            <a:endParaRPr lang="en-US" b="1" dirty="0">
              <a:latin typeface="Times New Roman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Authoritarianism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Authoritarian systems- Structures  absent to protect citizens from fused state and bureaucracy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b="1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Non-Constitutional Systems:  Military Regimes and One Party States- Politicized bureaucracy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Rent Seeking, Nepotism and Corruption</a:t>
            </a:r>
          </a:p>
        </p:txBody>
      </p:sp>
      <p:pic>
        <p:nvPicPr>
          <p:cNvPr id="60419" name="Picture 6" descr="porkbustersnew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95525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Does This Help?</a:t>
            </a:r>
          </a:p>
        </p:txBody>
      </p:sp>
      <p:pic>
        <p:nvPicPr>
          <p:cNvPr id="46082" name="Picture 2" descr="http://poststop.files.wordpress.com/2007/12/lrc_fasc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004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228600"/>
            <a:ext cx="9144000" cy="1466850"/>
          </a:xfrm>
        </p:spPr>
        <p:txBody>
          <a:bodyPr>
            <a:normAutofit fontScale="90000"/>
          </a:bodyPr>
          <a:lstStyle/>
          <a:p>
            <a:pPr marL="1028700" indent="-1028700" eaLnBrk="1" hangingPunct="1">
              <a:defRPr/>
            </a:pPr>
            <a:r>
              <a:rPr lang="en-US" sz="2800" b="0">
                <a:latin typeface="Arial Black" charset="0"/>
                <a:cs typeface="+mj-cs"/>
              </a:rPr>
              <a:t>	Corporatism as the Alternative Concept- Groups and Leadership Francisco Franco</a:t>
            </a:r>
            <a:r>
              <a:rPr lang="en-US" sz="3200" b="0">
                <a:latin typeface="Arial Black" charset="0"/>
                <a:cs typeface="+mj-cs"/>
              </a:rPr>
              <a:t/>
            </a:r>
            <a:br>
              <a:rPr lang="en-US" sz="3200" b="0">
                <a:latin typeface="Arial Black" charset="0"/>
                <a:cs typeface="+mj-cs"/>
              </a:rPr>
            </a:br>
            <a:endParaRPr lang="en-US" sz="3200" b="0">
              <a:latin typeface="Arial Black" charset="0"/>
              <a:cs typeface="+mj-cs"/>
            </a:endParaRPr>
          </a:p>
        </p:txBody>
      </p:sp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61452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1183" y="867793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 smtClean="0">
                <a:latin typeface="Arial Black" charset="0"/>
                <a:cs typeface="+mj-cs"/>
              </a:rPr>
              <a:t>Political </a:t>
            </a:r>
            <a:r>
              <a:rPr lang="en-US" b="0" dirty="0">
                <a:latin typeface="Arial Black" charset="0"/>
                <a:cs typeface="+mj-cs"/>
              </a:rPr>
              <a:t>Structures and Society</a:t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endParaRPr lang="en-US" b="0" dirty="0">
              <a:latin typeface="Arial Black" charset="0"/>
              <a:cs typeface="+mj-cs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	</a:t>
            </a:r>
            <a:r>
              <a:rPr lang="en-US" sz="2400" b="1" dirty="0" smtClean="0">
                <a:latin typeface="Arial" charset="0"/>
                <a:cs typeface="+mn-cs"/>
              </a:rPr>
              <a:t> </a:t>
            </a:r>
            <a:r>
              <a:rPr lang="en-US" sz="2400" b="1" dirty="0">
                <a:latin typeface="Arial" charset="0"/>
                <a:cs typeface="+mn-cs"/>
              </a:rPr>
              <a:t>Statist view of Society- Collectivist (Frances FitzGerald- </a:t>
            </a:r>
            <a:r>
              <a:rPr lang="en-US" sz="2400" b="1" u="sng" dirty="0">
                <a:latin typeface="Arial" charset="0"/>
                <a:cs typeface="+mn-cs"/>
              </a:rPr>
              <a:t>Fire in the Lake</a:t>
            </a:r>
            <a:r>
              <a:rPr lang="en-US" sz="2400" b="1" dirty="0">
                <a:latin typeface="Arial" charset="0"/>
                <a:cs typeface="+mn-cs"/>
              </a:rPr>
              <a:t> on Vietnam)- Four Views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a.  Idea of an active, creative state, </a:t>
            </a:r>
            <a:r>
              <a:rPr lang="en-US" sz="2400" b="1" dirty="0" smtClean="0">
                <a:latin typeface="Arial" charset="0"/>
                <a:cs typeface="+mn-cs"/>
              </a:rPr>
              <a:t>development 	oriented </a:t>
            </a:r>
            <a:r>
              <a:rPr lang="en-US" sz="2400" b="1" dirty="0">
                <a:latin typeface="Arial" charset="0"/>
                <a:cs typeface="+mn-cs"/>
              </a:rPr>
              <a:t>(Keynes)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b. Marxist-Leninist model- communitarian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c.  Corporatist idea of society as groups- civil 	service as a group  (Western Europe)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d.  Focus- Group Mobilization</a:t>
            </a:r>
          </a:p>
        </p:txBody>
      </p:sp>
    </p:spTree>
    <p:extLst>
      <p:ext uri="{BB962C8B-B14F-4D97-AF65-F5344CB8AC3E}">
        <p14:creationId xmlns:p14="http://schemas.microsoft.com/office/powerpoint/2010/main" val="31997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591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26129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Mobilization of Working Class</a:t>
            </a:r>
          </a:p>
        </p:txBody>
      </p:sp>
    </p:spTree>
    <p:extLst>
      <p:ext uri="{BB962C8B-B14F-4D97-AF65-F5344CB8AC3E}">
        <p14:creationId xmlns:p14="http://schemas.microsoft.com/office/powerpoint/2010/main" val="34543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monks92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24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The Power of the Group</a:t>
            </a:r>
          </a:p>
        </p:txBody>
      </p:sp>
    </p:spTree>
    <p:extLst>
      <p:ext uri="{BB962C8B-B14F-4D97-AF65-F5344CB8AC3E}">
        <p14:creationId xmlns:p14="http://schemas.microsoft.com/office/powerpoint/2010/main" val="25228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Ideology as Social Science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7772400" cy="4530725"/>
          </a:xfrm>
        </p:spPr>
      </p:pic>
    </p:spTree>
    <p:extLst>
      <p:ext uri="{BB962C8B-B14F-4D97-AF65-F5344CB8AC3E}">
        <p14:creationId xmlns:p14="http://schemas.microsoft.com/office/powerpoint/2010/main" val="2444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2855913" cy="116205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Times New Roman" charset="0"/>
              </a:rPr>
              <a:t>Fascism and Italy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4032250" y="0"/>
            <a:ext cx="5111750" cy="5853113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b="1">
                <a:solidFill>
                  <a:srgbClr val="0070C0"/>
                </a:solidFill>
                <a:latin typeface="Arial" charset="0"/>
              </a:rPr>
              <a:t>VIDEO</a:t>
            </a:r>
          </a:p>
          <a:p>
            <a:pPr algn="ctr">
              <a:buFont typeface="Wingdings" charset="0"/>
              <a:buNone/>
            </a:pPr>
            <a:r>
              <a:rPr lang="en-US" b="1">
                <a:latin typeface="Arial" charset="0"/>
                <a:hlinkClick r:id="rId2"/>
              </a:rPr>
              <a:t>The Banality of Authoritarianism</a:t>
            </a:r>
            <a:endParaRPr lang="en-US" b="1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pic>
        <p:nvPicPr>
          <p:cNvPr id="27653" name="Picture 2" descr="http://static.howstuffworks.com/gif/fascism-moveme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1722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 and 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Reading and the lectures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95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/>
            </a:r>
            <a:br>
              <a:rPr lang="en-US" sz="3800" b="1">
                <a:latin typeface="Times New Roman" charset="0"/>
              </a:rPr>
            </a:br>
            <a:r>
              <a:rPr lang="en-US" sz="3800" b="1">
                <a:latin typeface="Times New Roman" charset="0"/>
              </a:rPr>
              <a:t>The Public Sector and the Economy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Reminder:</a:t>
            </a:r>
          </a:p>
          <a:p>
            <a:pPr algn="ctr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Karl Marx- The Other German- 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Source of ideas about the developmental state.  Marx as a Social Scientist not an Ideologue. The contemporary of Max Weber</a:t>
            </a:r>
          </a:p>
        </p:txBody>
      </p:sp>
    </p:spTree>
    <p:extLst>
      <p:ext uri="{BB962C8B-B14F-4D97-AF65-F5344CB8AC3E}">
        <p14:creationId xmlns:p14="http://schemas.microsoft.com/office/powerpoint/2010/main" val="34279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Times New Roman" charset="0"/>
              </a:rPr>
              <a:t>Marx with his Wife Jenny (1869) and with Friedrich Engels and Family (1864)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772400" cy="4530725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2771" name="Picture 2" descr="http://www.marxists.org/archive/marx/photo/lifeandwork/images/69km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cdn1.beeffco.com/files/poll-images/normal/karl-marx_2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01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1105</Words>
  <Application>Microsoft Office PowerPoint</Application>
  <PresentationFormat>On-screen Show (4:3)</PresentationFormat>
  <Paragraphs>370</Paragraphs>
  <Slides>71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Civic</vt:lpstr>
      <vt:lpstr>Introduction to Public Affairs</vt:lpstr>
      <vt:lpstr>Theories of Social Class</vt:lpstr>
      <vt:lpstr>Introduction to Public Affairs</vt:lpstr>
      <vt:lpstr>Overview</vt:lpstr>
      <vt:lpstr>Three Themes:</vt:lpstr>
      <vt:lpstr>2. The Public Sector and the Economy</vt:lpstr>
      <vt:lpstr>Ideology as Social Science</vt:lpstr>
      <vt:lpstr> The Public Sector and the Economy</vt:lpstr>
      <vt:lpstr>Marx with his Wife Jenny (1869) and with Friedrich Engels and Family (1864)</vt:lpstr>
      <vt:lpstr>Karl Marx: Another Five Minutes</vt:lpstr>
      <vt:lpstr>Command Economy- Revised by  Keynes and Franklin D. Roosevelt </vt:lpstr>
      <vt:lpstr>Dialectic</vt:lpstr>
      <vt:lpstr>Vladimir Ilyich Ulyanov (Lenin) (April 22 1870  – January 21, 1924) </vt:lpstr>
      <vt:lpstr>Class Conflict: Four Epochs</vt:lpstr>
      <vt:lpstr>PowerPoint Presentation</vt:lpstr>
      <vt:lpstr>Command Economy</vt:lpstr>
      <vt:lpstr>PowerPoint Presentation</vt:lpstr>
      <vt:lpstr> 3. The European Model, North Atlantic Unity and Japan </vt:lpstr>
      <vt:lpstr>Continental Europe</vt:lpstr>
      <vt:lpstr>Count Henri de Saint-simon</vt:lpstr>
      <vt:lpstr>Social Democracy: Debate</vt:lpstr>
      <vt:lpstr>American Activism vs. European Socialism (U.S. Social Democratic Party)</vt:lpstr>
      <vt:lpstr>Unification of the North Atlantic- 1930s-1970s- The Primacy of Keynesianism</vt:lpstr>
      <vt:lpstr>“We’re All Keynesians Now” Friday, Dec. 31, 1965 </vt:lpstr>
      <vt:lpstr>The Functions of Government under Keynesian Control</vt:lpstr>
      <vt:lpstr>The Development Model</vt:lpstr>
      <vt:lpstr>The Functions of Government under Keynesian Control- Continued</vt:lpstr>
      <vt:lpstr>PowerPoint Presentation</vt:lpstr>
      <vt:lpstr>Conceptual: Agraria vs. Industria</vt:lpstr>
      <vt:lpstr>Japan and Ministry of International Trade and Industry (MITI)</vt:lpstr>
      <vt:lpstr>   Japan and Economic Development Chalmers Johnson Author of the Week  </vt:lpstr>
      <vt:lpstr> Legacy: Ministry of International Trade and Industry (in Asia) </vt:lpstr>
      <vt:lpstr>2001-Present</vt:lpstr>
      <vt:lpstr> The Debates Over Development: Africa, Asia and Latin America</vt:lpstr>
      <vt:lpstr>Uganda Asians Expelled 1972</vt:lpstr>
      <vt:lpstr>Asian Tigers Under Attack, 1997-98</vt:lpstr>
      <vt:lpstr>4.  Neo-Orthodoxy.  Rejection of Keynes</vt:lpstr>
      <vt:lpstr>Summary: Debate over the Economy</vt:lpstr>
      <vt:lpstr>PowerPoint Presentation</vt:lpstr>
      <vt:lpstr>Rejection of Big Government It Starts with Adam Smith June 5, 1723 – July 17, 1790 </vt:lpstr>
      <vt:lpstr>The Debate about Mercantilism</vt:lpstr>
      <vt:lpstr>Rejecting Mercantilism and “Neo-Mercantilism”</vt:lpstr>
      <vt:lpstr>Rembrandt's painting “The Mercantilists”</vt:lpstr>
      <vt:lpstr>Orthodox Economics</vt:lpstr>
      <vt:lpstr>Classical Liberalism?</vt:lpstr>
      <vt:lpstr>Classical Liberalism?</vt:lpstr>
      <vt:lpstr>Liberalism or Not Liberalism</vt:lpstr>
      <vt:lpstr>A New Debate? A 1930s Cartoon</vt:lpstr>
      <vt:lpstr>PowerPoint Presentation</vt:lpstr>
      <vt:lpstr>Milton Friedman  (July 31, 1912 – November 16, 2006)  Neo-Orthodoxy</vt:lpstr>
      <vt:lpstr>Neo-Orthodoxy or the University of Chicago School</vt:lpstr>
      <vt:lpstr>2011- Debates About “Obamacare?”</vt:lpstr>
      <vt:lpstr>From 1989-2014</vt:lpstr>
      <vt:lpstr>2001-Present</vt:lpstr>
      <vt:lpstr>Breaktime</vt:lpstr>
      <vt:lpstr>II. Political Institutions: Models of Governance </vt:lpstr>
      <vt:lpstr>1.  Models of Governance: An Ideal</vt:lpstr>
      <vt:lpstr>Political Models</vt:lpstr>
      <vt:lpstr>Separation of Powers</vt:lpstr>
      <vt:lpstr>Parliamentary  System: Cabinet  or Fused  Government</vt:lpstr>
      <vt:lpstr>The French  Hybrid-  The Mixed  Presidential  Model </vt:lpstr>
      <vt:lpstr>One Party  States:  “Democratic  Centralism”</vt:lpstr>
      <vt:lpstr>“Absolutism”</vt:lpstr>
      <vt:lpstr>Authoritarianism</vt:lpstr>
      <vt:lpstr>Does This Help?</vt:lpstr>
      <vt:lpstr> Corporatism as the Alternative Concept- Groups and Leadership Francisco Franco </vt:lpstr>
      <vt:lpstr>  Political Structures and Society  </vt:lpstr>
      <vt:lpstr>Mobilization of Working Class</vt:lpstr>
      <vt:lpstr>The Power of the Group</vt:lpstr>
      <vt:lpstr>Fascism and Italy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Greenlick</dc:creator>
  <cp:lastModifiedBy>Picard, Louis A</cp:lastModifiedBy>
  <cp:revision>22</cp:revision>
  <dcterms:created xsi:type="dcterms:W3CDTF">2014-09-22T19:04:01Z</dcterms:created>
  <dcterms:modified xsi:type="dcterms:W3CDTF">2014-09-23T17:58:46Z</dcterms:modified>
</cp:coreProperties>
</file>