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692EF-E9C0-4F77-92B0-26F8E5DD18C1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4448C-E2A2-4436-90D1-601B87A3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3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B991379-7D56-4A1A-AA21-C93810DA3962}" type="slidenum">
              <a:rPr lang="en-US" altLang="en-US" sz="1200">
                <a:solidFill>
                  <a:prstClr val="black"/>
                </a:solidFill>
              </a:rPr>
              <a:pPr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B0F00C-481A-4E74-B614-EAD59C131CA1}" type="slidenum">
              <a:rPr lang="en-US" altLang="en-US" sz="1200">
                <a:solidFill>
                  <a:prstClr val="black"/>
                </a:solidFill>
              </a:rPr>
              <a:pPr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A7F996-7DDF-4A01-A4B3-1A630BCA698F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21799C7-45AF-4158-850F-D77A5B141537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A33C4E4-E277-489C-B42E-E9D4F0E3617A}" type="slidenum">
              <a:rPr lang="en-US" altLang="en-US" sz="120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515BBCF-45AF-4476-8BE3-D7430F4CE405}" type="slidenum">
              <a:rPr lang="en-US" altLang="en-US" sz="1200">
                <a:solidFill>
                  <a:prstClr val="black"/>
                </a:solidFill>
              </a:rPr>
              <a:pPr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AF7FCA-02F4-46EC-9A30-AEF8B3C74DA7}" type="slidenum">
              <a:rPr lang="en-US" altLang="en-US" sz="1200">
                <a:solidFill>
                  <a:prstClr val="black"/>
                </a:solidFill>
              </a:rPr>
              <a:pPr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050913-1265-41BB-AE15-9252916C13F6}" type="slidenum">
              <a:rPr lang="en-US" altLang="en-US" sz="120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607 h 2182"/>
                <a:gd name="T4" fmla="*/ 9491 w 4897"/>
                <a:gd name="T5" fmla="*/ 607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3C3F-66F7-45F0-ACED-319C9CA85A2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1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3902C-9805-41E4-8E87-C16B90FCA56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9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07458-9782-40D5-B0C6-A31D14D45DC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4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0962C-C060-48BC-9493-72963EBECE4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3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8839E-204E-4A20-AECD-FC6FA50493D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4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252B5-C058-4575-9F3E-109AEF45318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BEFBD-269F-4305-A84E-8CAF5A0A61F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4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4A1B-F592-46DB-A028-2ABD823B6E4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4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A112-6F27-42D0-BC02-EAE212970DA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5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E1ECD-70E4-4782-9BA8-7507A97DEB7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9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9A4DB-7779-4991-B99C-6B9138A370B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9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8 h 2182"/>
                <a:gd name="T4" fmla="*/ 9491 w 4897"/>
                <a:gd name="T5" fmla="*/ 28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 h 2182"/>
                <a:gd name="T4" fmla="*/ 9491 w 4897"/>
                <a:gd name="T5" fmla="*/ 24 h 2182"/>
                <a:gd name="T6" fmla="*/ 9491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53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705D6-C2B6-4B0D-A6F1-18845B1BB46E}" type="slidenum">
              <a:rPr lang="en-US" altLang="en-US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3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7505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910" TargetMode="External"/><Relationship Id="rId4" Type="http://schemas.openxmlformats.org/officeDocument/2006/relationships/hyperlink" Target="http://en.wikipedia.org/wiki/February_23" TargetMode="External"/><Relationship Id="rId5" Type="http://schemas.openxmlformats.org/officeDocument/2006/relationships/hyperlink" Target="http://en.wikipedia.org/wiki/2003" TargetMode="External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July_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smtClean="0">
                <a:ea typeface="ＭＳ Ｐゴシック" pitchFamily="34" charset="-128"/>
              </a:rPr>
              <a:t>Supplementary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772400" cy="1500188"/>
          </a:xfrm>
        </p:spPr>
        <p:txBody>
          <a:bodyPr/>
          <a:lstStyle/>
          <a:p>
            <a:r>
              <a:rPr lang="en-US" altLang="en-US" sz="4800" b="1" smtClean="0">
                <a:ea typeface="ＭＳ Ｐゴシック" pitchFamily="34" charset="-128"/>
              </a:rPr>
              <a:t>Bureaucratic Behavior</a:t>
            </a:r>
          </a:p>
        </p:txBody>
      </p:sp>
    </p:spTree>
    <p:extLst>
      <p:ext uri="{BB962C8B-B14F-4D97-AF65-F5344CB8AC3E}">
        <p14:creationId xmlns:p14="http://schemas.microsoft.com/office/powerpoint/2010/main" val="198163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Theories of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Rational Behavior and Decision-Making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Standard Operating Behavior (SOPs)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Bureaucratic Politics- Turf and Control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Group Think</a:t>
            </a:r>
          </a:p>
        </p:txBody>
      </p:sp>
    </p:spTree>
    <p:extLst>
      <p:ext uri="{BB962C8B-B14F-4D97-AF65-F5344CB8AC3E}">
        <p14:creationId xmlns:p14="http://schemas.microsoft.com/office/powerpoint/2010/main" val="319359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Role Theory</a:t>
            </a:r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2133600"/>
            <a:ext cx="7897813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Role Theory: Animal Behavior?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a typeface="+mn-ea"/>
                <a:cs typeface="+mn-cs"/>
              </a:rPr>
              <a:t>The bureaucrat can have a complex set of interpersonal relationships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1. Analyst and advocate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2.  Planner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3.  Managers and lobbyists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4.  Professional and employee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5.  Citizen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effectLst/>
              </a:rPr>
              <a:t>	6. Spouse and Parent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a typeface="+mn-ea"/>
              <a:cs typeface="+mn-cs"/>
            </a:endParaRP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82948" name="Picture 12" descr="03_p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276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Bureaucratic Norms?</a:t>
            </a:r>
          </a:p>
        </p:txBody>
      </p:sp>
      <p:pic>
        <p:nvPicPr>
          <p:cNvPr id="84994" name="Picture 5" descr="tor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3337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6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Graham Allison: Org.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Kennedy Center, Harvard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Born, March 23, 1940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Cuban Missle Crisis</a:t>
            </a:r>
          </a:p>
        </p:txBody>
      </p:sp>
      <p:pic>
        <p:nvPicPr>
          <p:cNvPr id="860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98763"/>
            <a:ext cx="4040188" cy="270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633663"/>
            <a:ext cx="4041775" cy="303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8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Rights of the Bureaucrat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a typeface="ＭＳ Ｐゴシック" pitchFamily="34" charset="-128"/>
              </a:rPr>
              <a:t>The role of Unions and strikes in the public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a typeface="ＭＳ Ｐゴシック" pitchFamily="34" charset="-128"/>
              </a:rPr>
              <a:t> Restrictions on political activity, eg.    the Hatch Act in the U.S.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ea typeface="ＭＳ Ｐゴシック" pitchFamily="34" charset="-128"/>
              </a:rPr>
              <a:t>Secrecy, Clearance and Whistle Blowing</a:t>
            </a:r>
          </a:p>
        </p:txBody>
      </p:sp>
    </p:spTree>
    <p:extLst>
      <p:ext uri="{BB962C8B-B14F-4D97-AF65-F5344CB8AC3E}">
        <p14:creationId xmlns:p14="http://schemas.microsoft.com/office/powerpoint/2010/main" val="39797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Hatch Act</a:t>
            </a:r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743200"/>
            <a:ext cx="2743200" cy="260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9125"/>
            <a:ext cx="3581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5"/>
          <p:cNvSpPr>
            <a:spLocks noChangeArrowheads="1"/>
          </p:cNvSpPr>
          <p:nvPr/>
        </p:nvSpPr>
        <p:spPr bwMode="auto">
          <a:xfrm>
            <a:off x="1905000" y="54864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</a:rPr>
              <a:t>1833-1896</a:t>
            </a:r>
          </a:p>
        </p:txBody>
      </p:sp>
    </p:spTree>
    <p:extLst>
      <p:ext uri="{BB962C8B-B14F-4D97-AF65-F5344CB8AC3E}">
        <p14:creationId xmlns:p14="http://schemas.microsoft.com/office/powerpoint/2010/main" val="60991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Governance Theory in the 1990s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a. Often turns out to be very specific: i.e. focused institutions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		1.  Ombudsman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		2.  Auditor General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		3.  Territorial Governor as rep. of national 	authority- the Prefectoral system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b. The Problem: Comparative studies of institutions are very expensive-run out of money/go back to case studies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b="1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/>
              <a:t>c.  The New Solution: Integration- The Whole of Government Approach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547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Whole of Government</a:t>
            </a: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975" y="1946275"/>
            <a:ext cx="6191250" cy="383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7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Swedish Ombudsman</a:t>
            </a: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1731963"/>
            <a:ext cx="7648575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5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PROBLEM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	Management of the public sector organization is separated from the major management functions-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	eg. promotion, firing, discipline, collective bargaining</a:t>
            </a:r>
          </a:p>
        </p:txBody>
      </p:sp>
    </p:spTree>
    <p:extLst>
      <p:ext uri="{BB962C8B-B14F-4D97-AF65-F5344CB8AC3E}">
        <p14:creationId xmlns:p14="http://schemas.microsoft.com/office/powerpoint/2010/main" val="292394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Comparative Methodology Issues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Impact of the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Asian Model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r>
              <a:rPr lang="en-US" altLang="ja-JP" b="1" smtClean="0">
                <a:ea typeface="ＭＳ Ｐゴシック" pitchFamily="34" charset="-128"/>
              </a:rPr>
              <a:t> and international experience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Debates about Soft State Problem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Weak Private Sector Problem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Debates about Governance and Authoritarianism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76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THEORY: Civil Society vs. State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3600" b="1"/>
              <a:t>DEBATES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600" b="1"/>
              <a:t>John D. Montgomery vs. Milton Esman </a:t>
            </a:r>
          </a:p>
          <a:p>
            <a:pPr algn="ctr" eaLnBrk="1" hangingPunct="1">
              <a:buFont typeface="Wingdings" charset="0"/>
              <a:buNone/>
              <a:defRPr/>
            </a:pPr>
            <a:r>
              <a:rPr lang="en-US" sz="3600" b="1"/>
              <a:t>(Experience Japan and Vietnam)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600" b="1"/>
          </a:p>
          <a:p>
            <a:pPr eaLnBrk="1" hangingPunct="1">
              <a:buFont typeface="Wingdings" charset="0"/>
              <a:buNone/>
              <a:defRPr/>
            </a:pPr>
            <a:endParaRPr lang="en-US" sz="3600" b="1"/>
          </a:p>
        </p:txBody>
      </p:sp>
      <p:pic>
        <p:nvPicPr>
          <p:cNvPr id="107523" name="Picture 5" descr="John Montgo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1593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2766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03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Middle Range Theory:</a:t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endParaRPr lang="en-US" altLang="en-US" sz="380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a.  Role Theory, Exchange Theory</a:t>
            </a:r>
          </a:p>
          <a:p>
            <a:pPr marL="533400" indent="-533400" eaLnBrk="1" hangingPunct="1"/>
            <a:endParaRPr lang="en-US" altLang="en-US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b.  Focus on specific relationships: eg. bureaucracy and political and moral variables within a country</a:t>
            </a:r>
          </a:p>
          <a:p>
            <a:pPr marL="533400" indent="-533400" eaLnBrk="1" hangingPunct="1"/>
            <a:endParaRPr lang="en-US" altLang="en-US" b="1" smtClean="0"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altLang="en-US" b="1" smtClean="0">
                <a:ea typeface="ＭＳ Ｐゴシック" pitchFamily="34" charset="-128"/>
              </a:rPr>
              <a:t>c.  Mostly case studies- Egypt, Botswana, the U.S.  All the same method.  "The Case Study"</a:t>
            </a:r>
          </a:p>
        </p:txBody>
      </p:sp>
    </p:spTree>
    <p:extLst>
      <p:ext uri="{BB962C8B-B14F-4D97-AF65-F5344CB8AC3E}">
        <p14:creationId xmlns:p14="http://schemas.microsoft.com/office/powerpoint/2010/main" val="296553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political implications of role theory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SETS (Robert Merton)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Conflict in the bureaucracy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vs. Status vs. Individuals</a:t>
            </a:r>
          </a:p>
        </p:txBody>
      </p:sp>
    </p:spTree>
    <p:extLst>
      <p:ext uri="{BB962C8B-B14F-4D97-AF65-F5344CB8AC3E}">
        <p14:creationId xmlns:p14="http://schemas.microsoft.com/office/powerpoint/2010/main" val="40507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Robert King Merton </a:t>
            </a:r>
            <a:b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2" tooltip="July 4"/>
              </a:rPr>
              <a:t>July 4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3" tooltip="1910"/>
              </a:rPr>
              <a:t>1910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 - 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4" tooltip="February 23"/>
              </a:rPr>
              <a:t>February 23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  <a:hlinkClick r:id="rId5" tooltip="2003"/>
              </a:rPr>
              <a:t>2003</a:t>
            </a:r>
            <a:r>
              <a:rPr lang="en-US" altLang="en-US" sz="380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111618" name="Picture 4" descr="robertKMer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714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political implications of role theory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SETS (Robert Merton)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Conflict in the bureaucracy</a:t>
            </a:r>
          </a:p>
          <a:p>
            <a:pPr eaLnBrk="1" hangingPunct="1"/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Role vs. Status vs. Individuals</a:t>
            </a:r>
          </a:p>
        </p:txBody>
      </p:sp>
    </p:spTree>
    <p:extLst>
      <p:ext uri="{BB962C8B-B14F-4D97-AF65-F5344CB8AC3E}">
        <p14:creationId xmlns:p14="http://schemas.microsoft.com/office/powerpoint/2010/main" val="26324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ea typeface="ＭＳ Ｐゴシック" pitchFamily="34" charset="-128"/>
              </a:rPr>
              <a:t>The Situation  in 1983:Modified "traditional Approach"-  A Micro and Meso level approach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a. Most like an "orthodoxy" of public administration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b. Comparative Study of: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1.  Parts of the System- budgeting, 	personnel, inter-governmental 	relations, 	policy process- </a:t>
            </a:r>
            <a:r>
              <a:rPr lang="en-US" altLang="en-US" sz="2400" b="1" smtClean="0">
                <a:solidFill>
                  <a:srgbClr val="FF0000"/>
                </a:solidFill>
                <a:ea typeface="ＭＳ Ｐゴシック" pitchFamily="34" charset="-128"/>
              </a:rPr>
              <a:t>Focus on Relationships</a:t>
            </a: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2.  Or whole systems- Britain vs. France, 	U.S. vs. Russia, Botswana vs. 	Tanzania- Not 	Comparative</a:t>
            </a:r>
          </a:p>
        </p:txBody>
      </p:sp>
    </p:spTree>
    <p:extLst>
      <p:ext uri="{BB962C8B-B14F-4D97-AF65-F5344CB8AC3E}">
        <p14:creationId xmlns:p14="http://schemas.microsoft.com/office/powerpoint/2010/main" val="394360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Basic Principles?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ea typeface="ＭＳ Ｐゴシック" pitchFamily="34" charset="-128"/>
              </a:rPr>
              <a:t>The Bureaucracy is an institution of government</a:t>
            </a:r>
          </a:p>
          <a:p>
            <a:pPr eaLnBrk="1" hangingPunct="1"/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	a.  The public bureaucrat has greater 	recourse to sanctions than the private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	b.  Only partly true- the credit card 	company and the collection agency</a:t>
            </a:r>
          </a:p>
        </p:txBody>
      </p:sp>
    </p:spTree>
    <p:extLst>
      <p:ext uri="{BB962C8B-B14F-4D97-AF65-F5344CB8AC3E}">
        <p14:creationId xmlns:p14="http://schemas.microsoft.com/office/powerpoint/2010/main" val="28671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Origins of bureaucratic power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a.  Bureaucracy is largely autonomous, only 10% of actions controlled by politicos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b.  Actions are seldom subjected to political or judicial review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c.  Problem of bureaucratic lethargy- resists change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907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Origins of bureaucratic power-2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a typeface="+mn-ea"/>
                <a:cs typeface="+mn-cs"/>
              </a:rPr>
              <a:t>	d. Bureaucracies are COMPLEX ORGANIZATIONS and are difficult to control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a typeface="+mn-ea"/>
                <a:cs typeface="+mn-cs"/>
              </a:rPr>
              <a:t>	e.   Bureaucrats have the market cornered on expertise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a typeface="+mn-ea"/>
                <a:cs typeface="+mn-cs"/>
              </a:rPr>
              <a:t>	f.  Bureaucrats play "bureaucratic politics" behind the politicians' backs</a:t>
            </a:r>
          </a:p>
          <a:p>
            <a:pPr eaLnBrk="1" hangingPunct="1">
              <a:defRPr/>
            </a:pPr>
            <a:endParaRPr lang="en-US" sz="28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84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Recruitment: The Only Game in Town (for Reform)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KEY: The recruitment of professionals and specialists contradicts with the issue of political control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a. Problem- management, eg. the Department, 	often does not control recruitment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b.  Legislation sets the rules- merit system with 	civil service commission overseeing the 	process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b="1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34" charset="-128"/>
              </a:rPr>
              <a:t>		c.  Civil Service Commission or Office of 	Personnel acts as an intermediary</a:t>
            </a:r>
          </a:p>
        </p:txBody>
      </p:sp>
    </p:spTree>
    <p:extLst>
      <p:ext uri="{BB962C8B-B14F-4D97-AF65-F5344CB8AC3E}">
        <p14:creationId xmlns:p14="http://schemas.microsoft.com/office/powerpoint/2010/main" val="163900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Process: </a:t>
            </a:r>
            <a:r>
              <a:rPr lang="en-US" i="1" dirty="0" smtClean="0">
                <a:ea typeface="+mj-ea"/>
                <a:cs typeface="+mj-cs"/>
              </a:rPr>
              <a:t>Images of  Recruitment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09800"/>
            <a:ext cx="2743200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053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0550"/>
            <a:ext cx="3905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2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Lethargy  (Dong Eun Kim)</a:t>
            </a:r>
          </a:p>
        </p:txBody>
      </p:sp>
      <p:pic>
        <p:nvPicPr>
          <p:cNvPr id="78850" name="Picture 5" descr="Lethargy%20(20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5908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Bureaucratic Method: U.K.</a:t>
            </a:r>
          </a:p>
        </p:txBody>
      </p:sp>
      <p:pic>
        <p:nvPicPr>
          <p:cNvPr id="79874" name="Picture 5" descr="britain_today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7861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0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373</Words>
  <Application>Microsoft Macintosh PowerPoint</Application>
  <PresentationFormat>On-screen Show (4:3)</PresentationFormat>
  <Paragraphs>136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Glass Layers</vt:lpstr>
      <vt:lpstr>Supplementary Slides</vt:lpstr>
      <vt:lpstr>THE PROBLEM</vt:lpstr>
      <vt:lpstr>Basic Principles?</vt:lpstr>
      <vt:lpstr>Origins of bureaucratic power</vt:lpstr>
      <vt:lpstr>Origins of bureaucratic power-2</vt:lpstr>
      <vt:lpstr>Recruitment: The Only Game in Town (for Reform)</vt:lpstr>
      <vt:lpstr>The Process: Images of  Recruitment</vt:lpstr>
      <vt:lpstr>Lethargy  (Dong Eun Kim)</vt:lpstr>
      <vt:lpstr>Bureaucratic Method: U.K.</vt:lpstr>
      <vt:lpstr>Theories of Behavior</vt:lpstr>
      <vt:lpstr>Role Theory</vt:lpstr>
      <vt:lpstr>Role Theory: Animal Behavior?</vt:lpstr>
      <vt:lpstr>Bureaucratic Norms?</vt:lpstr>
      <vt:lpstr>Graham Allison: Org. Theory</vt:lpstr>
      <vt:lpstr>The Rights of the Bureaucrat</vt:lpstr>
      <vt:lpstr>Hatch Act</vt:lpstr>
      <vt:lpstr>Governance Theory in the 1990s</vt:lpstr>
      <vt:lpstr>Whole of Government</vt:lpstr>
      <vt:lpstr>Swedish Ombudsman</vt:lpstr>
      <vt:lpstr>Comparative Methodology Issues</vt:lpstr>
      <vt:lpstr>THEORY: Civil Society vs. State</vt:lpstr>
      <vt:lpstr>  Middle Range Theory: </vt:lpstr>
      <vt:lpstr>The political implications of role theory </vt:lpstr>
      <vt:lpstr>Robert King Merton  July 4, 1910 - February 23, 2003 </vt:lpstr>
      <vt:lpstr>The political implications of role theory </vt:lpstr>
      <vt:lpstr>The Situation  in 1983:Modified "traditional Approach"-  A Micro and Meso level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Slides</dc:title>
  <dc:creator>csadmin</dc:creator>
  <cp:lastModifiedBy>Lou Picard</cp:lastModifiedBy>
  <cp:revision>2</cp:revision>
  <dcterms:created xsi:type="dcterms:W3CDTF">2015-10-12T14:43:35Z</dcterms:created>
  <dcterms:modified xsi:type="dcterms:W3CDTF">2015-10-28T15:04:19Z</dcterms:modified>
</cp:coreProperties>
</file>