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7" r:id="rId2"/>
    <p:sldId id="258" r:id="rId3"/>
    <p:sldId id="262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FE206-2C3C-47AD-8D6C-CB6D3FB79BCF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B2B5D-0E04-427B-AE30-4CFE34D8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16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BCDA696-6E9A-6847-8CD7-85D138E720AC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52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C16854-6DCD-9541-8628-4947BC2DEBAA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32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381EDA-23BF-B046-A86C-837FF2E7C1F8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85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youtube.com/watch?v=tTXhez2mNmM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Y7_vSDPr6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19400"/>
            <a:ext cx="6400800" cy="2939874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5100" b="1" dirty="0" smtClean="0">
                <a:solidFill>
                  <a:srgbClr val="00B050"/>
                </a:solidFill>
                <a:ea typeface="+mn-ea"/>
                <a:cs typeface="+mn-cs"/>
              </a:rPr>
              <a:t>PIA 2020</a:t>
            </a:r>
          </a:p>
          <a:p>
            <a:pPr eaLnBrk="1" hangingPunct="1">
              <a:defRPr/>
            </a:pPr>
            <a:endParaRPr lang="en-US" sz="3600" dirty="0" smtClean="0">
              <a:solidFill>
                <a:srgbClr val="00B050"/>
              </a:solidFill>
            </a:endParaRPr>
          </a:p>
          <a:p>
            <a:pPr eaLnBrk="1" hangingPunct="1">
              <a:defRPr/>
            </a:pPr>
            <a:r>
              <a:rPr lang="en-US" sz="3600" b="1" dirty="0" smtClean="0">
                <a:solidFill>
                  <a:srgbClr val="00B050"/>
                </a:solidFill>
              </a:rPr>
              <a:t>Historical Models, Contemporary Models and</a:t>
            </a:r>
          </a:p>
          <a:p>
            <a:pPr eaLnBrk="1" hangingPunct="1">
              <a:defRPr/>
            </a:pPr>
            <a:r>
              <a:rPr lang="en-US" sz="3600" b="1" dirty="0" smtClean="0">
                <a:solidFill>
                  <a:srgbClr val="00B050"/>
                </a:solidFill>
              </a:rPr>
              <a:t>Socio-economic change</a:t>
            </a:r>
            <a:endParaRPr lang="en-US" sz="3600" b="1" dirty="0">
              <a:solidFill>
                <a:srgbClr val="00B050"/>
              </a:solidFill>
            </a:endParaRPr>
          </a:p>
          <a:p>
            <a:pPr eaLnBrk="1" hangingPunct="1">
              <a:defRPr/>
            </a:pPr>
            <a:endParaRPr lang="en-US" sz="3600" dirty="0">
              <a:solidFill>
                <a:srgbClr val="00B050"/>
              </a:solidFill>
            </a:endParaRPr>
          </a:p>
          <a:p>
            <a:pPr eaLnBrk="1" hangingPunct="1">
              <a:defRPr/>
            </a:pPr>
            <a:endParaRPr lang="en-US" sz="3600" b="1" dirty="0" smtClean="0">
              <a:solidFill>
                <a:srgbClr val="00B050"/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3600" b="1" dirty="0" smtClean="0">
                <a:solidFill>
                  <a:srgbClr val="00B050"/>
                </a:solidFill>
              </a:rPr>
              <a:t>Week </a:t>
            </a:r>
            <a:r>
              <a:rPr lang="en-US" sz="3600" b="1" dirty="0" smtClean="0">
                <a:solidFill>
                  <a:srgbClr val="00B050"/>
                </a:solidFill>
              </a:rPr>
              <a:t>Six</a:t>
            </a:r>
            <a:endParaRPr lang="en-US" sz="3600" b="1" dirty="0" smtClean="0">
              <a:solidFill>
                <a:srgbClr val="00B050"/>
              </a:solidFill>
            </a:endParaRP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1823" y="211585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latin typeface="Arial Black" charset="0"/>
                <a:cs typeface="+mj-cs"/>
              </a:rPr>
              <a:t>Introduction to Public Affairs</a:t>
            </a:r>
          </a:p>
        </p:txBody>
      </p:sp>
    </p:spTree>
    <p:extLst>
      <p:ext uri="{BB962C8B-B14F-4D97-AF65-F5344CB8AC3E}">
        <p14:creationId xmlns:p14="http://schemas.microsoft.com/office/powerpoint/2010/main" val="30187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4932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The Debate about Mercantilism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1752" y="1667613"/>
            <a:ext cx="80972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Mercantilism is an economic theory and practice, dominant in Europe from the 16th to the 18th </a:t>
            </a:r>
            <a:r>
              <a:rPr lang="en-US" sz="3600" b="1" dirty="0" smtClean="0"/>
              <a:t>century</a:t>
            </a:r>
            <a:r>
              <a:rPr lang="en-US" sz="3600" b="1" dirty="0"/>
              <a:t>,</a:t>
            </a:r>
            <a:r>
              <a:rPr lang="en-US" sz="3600" b="1" dirty="0" smtClean="0"/>
              <a:t> </a:t>
            </a:r>
            <a:r>
              <a:rPr lang="en-US" sz="3600" b="1" dirty="0"/>
              <a:t>that promotes governmental regulation of a nation’s economy for the purpose of augmenting state power at the expense of rival national powers.</a:t>
            </a:r>
          </a:p>
        </p:txBody>
      </p:sp>
    </p:spTree>
    <p:extLst>
      <p:ext uri="{BB962C8B-B14F-4D97-AF65-F5344CB8AC3E}">
        <p14:creationId xmlns:p14="http://schemas.microsoft.com/office/powerpoint/2010/main" val="15053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8876815" cy="1143000"/>
          </a:xfrm>
        </p:spPr>
        <p:txBody>
          <a:bodyPr/>
          <a:lstStyle/>
          <a:p>
            <a:r>
              <a:rPr lang="en-US" sz="3200" b="1" dirty="0" smtClean="0"/>
              <a:t>Rejecting Mercantilism and “Neo-Mercantilism”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37720" y="1168605"/>
            <a:ext cx="8839095" cy="83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Themes: Mercantilism</a:t>
            </a:r>
          </a:p>
          <a:p>
            <a:endParaRPr lang="en-US" sz="2400" b="1" dirty="0" smtClean="0"/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Building </a:t>
            </a:r>
            <a:r>
              <a:rPr lang="en-US" sz="2400" b="1" dirty="0"/>
              <a:t>overseas colonies</a:t>
            </a:r>
            <a:r>
              <a:rPr lang="en-US" sz="2400" b="1" dirty="0" smtClean="0"/>
              <a:t>;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Forbidding </a:t>
            </a:r>
            <a:r>
              <a:rPr lang="en-US" sz="2400" b="1" dirty="0"/>
              <a:t>colonies to trade with other nations</a:t>
            </a:r>
            <a:r>
              <a:rPr lang="en-US" sz="2400" b="1" dirty="0" smtClean="0"/>
              <a:t>;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Monopolizing markets </a:t>
            </a:r>
            <a:r>
              <a:rPr lang="en-US" sz="2400" b="1" dirty="0" smtClean="0"/>
              <a:t>through State Supported Companies;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Forbidding trade to be carried in foreign ships</a:t>
            </a:r>
            <a:r>
              <a:rPr lang="en-US" sz="2400" b="1" dirty="0" smtClean="0"/>
              <a:t>;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Export subsidies</a:t>
            </a:r>
            <a:r>
              <a:rPr lang="en-US" sz="2400" b="1" dirty="0" smtClean="0"/>
              <a:t>;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Promoting </a:t>
            </a:r>
            <a:r>
              <a:rPr lang="en-US" sz="2400" b="1" dirty="0"/>
              <a:t>manufacturing with research or direct subsidies;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Maximizing the use of domestic resources;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08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>
                <a:latin typeface="Arial Black" charset="0"/>
                <a:cs typeface="+mj-cs"/>
              </a:rPr>
              <a:t>Rembrandt's painting</a:t>
            </a:r>
            <a:br>
              <a:rPr lang="en-US">
                <a:latin typeface="Arial Black" charset="0"/>
                <a:cs typeface="+mj-cs"/>
              </a:rPr>
            </a:br>
            <a:r>
              <a:rPr lang="ja-JP" altLang="en-US">
                <a:latin typeface="Arial Black" charset="0"/>
                <a:cs typeface="+mj-cs"/>
              </a:rPr>
              <a:t>“</a:t>
            </a:r>
            <a:r>
              <a:rPr lang="en-US">
                <a:latin typeface="Arial Black" charset="0"/>
                <a:cs typeface="+mj-cs"/>
              </a:rPr>
              <a:t>The Mercantilists</a:t>
            </a:r>
            <a:r>
              <a:rPr lang="ja-JP" altLang="en-US">
                <a:latin typeface="Arial Black" charset="0"/>
                <a:cs typeface="+mj-cs"/>
              </a:rPr>
              <a:t>”</a:t>
            </a:r>
            <a:endParaRPr lang="en-US">
              <a:latin typeface="Arial Black" charset="0"/>
              <a:cs typeface="+mj-cs"/>
            </a:endParaRPr>
          </a:p>
        </p:txBody>
      </p:sp>
      <p:pic>
        <p:nvPicPr>
          <p:cNvPr id="20482" name="Picture 5" descr="Rembrandt's pai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6467475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1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018562"/>
          </a:xfrm>
        </p:spPr>
        <p:txBody>
          <a:bodyPr/>
          <a:lstStyle/>
          <a:p>
            <a:r>
              <a:rPr lang="en-US" b="1" dirty="0" smtClean="0"/>
              <a:t>Orthodox Economics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5977" y="1305260"/>
            <a:ext cx="8474467" cy="48006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Adam </a:t>
            </a:r>
            <a:r>
              <a:rPr lang="en-US" sz="2400" b="1" dirty="0"/>
              <a:t>Smith is often touted as the world's first free-market capitalist. </a:t>
            </a:r>
            <a:r>
              <a:rPr lang="en-US" sz="2400" b="1" dirty="0" smtClean="0"/>
              <a:t>He  </a:t>
            </a:r>
            <a:r>
              <a:rPr lang="en-US" sz="2400" b="1" dirty="0"/>
              <a:t>the father of modern economics and a major proponent of laissez-faire economic policies is quite secure. 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/>
              <a:t>Laissez-faire philosophies, such as minimizing the role of government intervention and taxation in the free markets, and the idea that an "invisible </a:t>
            </a:r>
            <a:r>
              <a:rPr lang="en-US" sz="2400" b="1" dirty="0" smtClean="0"/>
              <a:t>hand" </a:t>
            </a:r>
            <a:r>
              <a:rPr lang="en-US" sz="2400" b="1" dirty="0"/>
              <a:t>guides supply and </a:t>
            </a:r>
            <a:r>
              <a:rPr lang="en-US" sz="2400" b="1" dirty="0" smtClean="0"/>
              <a:t>demand.</a:t>
            </a:r>
          </a:p>
          <a:p>
            <a:endParaRPr lang="en-US" sz="2400" b="1" dirty="0"/>
          </a:p>
          <a:p>
            <a:r>
              <a:rPr lang="en-US" sz="2400" b="1" dirty="0" smtClean="0"/>
              <a:t>.Smith argued that the market should guide all economic activities.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0277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 Black" charset="0"/>
                <a:cs typeface="+mj-cs"/>
              </a:rPr>
              <a:t>Classical </a:t>
            </a:r>
            <a:r>
              <a:rPr lang="en-US" dirty="0" smtClean="0">
                <a:latin typeface="Arial Black" charset="0"/>
                <a:cs typeface="+mj-cs"/>
              </a:rPr>
              <a:t>Liberalism?</a:t>
            </a:r>
            <a:endParaRPr lang="en-US" dirty="0">
              <a:latin typeface="Arial Black" charset="0"/>
              <a:cs typeface="+mj-cs"/>
            </a:endParaRPr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744" y="2027237"/>
            <a:ext cx="2971800" cy="3571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83" y="17526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69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 Black" charset="0"/>
                <a:cs typeface="+mj-cs"/>
              </a:rPr>
              <a:t>Classical Liberalism?</a:t>
            </a:r>
          </a:p>
        </p:txBody>
      </p:sp>
      <p:pic>
        <p:nvPicPr>
          <p:cNvPr id="51202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0700" y="2209800"/>
            <a:ext cx="6083300" cy="3897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2057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26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 Black" charset="0"/>
                <a:cs typeface="+mj-cs"/>
              </a:rPr>
              <a:t>Liberalism or Not Liberalism</a:t>
            </a:r>
          </a:p>
        </p:txBody>
      </p:sp>
      <p:pic>
        <p:nvPicPr>
          <p:cNvPr id="54274" name="Picture 6" descr="It-Is-Not-Liberalism-It-Is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31178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00"/>
            <a:ext cx="31242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34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 Black" charset="0"/>
                <a:cs typeface="+mj-cs"/>
              </a:rPr>
              <a:t>A New Debate? A 1930s Cartoon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3375"/>
            <a:ext cx="665797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83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0"/>
            <a:ext cx="8367712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3271838"/>
            <a:ext cx="8488362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89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319419" y="60807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charset="0"/>
              </a:rPr>
              <a:t>Milton Friedman </a:t>
            </a:r>
            <a:r>
              <a:rPr lang="en-US" b="1" dirty="0" smtClean="0">
                <a:latin typeface="Times New Roman" charset="0"/>
              </a:rPr>
              <a:t/>
            </a:r>
            <a:br>
              <a:rPr lang="en-US" b="1" dirty="0" smtClean="0">
                <a:latin typeface="Times New Roman" charset="0"/>
              </a:rPr>
            </a:br>
            <a:r>
              <a:rPr lang="en-US" b="1" dirty="0" smtClean="0">
                <a:latin typeface="Times New Roman" charset="0"/>
              </a:rPr>
              <a:t>(</a:t>
            </a:r>
            <a:r>
              <a:rPr lang="en-US" b="1" dirty="0">
                <a:latin typeface="Times New Roman" charset="0"/>
              </a:rPr>
              <a:t>July 31, 1912 – November 16, 2006</a:t>
            </a:r>
            <a:r>
              <a:rPr lang="en-US" b="1" dirty="0" smtClean="0">
                <a:latin typeface="Times New Roman" charset="0"/>
              </a:rPr>
              <a:t>) </a:t>
            </a:r>
            <a:br>
              <a:rPr lang="en-US" b="1" dirty="0" smtClean="0">
                <a:latin typeface="Times New Roman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charset="0"/>
              </a:rPr>
              <a:t>Neo-Orthodoxy</a:t>
            </a:r>
            <a:endParaRPr lang="en-US" b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64514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64515" name="Picture 2" descr="http://chronicle.uchicago.edu/061207/milton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" y="1520190"/>
            <a:ext cx="7669530" cy="511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22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689848" cy="7589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charset="0"/>
              </a:rPr>
              <a:t>Development and Under-Development 2001-Present</a:t>
            </a:r>
            <a:endParaRPr lang="en-US" b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143000"/>
            <a:ext cx="7772400" cy="4530725"/>
          </a:xfrm>
        </p:spPr>
        <p:txBody>
          <a:bodyPr/>
          <a:lstStyle/>
          <a:p>
            <a:pPr marL="533400" indent="-533400" eaLnBrk="1" hangingPunct="1">
              <a:defRPr/>
            </a:pPr>
            <a:endParaRPr lang="en-US" sz="2400" dirty="0">
              <a:latin typeface="Arial" charset="0"/>
            </a:endParaRPr>
          </a:p>
          <a:p>
            <a:pPr marL="533400" indent="-533400" algn="ctr" eaLnBrk="1" hangingPunct="1">
              <a:buFont typeface="Wingdings" charset="0"/>
              <a:buNone/>
              <a:defRPr/>
            </a:pPr>
            <a:r>
              <a:rPr lang="en-US" sz="2400" b="1" dirty="0">
                <a:latin typeface="Arial" charset="0"/>
              </a:rPr>
              <a:t>Micro-Issues: </a:t>
            </a:r>
          </a:p>
          <a:p>
            <a:pPr marL="533400" indent="-533400" algn="ctr" eaLnBrk="1" hangingPunct="1">
              <a:buFont typeface="Wingdings" charset="0"/>
              <a:buNone/>
              <a:defRPr/>
            </a:pPr>
            <a:r>
              <a:rPr lang="en-US" sz="2400" b="1" dirty="0">
                <a:latin typeface="Arial" charset="0"/>
              </a:rPr>
              <a:t>Debate about </a:t>
            </a:r>
            <a:r>
              <a:rPr lang="ja-JP" altLang="en-US" sz="2400" b="1" dirty="0">
                <a:latin typeface="Arial" charset="0"/>
              </a:rPr>
              <a:t>“</a:t>
            </a:r>
            <a:r>
              <a:rPr lang="en-US" altLang="ja-JP" sz="2400" b="1" dirty="0">
                <a:latin typeface="Arial" charset="0"/>
              </a:rPr>
              <a:t>Whole of Government</a:t>
            </a:r>
          </a:p>
          <a:p>
            <a:pPr marL="533400" indent="-533400" eaLnBrk="1" hangingPunct="1">
              <a:buFont typeface="Wingdings" charset="0"/>
              <a:buNone/>
              <a:defRPr/>
            </a:pPr>
            <a:endParaRPr lang="en-US" sz="2400" b="1" dirty="0">
              <a:latin typeface="Arial" charset="0"/>
            </a:endParaRPr>
          </a:p>
          <a:p>
            <a:pPr marL="533400" indent="-533400" eaLnBrk="1" hangingPunct="1">
              <a:buFont typeface="Wingdings" charset="0"/>
              <a:buAutoNum type="arabicPeriod"/>
              <a:defRPr/>
            </a:pPr>
            <a:r>
              <a:rPr lang="en-US" sz="2400" b="1" dirty="0">
                <a:latin typeface="Arial" charset="0"/>
              </a:rPr>
              <a:t>Public-Private Partnerships</a:t>
            </a:r>
          </a:p>
          <a:p>
            <a:pPr marL="533400" indent="-533400" eaLnBrk="1" hangingPunct="1">
              <a:buFont typeface="Wingdings" charset="0"/>
              <a:buAutoNum type="arabicPeriod"/>
              <a:defRPr/>
            </a:pPr>
            <a:endParaRPr lang="en-US" sz="2400" b="1" dirty="0">
              <a:latin typeface="Arial" charset="0"/>
            </a:endParaRPr>
          </a:p>
          <a:p>
            <a:pPr marL="533400" indent="-533400" eaLnBrk="1" hangingPunct="1">
              <a:buFont typeface="Wingdings" charset="0"/>
              <a:buAutoNum type="arabicPeriod"/>
              <a:defRPr/>
            </a:pPr>
            <a:r>
              <a:rPr lang="en-US" sz="2400" b="1" dirty="0">
                <a:latin typeface="Arial" charset="0"/>
              </a:rPr>
              <a:t>Evaluation and Contracting Out</a:t>
            </a:r>
          </a:p>
          <a:p>
            <a:pPr marL="533400" indent="-533400" eaLnBrk="1" hangingPunct="1">
              <a:buFont typeface="Wingdings" charset="0"/>
              <a:buAutoNum type="arabicPeriod"/>
              <a:defRPr/>
            </a:pPr>
            <a:endParaRPr lang="en-US" sz="2400" b="1" dirty="0">
              <a:latin typeface="Arial" charset="0"/>
            </a:endParaRPr>
          </a:p>
          <a:p>
            <a:pPr marL="533400" indent="-533400" eaLnBrk="1" hangingPunct="1">
              <a:buFont typeface="Wingdings" charset="0"/>
              <a:buAutoNum type="arabicPeriod"/>
              <a:defRPr/>
            </a:pPr>
            <a:r>
              <a:rPr lang="en-US" sz="2400" b="1" dirty="0">
                <a:latin typeface="Arial" charset="0"/>
              </a:rPr>
              <a:t>Three D</a:t>
            </a:r>
            <a:r>
              <a:rPr lang="ja-JP" altLang="en-US" sz="2400" b="1" dirty="0">
                <a:latin typeface="Arial" charset="0"/>
              </a:rPr>
              <a:t>’</a:t>
            </a:r>
            <a:r>
              <a:rPr lang="en-US" altLang="ja-JP" sz="2400" b="1" dirty="0">
                <a:latin typeface="Arial" charset="0"/>
              </a:rPr>
              <a:t>s: Diplomacy, Defense and Development</a:t>
            </a:r>
            <a:endParaRPr lang="en-US" sz="2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67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Neo-Orthodoxy or the University of Chicago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9279"/>
            <a:ext cx="76200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People have rational preferences between outcomes that can be identified and associated with values.</a:t>
            </a:r>
          </a:p>
          <a:p>
            <a:endParaRPr lang="en-US" b="1" dirty="0" smtClean="0"/>
          </a:p>
          <a:p>
            <a:r>
              <a:rPr lang="en-US" b="1" dirty="0" smtClean="0"/>
              <a:t>Individuals </a:t>
            </a:r>
            <a:r>
              <a:rPr lang="en-US" b="1" dirty="0"/>
              <a:t>maximize utility and firms maximize profits.</a:t>
            </a:r>
          </a:p>
          <a:p>
            <a:endParaRPr lang="en-US" b="1" dirty="0" smtClean="0"/>
          </a:p>
          <a:p>
            <a:r>
              <a:rPr lang="en-US" b="1" dirty="0" smtClean="0"/>
              <a:t>People </a:t>
            </a:r>
            <a:r>
              <a:rPr lang="en-US" b="1" dirty="0"/>
              <a:t>act independently on the basis of full and relevant information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b="1" dirty="0" smtClean="0"/>
              <a:t>Government should not interfere with individual behavior</a:t>
            </a:r>
          </a:p>
          <a:p>
            <a:endParaRPr lang="en-US" b="1" dirty="0"/>
          </a:p>
          <a:p>
            <a:r>
              <a:rPr lang="en-US" b="1" dirty="0" smtClean="0"/>
              <a:t>The Invisible Hand of the Market is the key to Economic Growth</a:t>
            </a:r>
          </a:p>
          <a:p>
            <a:endParaRPr lang="en-US" b="1" dirty="0"/>
          </a:p>
          <a:p>
            <a:r>
              <a:rPr lang="en-US" b="1" dirty="0" smtClean="0"/>
              <a:t>International Reform is called Structural Adjustment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79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 idx="4294967295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r>
              <a:rPr lang="en-US" b="1" dirty="0">
                <a:latin typeface="Times New Roman" charset="0"/>
              </a:rPr>
              <a:t>2011- Debates About </a:t>
            </a:r>
            <a:r>
              <a:rPr lang="ja-JP" altLang="en-US" b="1" dirty="0">
                <a:latin typeface="Times New Roman" charset="0"/>
              </a:rPr>
              <a:t>“</a:t>
            </a:r>
            <a:r>
              <a:rPr lang="en-US" b="1" dirty="0" err="1">
                <a:latin typeface="Times New Roman" charset="0"/>
              </a:rPr>
              <a:t>Obamacare</a:t>
            </a:r>
            <a:r>
              <a:rPr lang="en-US" b="1" dirty="0">
                <a:latin typeface="Times New Roman" charset="0"/>
              </a:rPr>
              <a:t>?</a:t>
            </a:r>
            <a:r>
              <a:rPr lang="ja-JP" altLang="en-US" b="1" dirty="0">
                <a:latin typeface="Times New Roman" charset="0"/>
              </a:rPr>
              <a:t>”</a:t>
            </a:r>
            <a:endParaRPr lang="en-US" b="1" dirty="0">
              <a:latin typeface="Times New Roman" charset="0"/>
            </a:endParaRPr>
          </a:p>
        </p:txBody>
      </p:sp>
      <p:pic>
        <p:nvPicPr>
          <p:cNvPr id="56323" name="Picture 2" descr="http://wtpotus.files.wordpress.com/2011/08/obamac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289" y="1371600"/>
            <a:ext cx="388143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31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</a:rPr>
              <a:t>From 1989-2014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endParaRPr lang="en-US" sz="2400" b="1"/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2400" b="1"/>
              <a:t>End of Cold War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endParaRPr lang="en-US" sz="2400" b="1"/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2400" b="1"/>
              <a:t>Application of Structural Adjustment to Socialist Countries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endParaRPr lang="en-US" sz="2400" b="1"/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2400" b="1"/>
              <a:t>September 11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endParaRPr lang="en-US" sz="2400" b="1"/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2400" b="1"/>
              <a:t>Democracy and Governance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endParaRPr lang="en-US" sz="2400" b="1"/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2400" b="1"/>
              <a:t>Public Private Partnerships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endParaRPr lang="en-US" sz="2400" b="1"/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sz="2400" b="1"/>
              <a:t>Whole of Government Approach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endParaRPr lang="en-US" sz="2400" b="1"/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17207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</a:rPr>
              <a:t>2001-Present (REVIEW)</a:t>
            </a:r>
            <a:endParaRPr lang="en-US" alt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772400" cy="4530725"/>
          </a:xfrm>
        </p:spPr>
        <p:txBody>
          <a:bodyPr/>
          <a:lstStyle/>
          <a:p>
            <a:pPr marL="533400" indent="-533400" eaLnBrk="1" hangingPunct="1"/>
            <a:endParaRPr lang="en-US" altLang="en-US" sz="2400" smtClean="0">
              <a:ea typeface="ＭＳ Ｐゴシック" pitchFamily="34" charset="-128"/>
            </a:endParaRPr>
          </a:p>
          <a:p>
            <a:pPr marL="533400" indent="-533400" algn="ctr" eaLnBrk="1" hangingPunct="1">
              <a:buFont typeface="Wingdings" pitchFamily="2" charset="2"/>
              <a:buNone/>
            </a:pPr>
            <a:r>
              <a:rPr lang="en-US" altLang="en-US" sz="2400" b="1" smtClean="0">
                <a:ea typeface="ＭＳ Ｐゴシック" pitchFamily="34" charset="-128"/>
              </a:rPr>
              <a:t>Micro-Issues: </a:t>
            </a:r>
          </a:p>
          <a:p>
            <a:pPr marL="533400" indent="-533400" algn="ctr" eaLnBrk="1" hangingPunct="1">
              <a:buFont typeface="Wingdings" pitchFamily="2" charset="2"/>
              <a:buNone/>
            </a:pPr>
            <a:r>
              <a:rPr lang="en-US" altLang="en-US" sz="2400" b="1" smtClean="0">
                <a:ea typeface="ＭＳ Ｐゴシック" pitchFamily="34" charset="-128"/>
              </a:rPr>
              <a:t>Debate about </a:t>
            </a:r>
            <a:r>
              <a:rPr lang="ja-JP" altLang="en-US" sz="2400" b="1" smtClean="0">
                <a:ea typeface="ＭＳ Ｐゴシック" pitchFamily="34" charset="-128"/>
              </a:rPr>
              <a:t>“</a:t>
            </a:r>
            <a:r>
              <a:rPr lang="en-US" altLang="ja-JP" sz="2400" b="1" smtClean="0">
                <a:ea typeface="ＭＳ Ｐゴシック" pitchFamily="34" charset="-128"/>
              </a:rPr>
              <a:t>Whole of Government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US" altLang="en-US" sz="2400" b="1" smtClean="0">
              <a:ea typeface="ＭＳ Ｐゴシック" pitchFamily="34" charset="-128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sz="2400" b="1" smtClean="0">
                <a:ea typeface="ＭＳ Ｐゴシック" pitchFamily="34" charset="-128"/>
              </a:rPr>
              <a:t>Public-Private Partnerships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endParaRPr lang="en-US" altLang="en-US" sz="2400" b="1" smtClean="0">
              <a:ea typeface="ＭＳ Ｐゴシック" pitchFamily="34" charset="-128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sz="2400" b="1" smtClean="0">
                <a:ea typeface="ＭＳ Ｐゴシック" pitchFamily="34" charset="-128"/>
              </a:rPr>
              <a:t>Evaluation and Contracting Out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endParaRPr lang="en-US" altLang="en-US" sz="2400" b="1" smtClean="0">
              <a:ea typeface="ＭＳ Ｐゴシック" pitchFamily="34" charset="-128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altLang="en-US" sz="2400" b="1" smtClean="0">
                <a:ea typeface="ＭＳ Ｐゴシック" pitchFamily="34" charset="-128"/>
              </a:rPr>
              <a:t>Three D</a:t>
            </a:r>
            <a:r>
              <a:rPr lang="ja-JP" altLang="en-US" sz="2400" b="1" smtClean="0">
                <a:ea typeface="ＭＳ Ｐゴシック" pitchFamily="34" charset="-128"/>
              </a:rPr>
              <a:t>’</a:t>
            </a:r>
            <a:r>
              <a:rPr lang="en-US" altLang="ja-JP" sz="2400" b="1" smtClean="0">
                <a:ea typeface="ＭＳ Ｐゴシック" pitchFamily="34" charset="-128"/>
              </a:rPr>
              <a:t>s: Diplomacy, Defense and Development</a:t>
            </a:r>
            <a:endParaRPr lang="en-US" altLang="en-US" sz="2400" b="1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349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Political </a:t>
            </a:r>
            <a:r>
              <a:rPr lang="en-US" dirty="0" smtClean="0"/>
              <a:t>Institutions: Models of Governance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Who Gets: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  <a:p>
            <a:endParaRPr lang="en-US" dirty="0"/>
          </a:p>
        </p:txBody>
      </p:sp>
      <p:pic>
        <p:nvPicPr>
          <p:cNvPr id="4" name="Picture 2" descr="http://360vendormanagement.com/wp-content/uploads/2009/12/outsourcing-governance-what-is-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636" y="2141810"/>
            <a:ext cx="6877377" cy="456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00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248525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charset="0"/>
              </a:rPr>
              <a:t>1.  Models of Governance: An Ideal</a:t>
            </a:r>
          </a:p>
        </p:txBody>
      </p:sp>
    </p:spTree>
    <p:extLst>
      <p:ext uri="{BB962C8B-B14F-4D97-AF65-F5344CB8AC3E}">
        <p14:creationId xmlns:p14="http://schemas.microsoft.com/office/powerpoint/2010/main" val="181986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Times New Roman" charset="0"/>
              </a:rPr>
              <a:t>Political Models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 eaLnBrk="1" hangingPunct="1">
              <a:buFont typeface="Times New Roman" charset="0"/>
              <a:buAutoNum type="arabicPeriod"/>
            </a:pPr>
            <a:endParaRPr lang="en-US" b="1" dirty="0">
              <a:latin typeface="Arial" charset="0"/>
            </a:endParaRPr>
          </a:p>
          <a:p>
            <a:pPr marL="514350" indent="-514350" eaLnBrk="1" hangingPunct="1">
              <a:buFont typeface="Times New Roman" charset="0"/>
              <a:buAutoNum type="arabicPeriod"/>
            </a:pPr>
            <a:r>
              <a:rPr lang="en-US" b="1" dirty="0">
                <a:latin typeface="Arial" charset="0"/>
              </a:rPr>
              <a:t>Separation of Powers</a:t>
            </a:r>
          </a:p>
          <a:p>
            <a:pPr marL="514350" indent="-514350" eaLnBrk="1" hangingPunct="1">
              <a:buFont typeface="Times New Roman" charset="0"/>
              <a:buAutoNum type="arabicPeriod"/>
            </a:pPr>
            <a:endParaRPr lang="en-US" b="1" dirty="0">
              <a:latin typeface="Arial" charset="0"/>
            </a:endParaRPr>
          </a:p>
          <a:p>
            <a:pPr marL="514350" indent="-514350" eaLnBrk="1" hangingPunct="1">
              <a:buFont typeface="Times New Roman" charset="0"/>
              <a:buAutoNum type="arabicPeriod"/>
            </a:pPr>
            <a:r>
              <a:rPr lang="en-US" b="1" dirty="0">
                <a:latin typeface="Arial" charset="0"/>
              </a:rPr>
              <a:t>Parliamentary System</a:t>
            </a:r>
          </a:p>
          <a:p>
            <a:pPr marL="514350" indent="-514350" eaLnBrk="1" hangingPunct="1">
              <a:buFont typeface="Times New Roman" charset="0"/>
              <a:buAutoNum type="arabicPeriod"/>
            </a:pPr>
            <a:endParaRPr lang="en-US" b="1" dirty="0">
              <a:latin typeface="Arial" charset="0"/>
            </a:endParaRPr>
          </a:p>
          <a:p>
            <a:pPr marL="514350" indent="-514350" eaLnBrk="1" hangingPunct="1">
              <a:buFont typeface="Times New Roman" charset="0"/>
              <a:buAutoNum type="arabicPeriod"/>
            </a:pPr>
            <a:r>
              <a:rPr lang="en-US" b="1" dirty="0">
                <a:latin typeface="Arial" charset="0"/>
              </a:rPr>
              <a:t>Mixed Systems of Government</a:t>
            </a:r>
          </a:p>
          <a:p>
            <a:pPr marL="514350" indent="-514350" eaLnBrk="1" hangingPunct="1">
              <a:buFont typeface="Times New Roman" charset="0"/>
              <a:buAutoNum type="arabicPeriod"/>
            </a:pPr>
            <a:endParaRPr lang="en-US" b="1" dirty="0">
              <a:latin typeface="Arial" charset="0"/>
            </a:endParaRPr>
          </a:p>
          <a:p>
            <a:pPr marL="514350" indent="-514350" eaLnBrk="1" hangingPunct="1">
              <a:buFont typeface="Times New Roman" charset="0"/>
              <a:buAutoNum type="arabicPeriod"/>
            </a:pPr>
            <a:r>
              <a:rPr lang="en-US" b="1" dirty="0">
                <a:latin typeface="Arial" charset="0"/>
              </a:rPr>
              <a:t>One Party or No Party Systems</a:t>
            </a:r>
          </a:p>
          <a:p>
            <a:pPr marL="514350" indent="-514350" eaLnBrk="1" hangingPunct="1">
              <a:buFont typeface="Times New Roman" charset="0"/>
              <a:buAutoNum type="arabicPeriod"/>
            </a:pPr>
            <a:endParaRPr lang="en-US" b="1" dirty="0">
              <a:latin typeface="Arial" charset="0"/>
            </a:endParaRPr>
          </a:p>
          <a:p>
            <a:pPr marL="514350" indent="-514350" eaLnBrk="1" hangingPunct="1">
              <a:buFont typeface="Times New Roman" charset="0"/>
              <a:buAutoNum type="arabicPeriod"/>
            </a:pPr>
            <a:r>
              <a:rPr lang="en-US" b="1" dirty="0">
                <a:latin typeface="Arial" charset="0"/>
              </a:rPr>
              <a:t>Military and Authoritarian Systems</a:t>
            </a:r>
          </a:p>
        </p:txBody>
      </p:sp>
    </p:spTree>
    <p:extLst>
      <p:ext uri="{BB962C8B-B14F-4D97-AF65-F5344CB8AC3E}">
        <p14:creationId xmlns:p14="http://schemas.microsoft.com/office/powerpoint/2010/main" val="40049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Times New Roman" charset="0"/>
              </a:rPr>
              <a:t>Separation of Powers</a:t>
            </a:r>
          </a:p>
        </p:txBody>
      </p:sp>
      <p:sp>
        <p:nvSpPr>
          <p:cNvPr id="18435" name="Text Placeholder 5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779713" cy="4691063"/>
          </a:xfrm>
        </p:spPr>
        <p:txBody>
          <a:bodyPr/>
          <a:lstStyle/>
          <a:p>
            <a:endParaRPr lang="en-US" sz="1800" b="1">
              <a:latin typeface="Arial" charset="0"/>
            </a:endParaRPr>
          </a:p>
          <a:p>
            <a:r>
              <a:rPr lang="en-US" sz="1800" b="1">
                <a:latin typeface="Arial" charset="0"/>
              </a:rPr>
              <a:t>U.S.</a:t>
            </a:r>
          </a:p>
          <a:p>
            <a:endParaRPr lang="en-US" sz="1800" b="1">
              <a:latin typeface="Arial" charset="0"/>
            </a:endParaRPr>
          </a:p>
          <a:p>
            <a:r>
              <a:rPr lang="en-US" sz="1800" b="1">
                <a:latin typeface="Arial" charset="0"/>
              </a:rPr>
              <a:t>Mexico</a:t>
            </a:r>
          </a:p>
          <a:p>
            <a:endParaRPr lang="en-US" sz="1800" b="1">
              <a:latin typeface="Arial" charset="0"/>
            </a:endParaRPr>
          </a:p>
          <a:p>
            <a:r>
              <a:rPr lang="en-US" sz="1800" b="1">
                <a:latin typeface="Arial" charset="0"/>
              </a:rPr>
              <a:t>Philippines</a:t>
            </a:r>
          </a:p>
          <a:p>
            <a:endParaRPr lang="en-US" sz="1800" b="1">
              <a:latin typeface="Arial" charset="0"/>
            </a:endParaRPr>
          </a:p>
          <a:p>
            <a:r>
              <a:rPr lang="en-US" sz="1800" b="1">
                <a:latin typeface="Arial" charset="0"/>
              </a:rPr>
              <a:t>Many Latin</a:t>
            </a:r>
          </a:p>
          <a:p>
            <a:r>
              <a:rPr lang="en-US" sz="1800" b="1">
                <a:latin typeface="Arial" charset="0"/>
              </a:rPr>
              <a:t>American </a:t>
            </a:r>
          </a:p>
          <a:p>
            <a:r>
              <a:rPr lang="en-US" sz="1800" b="1">
                <a:latin typeface="Arial" charset="0"/>
              </a:rPr>
              <a:t>Countries</a:t>
            </a:r>
          </a:p>
        </p:txBody>
      </p:sp>
      <p:sp>
        <p:nvSpPr>
          <p:cNvPr id="18434" name="Content Placeholder 4"/>
          <p:cNvSpPr>
            <a:spLocks noGrp="1"/>
          </p:cNvSpPr>
          <p:nvPr>
            <p:ph sz="quarter" idx="1"/>
          </p:nvPr>
        </p:nvSpPr>
        <p:spPr>
          <a:xfrm>
            <a:off x="3575050" y="601523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>
                <a:latin typeface="Arial" charset="0"/>
              </a:rPr>
              <a:t>Presidential System</a:t>
            </a:r>
            <a:r>
              <a:rPr lang="ja-JP" altLang="en-US" dirty="0">
                <a:latin typeface="Arial" charset="0"/>
              </a:rPr>
              <a:t>”</a:t>
            </a:r>
            <a:endParaRPr lang="en-US" dirty="0">
              <a:latin typeface="Arial" charset="0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2514600"/>
            <a:ext cx="6446837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7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61363" y="1157287"/>
            <a:ext cx="8001000" cy="1162050"/>
          </a:xfrm>
        </p:spPr>
        <p:txBody>
          <a:bodyPr/>
          <a:lstStyle/>
          <a:p>
            <a:r>
              <a:rPr lang="en-US" sz="2800" dirty="0">
                <a:latin typeface="Times New Roman" charset="0"/>
              </a:rPr>
              <a:t>Parliamentary </a:t>
            </a:r>
            <a:r>
              <a:rPr lang="en-US" sz="2800" dirty="0" smtClean="0">
                <a:latin typeface="Times New Roman" charset="0"/>
              </a:rPr>
              <a:t/>
            </a:r>
            <a:br>
              <a:rPr lang="en-US" sz="2800" dirty="0" smtClean="0">
                <a:latin typeface="Times New Roman" charset="0"/>
              </a:rPr>
            </a:br>
            <a:r>
              <a:rPr lang="en-US" sz="2800" dirty="0" smtClean="0">
                <a:latin typeface="Times New Roman" charset="0"/>
              </a:rPr>
              <a:t>System</a:t>
            </a:r>
            <a:r>
              <a:rPr lang="en-US" sz="2800" dirty="0">
                <a:latin typeface="Times New Roman" charset="0"/>
              </a:rPr>
              <a:t>: </a:t>
            </a:r>
            <a:r>
              <a:rPr lang="en-US" sz="2800" dirty="0" smtClean="0">
                <a:latin typeface="Times New Roman" charset="0"/>
              </a:rPr>
              <a:t>Cabinet</a:t>
            </a:r>
            <a:br>
              <a:rPr lang="en-US" sz="2800" dirty="0" smtClean="0">
                <a:latin typeface="Times New Roman" charset="0"/>
              </a:rPr>
            </a:br>
            <a:r>
              <a:rPr lang="en-US" sz="2800" dirty="0" smtClean="0">
                <a:latin typeface="Times New Roman" charset="0"/>
              </a:rPr>
              <a:t> </a:t>
            </a:r>
            <a:r>
              <a:rPr lang="en-US" sz="2800" dirty="0">
                <a:latin typeface="Times New Roman" charset="0"/>
              </a:rPr>
              <a:t>or Fused </a:t>
            </a:r>
            <a:r>
              <a:rPr lang="en-US" sz="2800" dirty="0" smtClean="0">
                <a:latin typeface="Times New Roman" charset="0"/>
              </a:rPr>
              <a:t/>
            </a:r>
            <a:br>
              <a:rPr lang="en-US" sz="2800" dirty="0" smtClean="0">
                <a:latin typeface="Times New Roman" charset="0"/>
              </a:rPr>
            </a:br>
            <a:r>
              <a:rPr lang="en-US" sz="2800" dirty="0" smtClean="0">
                <a:latin typeface="Times New Roman" charset="0"/>
              </a:rPr>
              <a:t>Government</a:t>
            </a:r>
            <a:endParaRPr lang="en-US" sz="2800" dirty="0">
              <a:latin typeface="Times New Roman" charset="0"/>
            </a:endParaRPr>
          </a:p>
        </p:txBody>
      </p:sp>
      <p:sp>
        <p:nvSpPr>
          <p:cNvPr id="19459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r>
              <a:rPr lang="en-US" sz="2900" b="1" dirty="0">
                <a:latin typeface="Arial" charset="0"/>
              </a:rPr>
              <a:t>United </a:t>
            </a:r>
            <a:r>
              <a:rPr lang="en-US" sz="2900" b="1" dirty="0" smtClean="0">
                <a:latin typeface="Arial" charset="0"/>
              </a:rPr>
              <a:t>Kingdom</a:t>
            </a:r>
          </a:p>
          <a:p>
            <a:endParaRPr lang="en-US" sz="2900" b="1" dirty="0">
              <a:latin typeface="Arial" charset="0"/>
            </a:endParaRPr>
          </a:p>
          <a:p>
            <a:r>
              <a:rPr lang="en-US" sz="2900" b="1" dirty="0" smtClean="0">
                <a:latin typeface="Arial" charset="0"/>
              </a:rPr>
              <a:t>Scandinavia</a:t>
            </a:r>
            <a:endParaRPr lang="en-US" sz="2900" b="1" dirty="0">
              <a:latin typeface="Arial" charset="0"/>
            </a:endParaRPr>
          </a:p>
          <a:p>
            <a:endParaRPr lang="en-US" sz="2900" b="1" dirty="0">
              <a:latin typeface="Arial" charset="0"/>
            </a:endParaRPr>
          </a:p>
          <a:p>
            <a:r>
              <a:rPr lang="en-US" sz="2900" b="1" dirty="0">
                <a:latin typeface="Arial" charset="0"/>
              </a:rPr>
              <a:t>Central </a:t>
            </a:r>
            <a:r>
              <a:rPr lang="en-US" sz="2900" b="1" dirty="0" smtClean="0">
                <a:latin typeface="Arial" charset="0"/>
              </a:rPr>
              <a:t>Europe</a:t>
            </a:r>
            <a:endParaRPr lang="en-US" sz="2900" b="1" dirty="0">
              <a:latin typeface="Arial" charset="0"/>
            </a:endParaRPr>
          </a:p>
          <a:p>
            <a:endParaRPr lang="en-US" sz="2900" b="1" dirty="0">
              <a:latin typeface="Arial" charset="0"/>
            </a:endParaRPr>
          </a:p>
          <a:p>
            <a:r>
              <a:rPr lang="en-US" sz="2900" b="1" dirty="0">
                <a:latin typeface="Arial" charset="0"/>
              </a:rPr>
              <a:t>India</a:t>
            </a:r>
          </a:p>
          <a:p>
            <a:endParaRPr lang="en-US" sz="2900" b="1" dirty="0">
              <a:latin typeface="Arial" charset="0"/>
            </a:endParaRPr>
          </a:p>
          <a:p>
            <a:r>
              <a:rPr lang="en-US" sz="2900" b="1" dirty="0">
                <a:latin typeface="Arial" charset="0"/>
              </a:rPr>
              <a:t>Former British Colonies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2" y="1738312"/>
            <a:ext cx="5172075" cy="3305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055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79294" y="1661832"/>
            <a:ext cx="5383306" cy="1162050"/>
          </a:xfrm>
        </p:spPr>
        <p:txBody>
          <a:bodyPr/>
          <a:lstStyle/>
          <a:p>
            <a:r>
              <a:rPr lang="en-US" sz="2800" dirty="0">
                <a:latin typeface="Times New Roman" charset="0"/>
              </a:rPr>
              <a:t>The French </a:t>
            </a:r>
            <a:r>
              <a:rPr lang="en-US" sz="2800" dirty="0" smtClean="0">
                <a:latin typeface="Times New Roman" charset="0"/>
              </a:rPr>
              <a:t/>
            </a:r>
            <a:br>
              <a:rPr lang="en-US" sz="2800" dirty="0" smtClean="0">
                <a:latin typeface="Times New Roman" charset="0"/>
              </a:rPr>
            </a:br>
            <a:r>
              <a:rPr lang="en-US" sz="2800" dirty="0" smtClean="0">
                <a:latin typeface="Times New Roman" charset="0"/>
              </a:rPr>
              <a:t>Hybrid- </a:t>
            </a:r>
            <a:br>
              <a:rPr lang="en-US" sz="2800" dirty="0" smtClean="0">
                <a:latin typeface="Times New Roman" charset="0"/>
              </a:rPr>
            </a:br>
            <a:r>
              <a:rPr lang="en-US" sz="2800" dirty="0" smtClean="0">
                <a:latin typeface="Times New Roman" charset="0"/>
              </a:rPr>
              <a:t>The </a:t>
            </a:r>
            <a:r>
              <a:rPr lang="en-US" sz="2800" dirty="0">
                <a:latin typeface="Times New Roman" charset="0"/>
              </a:rPr>
              <a:t>Mixed </a:t>
            </a:r>
            <a:r>
              <a:rPr lang="en-US" sz="2800" dirty="0" smtClean="0">
                <a:latin typeface="Times New Roman" charset="0"/>
              </a:rPr>
              <a:t/>
            </a:r>
            <a:br>
              <a:rPr lang="en-US" sz="2800" dirty="0" smtClean="0">
                <a:latin typeface="Times New Roman" charset="0"/>
              </a:rPr>
            </a:br>
            <a:r>
              <a:rPr lang="en-US" sz="2800" dirty="0" smtClean="0">
                <a:latin typeface="Times New Roman" charset="0"/>
              </a:rPr>
              <a:t>Presidential </a:t>
            </a:r>
            <a:br>
              <a:rPr lang="en-US" sz="2800" dirty="0" smtClean="0">
                <a:latin typeface="Times New Roman" charset="0"/>
              </a:rPr>
            </a:br>
            <a:r>
              <a:rPr lang="en-US" sz="2800" dirty="0" smtClean="0">
                <a:latin typeface="Times New Roman" charset="0"/>
              </a:rPr>
              <a:t>Model </a:t>
            </a:r>
            <a:endParaRPr lang="en-US" sz="2800" dirty="0">
              <a:latin typeface="Times New Roman" charset="0"/>
            </a:endParaRPr>
          </a:p>
        </p:txBody>
      </p:sp>
      <p:sp>
        <p:nvSpPr>
          <p:cNvPr id="20482" name="Text Placeholder 3"/>
          <p:cNvSpPr>
            <a:spLocks noGrp="1"/>
          </p:cNvSpPr>
          <p:nvPr>
            <p:ph type="body" idx="2"/>
          </p:nvPr>
        </p:nvSpPr>
        <p:spPr>
          <a:xfrm>
            <a:off x="277427" y="1661832"/>
            <a:ext cx="2779713" cy="4602163"/>
          </a:xfrm>
        </p:spPr>
        <p:txBody>
          <a:bodyPr/>
          <a:lstStyle/>
          <a:p>
            <a:endParaRPr lang="en-US" sz="1800" b="1" dirty="0">
              <a:latin typeface="Arial" charset="0"/>
            </a:endParaRPr>
          </a:p>
          <a:p>
            <a:endParaRPr lang="en-US" sz="1800" b="1" dirty="0" smtClean="0">
              <a:latin typeface="Arial" charset="0"/>
            </a:endParaRPr>
          </a:p>
          <a:p>
            <a:endParaRPr lang="en-US" sz="1800" b="1" dirty="0">
              <a:latin typeface="Arial" charset="0"/>
            </a:endParaRPr>
          </a:p>
          <a:p>
            <a:endParaRPr lang="en-US" sz="1800" b="1" dirty="0" smtClean="0">
              <a:latin typeface="Arial" charset="0"/>
            </a:endParaRPr>
          </a:p>
          <a:p>
            <a:r>
              <a:rPr lang="en-US" sz="1800" b="1" dirty="0" smtClean="0">
                <a:latin typeface="Arial" charset="0"/>
              </a:rPr>
              <a:t>France</a:t>
            </a:r>
            <a:endParaRPr lang="en-US" sz="1800" b="1" dirty="0">
              <a:latin typeface="Arial" charset="0"/>
            </a:endParaRPr>
          </a:p>
          <a:p>
            <a:endParaRPr lang="en-US" sz="1800" b="1" dirty="0">
              <a:latin typeface="Arial" charset="0"/>
            </a:endParaRPr>
          </a:p>
          <a:p>
            <a:r>
              <a:rPr lang="en-US" sz="1800" b="1" dirty="0">
                <a:latin typeface="Arial" charset="0"/>
              </a:rPr>
              <a:t>French Colonies</a:t>
            </a:r>
          </a:p>
          <a:p>
            <a:endParaRPr lang="en-US" sz="1800" b="1" dirty="0">
              <a:latin typeface="Arial" charset="0"/>
            </a:endParaRPr>
          </a:p>
          <a:p>
            <a:r>
              <a:rPr lang="en-US" sz="1800" b="1" dirty="0">
                <a:latin typeface="Arial" charset="0"/>
              </a:rPr>
              <a:t>Weak Hybrids with a Ceremonial President</a:t>
            </a:r>
          </a:p>
          <a:p>
            <a:endParaRPr lang="en-US" sz="1800" dirty="0">
              <a:latin typeface="Arial" charset="0"/>
            </a:endParaRP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85875"/>
            <a:ext cx="4876800" cy="4210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936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charset="0"/>
              </a:rPr>
              <a:t>4.  Neo-Orthodoxy.  Rejection of Keynes</a:t>
            </a:r>
          </a:p>
        </p:txBody>
      </p:sp>
      <p:pic>
        <p:nvPicPr>
          <p:cNvPr id="61442" name="Picture 2" descr="http://i.i.com.com/cnwk.1d/i/tim/2010/04/14/image6396382_370x2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524000"/>
            <a:ext cx="70993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55360" y="1377203"/>
            <a:ext cx="6400800" cy="1162050"/>
          </a:xfrm>
        </p:spPr>
        <p:txBody>
          <a:bodyPr/>
          <a:lstStyle/>
          <a:p>
            <a:r>
              <a:rPr lang="en-US" sz="3200" dirty="0">
                <a:latin typeface="Times New Roman" charset="0"/>
              </a:rPr>
              <a:t>One </a:t>
            </a:r>
            <a:r>
              <a:rPr lang="en-US" sz="3200" dirty="0" smtClean="0">
                <a:latin typeface="Times New Roman" charset="0"/>
              </a:rPr>
              <a:t>Party</a:t>
            </a:r>
            <a:br>
              <a:rPr lang="en-US" sz="3200" dirty="0" smtClean="0">
                <a:latin typeface="Times New Roman" charset="0"/>
              </a:rPr>
            </a:br>
            <a:r>
              <a:rPr lang="en-US" sz="3200" dirty="0" smtClean="0">
                <a:latin typeface="Times New Roman" charset="0"/>
              </a:rPr>
              <a:t> </a:t>
            </a:r>
            <a:r>
              <a:rPr lang="en-US" sz="3200" dirty="0">
                <a:latin typeface="Times New Roman" charset="0"/>
              </a:rPr>
              <a:t>States: </a:t>
            </a:r>
            <a:r>
              <a:rPr lang="en-US" sz="3200" dirty="0" smtClean="0">
                <a:latin typeface="Times New Roman" charset="0"/>
              </a:rPr>
              <a:t/>
            </a:r>
            <a:br>
              <a:rPr lang="en-US" sz="3200" dirty="0" smtClean="0">
                <a:latin typeface="Times New Roman" charset="0"/>
              </a:rPr>
            </a:br>
            <a:r>
              <a:rPr lang="ja-JP" altLang="en-US" sz="3200" dirty="0" smtClean="0">
                <a:latin typeface="Times New Roman" charset="0"/>
              </a:rPr>
              <a:t>“</a:t>
            </a:r>
            <a:r>
              <a:rPr lang="en-US" altLang="ja-JP" sz="3200" dirty="0" smtClean="0">
                <a:latin typeface="Times New Roman" charset="0"/>
              </a:rPr>
              <a:t>Democratic </a:t>
            </a:r>
            <a:br>
              <a:rPr lang="en-US" altLang="ja-JP" sz="3200" dirty="0" smtClean="0">
                <a:latin typeface="Times New Roman" charset="0"/>
              </a:rPr>
            </a:br>
            <a:r>
              <a:rPr lang="en-US" altLang="ja-JP" sz="3200" dirty="0" smtClean="0">
                <a:latin typeface="Times New Roman" charset="0"/>
              </a:rPr>
              <a:t>Centralism</a:t>
            </a:r>
            <a:r>
              <a:rPr lang="ja-JP" altLang="en-US" sz="3200" dirty="0">
                <a:latin typeface="Times New Roman" charset="0"/>
              </a:rPr>
              <a:t>”</a:t>
            </a:r>
            <a:endParaRPr lang="en-US" sz="3200" dirty="0">
              <a:latin typeface="Times New Roman" charset="0"/>
            </a:endParaRPr>
          </a:p>
        </p:txBody>
      </p:sp>
      <p:sp>
        <p:nvSpPr>
          <p:cNvPr id="21506" name="Text Placeholder 3"/>
          <p:cNvSpPr>
            <a:spLocks noGrp="1"/>
          </p:cNvSpPr>
          <p:nvPr>
            <p:ph type="body" idx="2"/>
          </p:nvPr>
        </p:nvSpPr>
        <p:spPr>
          <a:xfrm>
            <a:off x="353931" y="2260278"/>
            <a:ext cx="2932113" cy="4412773"/>
          </a:xfrm>
        </p:spPr>
        <p:txBody>
          <a:bodyPr>
            <a:normAutofit fontScale="92500" lnSpcReduction="20000"/>
          </a:bodyPr>
          <a:lstStyle/>
          <a:p>
            <a:endParaRPr lang="en-US" sz="1800" b="1" dirty="0">
              <a:latin typeface="Arial" charset="0"/>
            </a:endParaRPr>
          </a:p>
          <a:p>
            <a:r>
              <a:rPr lang="en-US" sz="1800" b="1" dirty="0">
                <a:latin typeface="Arial" charset="0"/>
              </a:rPr>
              <a:t>Communist or </a:t>
            </a:r>
            <a:endParaRPr lang="en-US" sz="1800" b="1" dirty="0" smtClean="0">
              <a:latin typeface="Arial" charset="0"/>
            </a:endParaRPr>
          </a:p>
          <a:p>
            <a:r>
              <a:rPr lang="en-US" sz="1800" b="1" dirty="0" smtClean="0">
                <a:latin typeface="Arial" charset="0"/>
              </a:rPr>
              <a:t>Leninist States</a:t>
            </a:r>
          </a:p>
          <a:p>
            <a:endParaRPr lang="en-US" sz="1800" b="1" dirty="0">
              <a:latin typeface="Arial" charset="0"/>
            </a:endParaRPr>
          </a:p>
          <a:p>
            <a:r>
              <a:rPr lang="en-US" sz="1800" b="1" dirty="0">
                <a:latin typeface="Arial" charset="0"/>
              </a:rPr>
              <a:t>Afro-Marxist</a:t>
            </a:r>
          </a:p>
          <a:p>
            <a:endParaRPr lang="en-US" sz="1800" b="1" dirty="0">
              <a:latin typeface="Arial" charset="0"/>
            </a:endParaRPr>
          </a:p>
          <a:p>
            <a:r>
              <a:rPr lang="en-US" sz="1800" b="1" dirty="0">
                <a:latin typeface="Arial" charset="0"/>
              </a:rPr>
              <a:t>Fascist</a:t>
            </a:r>
          </a:p>
          <a:p>
            <a:endParaRPr lang="en-US" sz="1800" b="1" dirty="0">
              <a:latin typeface="Arial" charset="0"/>
            </a:endParaRPr>
          </a:p>
          <a:p>
            <a:r>
              <a:rPr lang="ja-JP" altLang="en-US" sz="1800" b="1" dirty="0">
                <a:latin typeface="Arial" charset="0"/>
              </a:rPr>
              <a:t>“</a:t>
            </a:r>
            <a:r>
              <a:rPr lang="en-US" altLang="ja-JP" sz="1800" b="1" dirty="0">
                <a:latin typeface="Arial" charset="0"/>
              </a:rPr>
              <a:t>No Party Regimes</a:t>
            </a:r>
            <a:r>
              <a:rPr lang="ja-JP" altLang="en-US" sz="1800" b="1" dirty="0">
                <a:latin typeface="Arial" charset="0"/>
              </a:rPr>
              <a:t>”</a:t>
            </a:r>
            <a:endParaRPr lang="en-US" altLang="ja-JP" sz="1800" b="1" dirty="0">
              <a:latin typeface="Arial" charset="0"/>
            </a:endParaRPr>
          </a:p>
          <a:p>
            <a:endParaRPr lang="en-US" sz="1800" b="1" dirty="0">
              <a:latin typeface="Arial" charset="0"/>
            </a:endParaRPr>
          </a:p>
          <a:p>
            <a:r>
              <a:rPr lang="en-US" sz="1800" b="1" dirty="0">
                <a:latin typeface="Arial" charset="0"/>
              </a:rPr>
              <a:t>Weak Party Systems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539253"/>
            <a:ext cx="5638800" cy="1703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550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>
          <a:xfrm>
            <a:off x="1273945" y="-228600"/>
            <a:ext cx="7772400" cy="1143000"/>
          </a:xfrm>
        </p:spPr>
        <p:txBody>
          <a:bodyPr/>
          <a:lstStyle/>
          <a:p>
            <a:r>
              <a:rPr lang="ja-JP" altLang="en-US" b="1" dirty="0">
                <a:latin typeface="Times New Roman" charset="0"/>
              </a:rPr>
              <a:t>“</a:t>
            </a:r>
            <a:r>
              <a:rPr lang="en-US" altLang="ja-JP" b="1" dirty="0">
                <a:latin typeface="Times New Roman" charset="0"/>
              </a:rPr>
              <a:t>Absolutism</a:t>
            </a:r>
            <a:r>
              <a:rPr lang="ja-JP" altLang="en-US" b="1" dirty="0">
                <a:latin typeface="Times New Roman" charset="0"/>
              </a:rPr>
              <a:t>”</a:t>
            </a:r>
            <a:endParaRPr lang="en-US" b="1" dirty="0">
              <a:latin typeface="Times New Roman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37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 Black" charset="0"/>
                <a:cs typeface="+mj-cs"/>
              </a:rPr>
              <a:t>Authoritarianism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1905000"/>
            <a:ext cx="3927475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>
                <a:latin typeface="Arial" charset="0"/>
                <a:cs typeface="+mn-cs"/>
              </a:rPr>
              <a:t>Authoritarian systems- Structures  absent to protect citizens from fused state and bureaucracy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000" b="1">
              <a:latin typeface="Arial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>
                <a:latin typeface="Arial" charset="0"/>
                <a:cs typeface="+mn-cs"/>
              </a:rPr>
              <a:t>Non-Constitutional Systems:  Military Regimes and One Party States- Politicized bureaucracy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="1">
              <a:latin typeface="Arial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>
                <a:latin typeface="Arial" charset="0"/>
                <a:cs typeface="+mn-cs"/>
              </a:rPr>
              <a:t>Rent Seeking, Nepotism and Corruption</a:t>
            </a:r>
          </a:p>
        </p:txBody>
      </p:sp>
      <p:pic>
        <p:nvPicPr>
          <p:cNvPr id="60419" name="Picture 6" descr="porkbustersnew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95525"/>
            <a:ext cx="3200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68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charset="0"/>
              </a:rPr>
              <a:t>Does This Help?</a:t>
            </a:r>
          </a:p>
        </p:txBody>
      </p:sp>
      <p:pic>
        <p:nvPicPr>
          <p:cNvPr id="46082" name="Picture 2" descr="http://poststop.files.wordpress.com/2007/12/lrc_fascis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70040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98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0" y="228600"/>
            <a:ext cx="9144000" cy="1466850"/>
          </a:xfrm>
        </p:spPr>
        <p:txBody>
          <a:bodyPr>
            <a:normAutofit fontScale="90000"/>
          </a:bodyPr>
          <a:lstStyle/>
          <a:p>
            <a:pPr marL="1028700" indent="-1028700" eaLnBrk="1" hangingPunct="1">
              <a:defRPr/>
            </a:pPr>
            <a:r>
              <a:rPr lang="en-US" sz="2800" b="0">
                <a:latin typeface="Arial Black" charset="0"/>
                <a:cs typeface="+mj-cs"/>
              </a:rPr>
              <a:t>	Corporatism as the Alternative Concept- Groups and Leadership Francisco Franco</a:t>
            </a:r>
            <a:r>
              <a:rPr lang="en-US" sz="3200" b="0">
                <a:latin typeface="Arial Black" charset="0"/>
                <a:cs typeface="+mj-cs"/>
              </a:rPr>
              <a:t/>
            </a:r>
            <a:br>
              <a:rPr lang="en-US" sz="3200" b="0">
                <a:latin typeface="Arial Black" charset="0"/>
                <a:cs typeface="+mj-cs"/>
              </a:rPr>
            </a:br>
            <a:endParaRPr lang="en-US" sz="3200" b="0">
              <a:latin typeface="Arial Black" charset="0"/>
              <a:cs typeface="+mj-cs"/>
            </a:endParaRPr>
          </a:p>
        </p:txBody>
      </p:sp>
      <p:pic>
        <p:nvPicPr>
          <p:cNvPr id="5734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6145213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28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71183" y="867793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0" dirty="0">
                <a:latin typeface="Arial Black" charset="0"/>
                <a:cs typeface="+mj-cs"/>
              </a:rPr>
              <a:t/>
            </a:r>
            <a:br>
              <a:rPr lang="en-US" b="0" dirty="0">
                <a:latin typeface="Arial Black" charset="0"/>
                <a:cs typeface="+mj-cs"/>
              </a:rPr>
            </a:br>
            <a:r>
              <a:rPr lang="en-US" b="0" dirty="0">
                <a:latin typeface="Arial Black" charset="0"/>
                <a:cs typeface="+mj-cs"/>
              </a:rPr>
              <a:t/>
            </a:r>
            <a:br>
              <a:rPr lang="en-US" b="0" dirty="0">
                <a:latin typeface="Arial Black" charset="0"/>
                <a:cs typeface="+mj-cs"/>
              </a:rPr>
            </a:br>
            <a:r>
              <a:rPr lang="en-US" b="0" dirty="0" smtClean="0">
                <a:latin typeface="Arial Black" charset="0"/>
                <a:cs typeface="+mj-cs"/>
              </a:rPr>
              <a:t>Political </a:t>
            </a:r>
            <a:r>
              <a:rPr lang="en-US" b="0" dirty="0">
                <a:latin typeface="Arial Black" charset="0"/>
                <a:cs typeface="+mj-cs"/>
              </a:rPr>
              <a:t>Structures and Society</a:t>
            </a:r>
            <a:br>
              <a:rPr lang="en-US" b="0" dirty="0">
                <a:latin typeface="Arial Black" charset="0"/>
                <a:cs typeface="+mj-cs"/>
              </a:rPr>
            </a:br>
            <a:r>
              <a:rPr lang="en-US" b="0" dirty="0">
                <a:latin typeface="Arial Black" charset="0"/>
                <a:cs typeface="+mj-cs"/>
              </a:rPr>
              <a:t/>
            </a:r>
            <a:br>
              <a:rPr lang="en-US" b="0" dirty="0">
                <a:latin typeface="Arial Black" charset="0"/>
                <a:cs typeface="+mj-cs"/>
              </a:rPr>
            </a:br>
            <a:endParaRPr lang="en-US" b="0" dirty="0">
              <a:latin typeface="Arial Black" charset="0"/>
              <a:cs typeface="+mj-cs"/>
            </a:endParaRP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800" b="1" dirty="0" smtClean="0">
                <a:latin typeface="Arial" charset="0"/>
                <a:cs typeface="+mn-cs"/>
              </a:rPr>
              <a:t>	</a:t>
            </a:r>
            <a:r>
              <a:rPr lang="en-US" sz="2400" b="1" dirty="0" smtClean="0">
                <a:latin typeface="Arial" charset="0"/>
                <a:cs typeface="+mn-cs"/>
              </a:rPr>
              <a:t> </a:t>
            </a:r>
            <a:r>
              <a:rPr lang="en-US" sz="2400" b="1" dirty="0">
                <a:latin typeface="Arial" charset="0"/>
                <a:cs typeface="+mn-cs"/>
              </a:rPr>
              <a:t>Statist view of Society- Collectivist (Frances FitzGerald- </a:t>
            </a:r>
            <a:r>
              <a:rPr lang="en-US" sz="2400" b="1" u="sng" dirty="0">
                <a:latin typeface="Arial" charset="0"/>
                <a:cs typeface="+mn-cs"/>
              </a:rPr>
              <a:t>Fire in the Lake</a:t>
            </a:r>
            <a:r>
              <a:rPr lang="en-US" sz="2400" b="1" dirty="0">
                <a:latin typeface="Arial" charset="0"/>
                <a:cs typeface="+mn-cs"/>
              </a:rPr>
              <a:t> on Vietnam)- Four Views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400" b="1" dirty="0">
              <a:latin typeface="Arial" charset="0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b="1" dirty="0">
                <a:latin typeface="Arial" charset="0"/>
                <a:cs typeface="+mn-cs"/>
              </a:rPr>
              <a:t>		a.  Idea of an active, creative state, </a:t>
            </a:r>
            <a:r>
              <a:rPr lang="en-US" sz="2400" b="1" dirty="0" smtClean="0">
                <a:latin typeface="Arial" charset="0"/>
                <a:cs typeface="+mn-cs"/>
              </a:rPr>
              <a:t>development 	oriented </a:t>
            </a:r>
            <a:r>
              <a:rPr lang="en-US" sz="2400" b="1" dirty="0">
                <a:latin typeface="Arial" charset="0"/>
                <a:cs typeface="+mn-cs"/>
              </a:rPr>
              <a:t>(Keynes)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400" b="1" dirty="0">
              <a:latin typeface="Arial" charset="0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b="1" dirty="0">
                <a:latin typeface="Arial" charset="0"/>
                <a:cs typeface="+mn-cs"/>
              </a:rPr>
              <a:t>		b. Marxist-Leninist model- communitarian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b="1" dirty="0">
                <a:latin typeface="Arial" charset="0"/>
                <a:cs typeface="+mn-cs"/>
              </a:rPr>
              <a:t>		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b="1" dirty="0">
                <a:latin typeface="Arial" charset="0"/>
                <a:cs typeface="+mn-cs"/>
              </a:rPr>
              <a:t>		c.  Corporatist idea of society as groups- civil 	service as a group  (Western Europe)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2400" b="1" dirty="0">
              <a:latin typeface="Arial" charset="0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b="1" dirty="0">
                <a:latin typeface="Arial" charset="0"/>
                <a:cs typeface="+mn-cs"/>
              </a:rPr>
              <a:t>		d.  Focus- Group Mobilization</a:t>
            </a:r>
          </a:p>
        </p:txBody>
      </p:sp>
    </p:spTree>
    <p:extLst>
      <p:ext uri="{BB962C8B-B14F-4D97-AF65-F5344CB8AC3E}">
        <p14:creationId xmlns:p14="http://schemas.microsoft.com/office/powerpoint/2010/main" val="306857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4" descr="Len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55911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426129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 Black" charset="0"/>
                <a:cs typeface="+mj-cs"/>
              </a:rPr>
              <a:t>Mobilization of Working Class</a:t>
            </a:r>
          </a:p>
        </p:txBody>
      </p:sp>
    </p:spTree>
    <p:extLst>
      <p:ext uri="{BB962C8B-B14F-4D97-AF65-F5344CB8AC3E}">
        <p14:creationId xmlns:p14="http://schemas.microsoft.com/office/powerpoint/2010/main" val="256123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5" descr="monks925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632460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 Black" charset="0"/>
                <a:cs typeface="+mj-cs"/>
              </a:rPr>
              <a:t>The Power of the Group</a:t>
            </a:r>
          </a:p>
        </p:txBody>
      </p:sp>
    </p:spTree>
    <p:extLst>
      <p:ext uri="{BB962C8B-B14F-4D97-AF65-F5344CB8AC3E}">
        <p14:creationId xmlns:p14="http://schemas.microsoft.com/office/powerpoint/2010/main" val="12689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2855913" cy="1162050"/>
          </a:xfrm>
        </p:spPr>
        <p:txBody>
          <a:bodyPr>
            <a:normAutofit fontScale="90000"/>
          </a:bodyPr>
          <a:lstStyle/>
          <a:p>
            <a:r>
              <a:rPr lang="en-US" sz="4000" b="1">
                <a:latin typeface="Times New Roman" charset="0"/>
              </a:rPr>
              <a:t>Fascism and Italy</a:t>
            </a:r>
          </a:p>
        </p:txBody>
      </p:sp>
      <p:sp>
        <p:nvSpPr>
          <p:cNvPr id="27651" name="Content Placeholder 3"/>
          <p:cNvSpPr>
            <a:spLocks noGrp="1"/>
          </p:cNvSpPr>
          <p:nvPr>
            <p:ph idx="4294967295"/>
          </p:nvPr>
        </p:nvSpPr>
        <p:spPr>
          <a:xfrm>
            <a:off x="4032250" y="0"/>
            <a:ext cx="5111750" cy="5853113"/>
          </a:xfrm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en-US" b="1">
                <a:solidFill>
                  <a:srgbClr val="0070C0"/>
                </a:solidFill>
                <a:latin typeface="Arial" charset="0"/>
              </a:rPr>
              <a:t>VIDEO</a:t>
            </a:r>
          </a:p>
          <a:p>
            <a:pPr algn="ctr">
              <a:buFont typeface="Wingdings" charset="0"/>
              <a:buNone/>
            </a:pPr>
            <a:r>
              <a:rPr lang="en-US" b="1">
                <a:latin typeface="Arial" charset="0"/>
                <a:hlinkClick r:id="rId2"/>
              </a:rPr>
              <a:t>The Banality of Authoritarianism</a:t>
            </a:r>
            <a:endParaRPr lang="en-US" b="1">
              <a:latin typeface="Arial" charset="0"/>
            </a:endParaRPr>
          </a:p>
        </p:txBody>
      </p:sp>
      <p:sp>
        <p:nvSpPr>
          <p:cNvPr id="27652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/>
          <a:lstStyle/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</p:txBody>
      </p:sp>
      <p:pic>
        <p:nvPicPr>
          <p:cNvPr id="27653" name="Picture 2" descr="http://static.howstuffworks.com/gif/fascism-movement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172200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18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Questions and Discussion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Reading and the lectures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8244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>
            <a:normAutofit fontScale="90000"/>
          </a:bodyPr>
          <a:lstStyle/>
          <a:p>
            <a:pPr marL="514350" indent="-514350" eaLnBrk="1" hangingPunct="1"/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alt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altLang="en-US" sz="3200" smtClean="0">
                <a:latin typeface="Times New Roman" pitchFamily="18" charset="0"/>
                <a:ea typeface="ＭＳ Ｐゴシック" pitchFamily="34" charset="-128"/>
              </a:rPr>
              <a:t>The Debates Over Development: Africa, Asia and Latin America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5307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b="1" dirty="0" smtClean="0">
                <a:ea typeface="ＭＳ Ｐゴシック" pitchFamily="34" charset="-128"/>
              </a:rPr>
              <a:t>Colonial Heritage</a:t>
            </a:r>
          </a:p>
          <a:p>
            <a:pPr eaLnBrk="1" hangingPunct="1"/>
            <a:endParaRPr lang="en-US" altLang="en-US" sz="2400" b="1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b="1" dirty="0" smtClean="0">
                <a:ea typeface="ＭＳ Ｐゴシック" pitchFamily="34" charset="-128"/>
              </a:rPr>
              <a:t>Political Nationalization</a:t>
            </a:r>
          </a:p>
          <a:p>
            <a:pPr eaLnBrk="1" hangingPunct="1"/>
            <a:endParaRPr lang="en-US" altLang="en-US" sz="2400" b="1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b="1" dirty="0" smtClean="0">
                <a:ea typeface="ＭＳ Ｐゴシック" pitchFamily="34" charset="-128"/>
              </a:rPr>
              <a:t>Adapted Keynesianism</a:t>
            </a:r>
          </a:p>
          <a:p>
            <a:pPr eaLnBrk="1" hangingPunct="1"/>
            <a:endParaRPr lang="en-US" altLang="en-US" sz="2400" b="1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b="1" dirty="0" smtClean="0">
                <a:ea typeface="ＭＳ Ｐゴシック" pitchFamily="34" charset="-128"/>
              </a:rPr>
              <a:t>Anti-Private Sector: </a:t>
            </a:r>
          </a:p>
          <a:p>
            <a:pPr eaLnBrk="1" hangingPunct="1"/>
            <a:endParaRPr lang="en-US" altLang="en-US" sz="2400" b="1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b="1" dirty="0" smtClean="0">
                <a:ea typeface="ＭＳ Ｐゴシック" pitchFamily="34" charset="-128"/>
              </a:rPr>
              <a:t>Pariah Groups, White Settlers, Chinese, Indians, Lebanese-Arabs (The Jews in Europe Debates)</a:t>
            </a:r>
          </a:p>
        </p:txBody>
      </p:sp>
    </p:spTree>
    <p:extLst>
      <p:ext uri="{BB962C8B-B14F-4D97-AF65-F5344CB8AC3E}">
        <p14:creationId xmlns:p14="http://schemas.microsoft.com/office/powerpoint/2010/main" val="399896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Uganda Asians Expelled 1972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§"/>
              <a:defRPr/>
            </a:pPr>
            <a:endParaRPr lang="en-US"/>
          </a:p>
        </p:txBody>
      </p:sp>
      <p:pic>
        <p:nvPicPr>
          <p:cNvPr id="102403" name="Picture 2" descr="http://gallery.nen.gov.uk/assets/0902/0000/0237/stantsted_2_m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4645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15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8534400" cy="1143000"/>
          </a:xfrm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Asian Tigers Under Attack, 1997-98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§"/>
              <a:defRPr/>
            </a:pPr>
            <a:endParaRPr lang="en-US"/>
          </a:p>
        </p:txBody>
      </p:sp>
      <p:pic>
        <p:nvPicPr>
          <p:cNvPr id="103427" name="Picture 2" descr="http://news.bbc.co.uk/olmedia/images/_45816_asia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248400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1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pictureworldbd.com/images/berlin%20wall/Berlin_wall%20(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53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66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Times New Roman" charset="0"/>
              </a:rPr>
              <a:t>Summary: Debate over the Economy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47800"/>
            <a:ext cx="8686800" cy="52578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	1.  The International Contemporary State:  Continental Europe vs. the U.S. or the U.K.</a:t>
            </a:r>
          </a:p>
          <a:p>
            <a:pPr eaLnBrk="1" hangingPunct="1"/>
            <a:endParaRPr lang="en-US" b="1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	2.  Adam Smith, "the hidden hand" and Classical Economics- An Anglo-Saxon View esp. USA</a:t>
            </a:r>
          </a:p>
          <a:p>
            <a:pPr eaLnBrk="1" hangingPunct="1">
              <a:buFont typeface="Wingdings" charset="0"/>
              <a:buNone/>
            </a:pPr>
            <a:endParaRPr lang="en-US" b="1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b="1">
                <a:latin typeface="Arial" charset="0"/>
              </a:rPr>
              <a:t>	3.  Eastern Europe and Former Soviet Union: Command Economy (whole or part): </a:t>
            </a:r>
            <a:r>
              <a:rPr lang="en-US" b="1" i="1">
                <a:solidFill>
                  <a:srgbClr val="7030A0"/>
                </a:solidFill>
                <a:latin typeface="Arial" charset="0"/>
              </a:rPr>
              <a:t>Images of the Cold War- A Propaganda Film- </a:t>
            </a:r>
            <a:r>
              <a:rPr lang="en-US" sz="4000" b="1">
                <a:solidFill>
                  <a:srgbClr val="7030A0"/>
                </a:solidFill>
                <a:latin typeface="Arial" charset="0"/>
              </a:rPr>
              <a:t>VIDEO</a:t>
            </a:r>
            <a:endParaRPr lang="en-US" b="1">
              <a:latin typeface="Arial" charset="0"/>
              <a:hlinkClick r:id="rId2"/>
            </a:endParaRPr>
          </a:p>
          <a:p>
            <a:pPr eaLnBrk="1" hangingPunct="1">
              <a:buFont typeface="Wingdings" charset="0"/>
              <a:buNone/>
            </a:pPr>
            <a:r>
              <a:rPr lang="en-US" b="1">
                <a:solidFill>
                  <a:srgbClr val="FF0000"/>
                </a:solidFill>
                <a:latin typeface="Arial" charset="0"/>
                <a:hlinkClick r:id="rId2"/>
              </a:rPr>
              <a:t>Eastern Europe Was Not Social Democratic</a:t>
            </a:r>
            <a:endParaRPr lang="en-US" b="1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65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0"/>
            <a:ext cx="27336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5"/>
          <p:cNvSpPr>
            <a:spLocks noGrp="1" noChangeArrowheads="1"/>
          </p:cNvSpPr>
          <p:nvPr>
            <p:ph type="title"/>
          </p:nvPr>
        </p:nvSpPr>
        <p:spPr>
          <a:xfrm>
            <a:off x="398077" y="0"/>
            <a:ext cx="8534400" cy="177540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b="1" dirty="0" smtClean="0">
                <a:latin typeface="Times New Roman" charset="0"/>
              </a:rPr>
              <a:t>Rejection of Big Government</a:t>
            </a:r>
            <a:br>
              <a:rPr lang="en-US" sz="3800" b="1" dirty="0" smtClean="0">
                <a:latin typeface="Times New Roman" charset="0"/>
              </a:rPr>
            </a:br>
            <a:r>
              <a:rPr lang="en-US" sz="3800" b="1" dirty="0" smtClean="0">
                <a:latin typeface="Times New Roman" charset="0"/>
              </a:rPr>
              <a:t>It </a:t>
            </a:r>
            <a:r>
              <a:rPr lang="en-US" sz="3800" b="1" dirty="0">
                <a:latin typeface="Times New Roman" charset="0"/>
              </a:rPr>
              <a:t>Starts with Adam Smith</a:t>
            </a:r>
            <a:r>
              <a:rPr lang="en-US" sz="3800" dirty="0">
                <a:latin typeface="Times New Roman" charset="0"/>
              </a:rPr>
              <a:t/>
            </a:r>
            <a:br>
              <a:rPr lang="en-US" sz="3800" dirty="0">
                <a:latin typeface="Times New Roman" charset="0"/>
              </a:rPr>
            </a:br>
            <a:r>
              <a:rPr lang="en-US" sz="3800" b="1" u="sng" dirty="0">
                <a:solidFill>
                  <a:srgbClr val="FF0000"/>
                </a:solidFill>
                <a:latin typeface="Times New Roman" charset="0"/>
              </a:rPr>
              <a:t>June 5, 1723 – July 17, 1790</a:t>
            </a:r>
            <a:r>
              <a:rPr lang="en-US" sz="3800" u="sng" dirty="0">
                <a:solidFill>
                  <a:srgbClr val="FF0000"/>
                </a:solidFill>
                <a:latin typeface="Times New Roman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530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170</TotalTime>
  <Words>577</Words>
  <Application>Microsoft Office PowerPoint</Application>
  <PresentationFormat>On-screen Show (4:3)</PresentationFormat>
  <Paragraphs>202</Paragraphs>
  <Slides>39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Civic</vt:lpstr>
      <vt:lpstr>Introduction to Public Affairs</vt:lpstr>
      <vt:lpstr>Development and Under-Development 2001-Present</vt:lpstr>
      <vt:lpstr>4.  Neo-Orthodoxy.  Rejection of Keynes</vt:lpstr>
      <vt:lpstr> The Debates Over Development: Africa, Asia and Latin America</vt:lpstr>
      <vt:lpstr>Uganda Asians Expelled 1972</vt:lpstr>
      <vt:lpstr>Asian Tigers Under Attack, 1997-98</vt:lpstr>
      <vt:lpstr>PowerPoint Presentation</vt:lpstr>
      <vt:lpstr>Summary: Debate over the Economy</vt:lpstr>
      <vt:lpstr>Rejection of Big Government It Starts with Adam Smith June 5, 1723 – July 17, 1790 </vt:lpstr>
      <vt:lpstr>The Debate about Mercantilism</vt:lpstr>
      <vt:lpstr>Rejecting Mercantilism and “Neo-Mercantilism”</vt:lpstr>
      <vt:lpstr>Rembrandt's painting “The Mercantilists”</vt:lpstr>
      <vt:lpstr>Orthodox Economics</vt:lpstr>
      <vt:lpstr>Classical Liberalism?</vt:lpstr>
      <vt:lpstr>Classical Liberalism?</vt:lpstr>
      <vt:lpstr>Liberalism or Not Liberalism</vt:lpstr>
      <vt:lpstr>A New Debate? A 1930s Cartoon</vt:lpstr>
      <vt:lpstr>PowerPoint Presentation</vt:lpstr>
      <vt:lpstr>Milton Friedman  (July 31, 1912 – November 16, 2006)  Neo-Orthodoxy</vt:lpstr>
      <vt:lpstr>Neo-Orthodoxy or the University of Chicago School</vt:lpstr>
      <vt:lpstr>2011- Debates About “Obamacare?”</vt:lpstr>
      <vt:lpstr>From 1989-2014</vt:lpstr>
      <vt:lpstr>2001-Present (REVIEW)</vt:lpstr>
      <vt:lpstr>Political Institutions: Models of Governance </vt:lpstr>
      <vt:lpstr>1.  Models of Governance: An Ideal</vt:lpstr>
      <vt:lpstr>Political Models</vt:lpstr>
      <vt:lpstr>Separation of Powers</vt:lpstr>
      <vt:lpstr>Parliamentary  System: Cabinet  or Fused  Government</vt:lpstr>
      <vt:lpstr>The French  Hybrid-  The Mixed  Presidential  Model </vt:lpstr>
      <vt:lpstr>One Party  States:  “Democratic  Centralism”</vt:lpstr>
      <vt:lpstr>“Absolutism”</vt:lpstr>
      <vt:lpstr>Authoritarianism</vt:lpstr>
      <vt:lpstr>Does This Help?</vt:lpstr>
      <vt:lpstr> Corporatism as the Alternative Concept- Groups and Leadership Francisco Franco </vt:lpstr>
      <vt:lpstr>  Political Structures and Society  </vt:lpstr>
      <vt:lpstr>Mobilization of Working Class</vt:lpstr>
      <vt:lpstr>The Power of the Group</vt:lpstr>
      <vt:lpstr>Fascism and Italy</vt:lpstr>
      <vt:lpstr>Questions and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Public Affairs</dc:title>
  <dc:creator>Picard, Louis A</dc:creator>
  <cp:lastModifiedBy>Picard, Louis A</cp:lastModifiedBy>
  <cp:revision>5</cp:revision>
  <dcterms:created xsi:type="dcterms:W3CDTF">2006-08-16T00:00:00Z</dcterms:created>
  <dcterms:modified xsi:type="dcterms:W3CDTF">2015-09-30T19:42:09Z</dcterms:modified>
</cp:coreProperties>
</file>