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4"/>
  </p:notesMasterIdLst>
  <p:sldIdLst>
    <p:sldId id="376" r:id="rId2"/>
    <p:sldId id="373" r:id="rId3"/>
    <p:sldId id="393" r:id="rId4"/>
    <p:sldId id="394" r:id="rId5"/>
    <p:sldId id="395" r:id="rId6"/>
    <p:sldId id="396" r:id="rId7"/>
    <p:sldId id="321" r:id="rId8"/>
    <p:sldId id="374" r:id="rId9"/>
    <p:sldId id="334" r:id="rId10"/>
    <p:sldId id="397" r:id="rId11"/>
    <p:sldId id="310" r:id="rId12"/>
    <p:sldId id="309" r:id="rId13"/>
    <p:sldId id="377" r:id="rId14"/>
    <p:sldId id="323" r:id="rId15"/>
    <p:sldId id="311" r:id="rId16"/>
    <p:sldId id="312" r:id="rId17"/>
    <p:sldId id="378" r:id="rId18"/>
    <p:sldId id="381" r:id="rId19"/>
    <p:sldId id="390" r:id="rId20"/>
    <p:sldId id="388" r:id="rId21"/>
    <p:sldId id="398" r:id="rId22"/>
    <p:sldId id="379" r:id="rId23"/>
    <p:sldId id="380" r:id="rId24"/>
    <p:sldId id="325" r:id="rId25"/>
    <p:sldId id="326" r:id="rId26"/>
    <p:sldId id="391" r:id="rId27"/>
    <p:sldId id="392" r:id="rId28"/>
    <p:sldId id="384" r:id="rId29"/>
    <p:sldId id="329" r:id="rId30"/>
    <p:sldId id="330" r:id="rId31"/>
    <p:sldId id="331" r:id="rId32"/>
    <p:sldId id="327" r:id="rId33"/>
    <p:sldId id="328" r:id="rId34"/>
    <p:sldId id="385" r:id="rId35"/>
    <p:sldId id="316" r:id="rId36"/>
    <p:sldId id="382" r:id="rId37"/>
    <p:sldId id="383" r:id="rId38"/>
    <p:sldId id="386" r:id="rId39"/>
    <p:sldId id="257" r:id="rId40"/>
    <p:sldId id="314" r:id="rId41"/>
    <p:sldId id="333" r:id="rId42"/>
    <p:sldId id="399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E328D-94C7-4A45-9B00-8CB36ACA738B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3275B-355C-D242-9754-B5DD3981E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67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CEFFECC-085D-3449-A09B-CC214ECEB3D5}" type="slidenum">
              <a:rPr lang="en-US"/>
              <a:pPr/>
              <a:t>36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F9FE-6654-1248-AEEB-3525DFC1C38F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285B-6F7E-0749-B3D6-E83495FFD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F9FE-6654-1248-AEEB-3525DFC1C38F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285B-6F7E-0749-B3D6-E83495FFD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F9FE-6654-1248-AEEB-3525DFC1C38F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285B-6F7E-0749-B3D6-E83495FFD3C4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F9FE-6654-1248-AEEB-3525DFC1C38F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285B-6F7E-0749-B3D6-E83495FFD3C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F9FE-6654-1248-AEEB-3525DFC1C38F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285B-6F7E-0749-B3D6-E83495FFD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F9FE-6654-1248-AEEB-3525DFC1C38F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285B-6F7E-0749-B3D6-E83495FFD3C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F9FE-6654-1248-AEEB-3525DFC1C38F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285B-6F7E-0749-B3D6-E83495FFD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F9FE-6654-1248-AEEB-3525DFC1C38F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285B-6F7E-0749-B3D6-E83495FFD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F9FE-6654-1248-AEEB-3525DFC1C38F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285B-6F7E-0749-B3D6-E83495FFD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F9FE-6654-1248-AEEB-3525DFC1C38F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285B-6F7E-0749-B3D6-E83495FFD3C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F9FE-6654-1248-AEEB-3525DFC1C38F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285B-6F7E-0749-B3D6-E83495FFD3C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87EF9FE-6654-1248-AEEB-3525DFC1C38F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528285B-6F7E-0749-B3D6-E83495FFD3C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en.wikipedia.org/wiki/Image:Blackwater_Logo_2007.svg" TargetMode="Externa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u8AgUXPpLM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PIA 2020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Introduction to Public Affairs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318411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THEORIES OF GOVERNANCE AND POLITICAL ECONOMY</a:t>
            </a:r>
          </a:p>
          <a:p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sz="4000" b="1">
                <a:solidFill>
                  <a:srgbClr val="FF0000"/>
                </a:solidFill>
              </a:rPr>
              <a:t>Week FIVE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908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748" y="1798200"/>
            <a:ext cx="8930251" cy="5059799"/>
          </a:xfrm>
        </p:spPr>
        <p:txBody>
          <a:bodyPr>
            <a:normAutofit fontScale="77500" lnSpcReduction="20000"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STRATEGY OF STATE LEADS INDUSTRIALIZATION THAT DIFFERS FROM ADAM SMITH AND KARL MARX</a:t>
            </a:r>
          </a:p>
          <a:p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FOCUS ON PRIVATE SECTOR-GOVERNMENT CO-MANAGED PROCESS</a:t>
            </a:r>
          </a:p>
          <a:p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GOVERNMENT TO CONSTRUCT MEANS OF COMMUNICATION- BRIDGES, ROADS AND INFRASTRUCTURE</a:t>
            </a:r>
          </a:p>
          <a:p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PROTECT BOTH PRIVATE SECTOR AND WORKERS RIGHTS</a:t>
            </a:r>
          </a:p>
          <a:p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INFLUENCES LATER IDEAS OF KEYNES ESPECIALLY IN DEVELOPING COUNTRIES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SAINT-SIMONISM</a:t>
            </a:r>
          </a:p>
        </p:txBody>
      </p:sp>
    </p:spTree>
    <p:extLst>
      <p:ext uri="{BB962C8B-B14F-4D97-AF65-F5344CB8AC3E}">
        <p14:creationId xmlns:p14="http://schemas.microsoft.com/office/powerpoint/2010/main" val="2467588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509" r="-30509"/>
          <a:stretch>
            <a:fillRect/>
          </a:stretch>
        </p:blipFill>
        <p:spPr>
          <a:xfrm>
            <a:off x="-1560287" y="998952"/>
            <a:ext cx="12228285" cy="5695762"/>
          </a:xfrm>
          <a:noFill/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415"/>
            <a:ext cx="8229600" cy="1252728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Conceptual: </a:t>
            </a:r>
            <a:r>
              <a:rPr lang="en-US" dirty="0" err="1">
                <a:latin typeface="Times New Roman" charset="0"/>
              </a:rPr>
              <a:t>Agraria</a:t>
            </a:r>
            <a:r>
              <a:rPr lang="en-US" dirty="0">
                <a:latin typeface="Times New Roman" charset="0"/>
              </a:rPr>
              <a:t> vs. </a:t>
            </a:r>
            <a:r>
              <a:rPr lang="en-US" dirty="0" err="1">
                <a:latin typeface="Times New Roman" charset="0"/>
              </a:rPr>
              <a:t>Industria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473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ea typeface="ＭＳ Ｐゴシック" pitchFamily="34" charset="-128"/>
              </a:rPr>
              <a:t>Keynes and Modernization Theory</a:t>
            </a:r>
          </a:p>
          <a:p>
            <a:pPr eaLnBrk="1" hangingPunct="1"/>
            <a:endParaRPr lang="en-US" altLang="en-US" b="1" dirty="0">
              <a:ea typeface="ＭＳ Ｐゴシック" pitchFamily="34" charset="-128"/>
            </a:endParaRPr>
          </a:p>
          <a:p>
            <a:pPr eaLnBrk="1" hangingPunct="1"/>
            <a:r>
              <a:rPr lang="en-US" altLang="en-US" b="1" dirty="0">
                <a:ea typeface="ＭＳ Ｐゴシック" pitchFamily="34" charset="-128"/>
              </a:rPr>
              <a:t>State as Development Manager</a:t>
            </a:r>
          </a:p>
          <a:p>
            <a:pPr eaLnBrk="1" hangingPunct="1"/>
            <a:endParaRPr lang="en-US" altLang="en-US" b="1" dirty="0">
              <a:ea typeface="ＭＳ Ｐゴシック" pitchFamily="34" charset="-128"/>
            </a:endParaRPr>
          </a:p>
          <a:p>
            <a:pPr eaLnBrk="1" hangingPunct="1"/>
            <a:r>
              <a:rPr lang="en-US" altLang="en-US" b="1" dirty="0">
                <a:ea typeface="ＭＳ Ｐゴシック" pitchFamily="34" charset="-128"/>
              </a:rPr>
              <a:t>Industrialization vs. Rural Development</a:t>
            </a:r>
          </a:p>
          <a:p>
            <a:pPr eaLnBrk="1" hangingPunct="1"/>
            <a:endParaRPr lang="en-US" altLang="en-US" b="1" dirty="0">
              <a:ea typeface="ＭＳ Ｐゴシック" pitchFamily="34" charset="-128"/>
            </a:endParaRPr>
          </a:p>
          <a:p>
            <a:pPr eaLnBrk="1" hangingPunct="1"/>
            <a:r>
              <a:rPr lang="en-US" altLang="en-US" b="1" dirty="0">
                <a:ea typeface="ＭＳ Ｐゴシック" pitchFamily="34" charset="-128"/>
              </a:rPr>
              <a:t>The Take Off Point: Capital Accumulation</a:t>
            </a:r>
          </a:p>
        </p:txBody>
      </p:sp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The Development Model Post World War II</a:t>
            </a:r>
          </a:p>
        </p:txBody>
      </p:sp>
    </p:spTree>
    <p:extLst>
      <p:ext uri="{BB962C8B-B14F-4D97-AF65-F5344CB8AC3E}">
        <p14:creationId xmlns:p14="http://schemas.microsoft.com/office/powerpoint/2010/main" val="2256246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78296" y="1949099"/>
            <a:ext cx="8610600" cy="476091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Use of the Government to promote economic growth and development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Thus importance of the Chalmers Johnson book on MITI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Japan has been a "state guided Market economy“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Thesis- Economic Development involved an expansion of the official bureaucracy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By Indirection- Focus on Africa, Caribbean, Latin America, South Asia and the Middle East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The Development Model: Keynes from Saint-Simon</a:t>
            </a:r>
          </a:p>
        </p:txBody>
      </p:sp>
    </p:spTree>
    <p:extLst>
      <p:ext uri="{BB962C8B-B14F-4D97-AF65-F5344CB8AC3E}">
        <p14:creationId xmlns:p14="http://schemas.microsoft.com/office/powerpoint/2010/main" val="2281926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0" y="731044"/>
            <a:ext cx="9144000" cy="1004888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>
                <a:solidFill>
                  <a:srgbClr val="FF0000"/>
                </a:solidFill>
              </a:rPr>
              <a:t>Ministry of International Trade and Industry and the Asia Model</a:t>
            </a:r>
          </a:p>
        </p:txBody>
      </p:sp>
      <p:pic>
        <p:nvPicPr>
          <p:cNvPr id="39939" name="Picture 2" descr="http://www.ibnuaffan.com/images/ECONews_img/MI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58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856916" y="1457813"/>
            <a:ext cx="7408333" cy="3450696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en-US" altLang="en-US" sz="4000" dirty="0">
              <a:solidFill>
                <a:srgbClr val="0000FF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dirty="0">
                <a:solidFill>
                  <a:srgbClr val="0000FF"/>
                </a:solidFill>
                <a:ea typeface="ＭＳ Ｐゴシック" pitchFamily="34" charset="-128"/>
              </a:rPr>
              <a:t>Asian Model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800" b="1" dirty="0">
              <a:solidFill>
                <a:srgbClr val="0000FF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dirty="0">
                <a:solidFill>
                  <a:srgbClr val="0000FF"/>
                </a:solidFill>
                <a:ea typeface="ＭＳ Ｐゴシック" pitchFamily="34" charset="-128"/>
              </a:rPr>
              <a:t>Corporatist- Inter-meshing of state and Private Sector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800" b="1" dirty="0">
              <a:solidFill>
                <a:srgbClr val="0000FF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dirty="0">
                <a:solidFill>
                  <a:srgbClr val="0000FF"/>
                </a:solidFill>
                <a:ea typeface="ＭＳ Ｐゴシック" pitchFamily="34" charset="-128"/>
              </a:rPr>
              <a:t>Management (not Political) Focus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800" b="1" dirty="0">
              <a:solidFill>
                <a:srgbClr val="0000FF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dirty="0">
                <a:solidFill>
                  <a:srgbClr val="0000FF"/>
                </a:solidFill>
                <a:ea typeface="ＭＳ Ｐゴシック" pitchFamily="34" charset="-128"/>
              </a:rPr>
              <a:t>Growth and Export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800" b="1" dirty="0">
              <a:solidFill>
                <a:srgbClr val="0000FF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dirty="0">
                <a:solidFill>
                  <a:srgbClr val="0000FF"/>
                </a:solidFill>
                <a:ea typeface="ＭＳ Ｐゴシック" pitchFamily="34" charset="-128"/>
              </a:rPr>
              <a:t>Model for Asian Tigers </a:t>
            </a:r>
          </a:p>
        </p:txBody>
      </p:sp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328296" y="326254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3800">
                <a:latin typeface="Times New Roman" pitchFamily="18" charset="0"/>
                <a:ea typeface="ＭＳ Ｐゴシック" pitchFamily="34" charset="-128"/>
              </a:rPr>
              <a:t>Japan and Ministry of International Trade and Industry (MITI)</a:t>
            </a:r>
          </a:p>
        </p:txBody>
      </p:sp>
    </p:spTree>
    <p:extLst>
      <p:ext uri="{BB962C8B-B14F-4D97-AF65-F5344CB8AC3E}">
        <p14:creationId xmlns:p14="http://schemas.microsoft.com/office/powerpoint/2010/main" val="3449962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9230"/>
            <a:ext cx="88392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br>
              <a:rPr lang="en-US" altLang="en-US" sz="3200" dirty="0">
                <a:latin typeface="Times New Roman" pitchFamily="18" charset="0"/>
                <a:ea typeface="ＭＳ Ｐゴシック" pitchFamily="34" charset="-128"/>
              </a:rPr>
            </a:br>
            <a:br>
              <a:rPr lang="en-US" altLang="en-US" sz="3200" dirty="0">
                <a:latin typeface="Times New Roman" pitchFamily="18" charset="0"/>
                <a:ea typeface="ＭＳ Ｐゴシック" pitchFamily="34" charset="-128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 Japan and Economic Development</a:t>
            </a:r>
            <a:b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Chalmers Johnson</a:t>
            </a:r>
            <a:b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Author of the Week</a:t>
            </a:r>
            <a:br>
              <a:rPr lang="en-US" altLang="en-US" sz="3200" dirty="0">
                <a:latin typeface="Times New Roman" pitchFamily="18" charset="0"/>
                <a:ea typeface="ＭＳ Ｐゴシック" pitchFamily="34" charset="-128"/>
              </a:rPr>
            </a:br>
            <a:br>
              <a:rPr lang="en-US" altLang="en-US" sz="3200" dirty="0">
                <a:latin typeface="Times New Roman" pitchFamily="18" charset="0"/>
                <a:ea typeface="ＭＳ Ｐゴシック" pitchFamily="34" charset="-128"/>
              </a:rPr>
            </a:br>
            <a:endParaRPr lang="en-US" altLang="en-US" sz="3200" dirty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59395" name="Picture 3" descr="chalmers_john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4200"/>
            <a:ext cx="4562475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5" descr="http://www.boston.com/bostonglobe/editorial_opinion/blogs/the_angle/boo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3100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790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upload.wikimedia.org/wikipedia/commons/6/6e/Mund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4"/>
          <p:cNvSpPr>
            <a:spLocks noGrp="1"/>
          </p:cNvSpPr>
          <p:nvPr>
            <p:ph type="title"/>
          </p:nvPr>
        </p:nvSpPr>
        <p:spPr>
          <a:xfrm>
            <a:off x="838200" y="-94673"/>
            <a:ext cx="7877175" cy="2362200"/>
          </a:xfrm>
        </p:spPr>
        <p:txBody>
          <a:bodyPr/>
          <a:lstStyle/>
          <a:p>
            <a:r>
              <a:rPr lang="en-US" altLang="en-US" sz="2400" b="1" dirty="0">
                <a:solidFill>
                  <a:srgbClr val="0000FF"/>
                </a:solidFill>
              </a:rPr>
              <a:t>Classification of the countries by developing status.</a:t>
            </a:r>
            <a:br>
              <a:rPr lang="en-US" altLang="en-US" sz="2400" b="1" dirty="0">
                <a:solidFill>
                  <a:srgbClr val="0000FF"/>
                </a:solidFill>
              </a:rPr>
            </a:br>
            <a:r>
              <a:rPr lang="en-US" altLang="en-US" sz="2400" b="1" dirty="0">
                <a:solidFill>
                  <a:srgbClr val="0000FF"/>
                </a:solidFill>
              </a:rPr>
              <a:t>	Blue - developed countries</a:t>
            </a:r>
            <a:br>
              <a:rPr lang="en-US" altLang="en-US" sz="2400" b="1" dirty="0">
                <a:solidFill>
                  <a:srgbClr val="0000FF"/>
                </a:solidFill>
              </a:rPr>
            </a:br>
            <a:r>
              <a:rPr lang="en-US" altLang="en-US" sz="2400" b="1" dirty="0">
                <a:solidFill>
                  <a:srgbClr val="0000FF"/>
                </a:solidFill>
              </a:rPr>
              <a:t>	Green - developing countries</a:t>
            </a:r>
            <a:br>
              <a:rPr lang="en-US" altLang="en-US" sz="2400" b="1" dirty="0">
                <a:solidFill>
                  <a:srgbClr val="0000FF"/>
                </a:solidFill>
              </a:rPr>
            </a:br>
            <a:r>
              <a:rPr lang="en-US" altLang="en-US" sz="2400" b="1" dirty="0">
                <a:solidFill>
                  <a:srgbClr val="0000FF"/>
                </a:solidFill>
              </a:rPr>
              <a:t>	Red - underdeveloped countries</a:t>
            </a:r>
          </a:p>
        </p:txBody>
      </p:sp>
    </p:spTree>
    <p:extLst>
      <p:ext uri="{BB962C8B-B14F-4D97-AF65-F5344CB8AC3E}">
        <p14:creationId xmlns:p14="http://schemas.microsoft.com/office/powerpoint/2010/main" val="2274602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§"/>
              <a:defRPr/>
            </a:pPr>
            <a:endParaRPr lang="en-US"/>
          </a:p>
        </p:txBody>
      </p:sp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8534400" cy="1143000"/>
          </a:xfrm>
        </p:spPr>
        <p:txBody>
          <a:bodyPr/>
          <a:lstStyle/>
          <a:p>
            <a:r>
              <a:rPr lang="en-US" altLang="en-US">
                <a:latin typeface="Times New Roman" pitchFamily="18" charset="0"/>
                <a:ea typeface="ＭＳ Ｐゴシック" pitchFamily="34" charset="-128"/>
              </a:rPr>
              <a:t>Asian Tigers Under Attack, 1997-98</a:t>
            </a:r>
          </a:p>
        </p:txBody>
      </p:sp>
      <p:pic>
        <p:nvPicPr>
          <p:cNvPr id="103427" name="Picture 2" descr="http://news.bbc.co.uk/olmedia/images/_45816_asia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248400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326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http://geographicallyspeaking.pbworks.com/f/1248359532/globalization-uber-all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4800"/>
            <a:ext cx="5181600" cy="642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0" y="-476901"/>
            <a:ext cx="3084513" cy="4691063"/>
          </a:xfrm>
        </p:spPr>
        <p:txBody>
          <a:bodyPr/>
          <a:lstStyle/>
          <a:p>
            <a:endParaRPr lang="en-US" altLang="en-US" sz="2400" dirty="0"/>
          </a:p>
          <a:p>
            <a:endParaRPr lang="en-US" altLang="en-US" sz="2400" b="1" dirty="0"/>
          </a:p>
          <a:p>
            <a:endParaRPr lang="en-US" altLang="en-US" sz="2400" b="1" dirty="0"/>
          </a:p>
          <a:p>
            <a:endParaRPr lang="en-US" altLang="en-US" sz="2400" b="1" dirty="0"/>
          </a:p>
          <a:p>
            <a:pPr>
              <a:buFont typeface="Wingdings" pitchFamily="2" charset="2"/>
              <a:buNone/>
            </a:pPr>
            <a:endParaRPr lang="en-US" altLang="en-US" sz="28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Globalization: U.S. Style?</a:t>
            </a:r>
          </a:p>
        </p:txBody>
      </p:sp>
    </p:spTree>
    <p:extLst>
      <p:ext uri="{BB962C8B-B14F-4D97-AF65-F5344CB8AC3E}">
        <p14:creationId xmlns:p14="http://schemas.microsoft.com/office/powerpoint/2010/main" val="3375457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www.troopsoutmovement.com/OliversArmyChapt006Pi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377" y="1907348"/>
            <a:ext cx="5867400" cy="478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719138" y="288925"/>
            <a:ext cx="8424862" cy="93980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1870-1960 THE COLONIAL WORLD (Of This More Later)</a:t>
            </a:r>
          </a:p>
        </p:txBody>
      </p:sp>
    </p:spTree>
    <p:extLst>
      <p:ext uri="{BB962C8B-B14F-4D97-AF65-F5344CB8AC3E}">
        <p14:creationId xmlns:p14="http://schemas.microsoft.com/office/powerpoint/2010/main" val="1701001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136650" y="2229693"/>
            <a:ext cx="8007350" cy="41910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>
                <a:latin typeface="Arial" charset="0"/>
              </a:rPr>
              <a:t>Inefficiency</a:t>
            </a:r>
          </a:p>
          <a:p>
            <a:pPr eaLnBrk="1" hangingPunct="1"/>
            <a:endParaRPr lang="en-US" b="1">
              <a:latin typeface="Arial" charset="0"/>
            </a:endParaRPr>
          </a:p>
          <a:p>
            <a:pPr eaLnBrk="1" hangingPunct="1"/>
            <a:r>
              <a:rPr lang="en-US" b="1">
                <a:latin typeface="Arial" charset="0"/>
              </a:rPr>
              <a:t>Corruption</a:t>
            </a:r>
          </a:p>
          <a:p>
            <a:pPr eaLnBrk="1" hangingPunct="1"/>
            <a:endParaRPr lang="en-US" b="1">
              <a:latin typeface="Arial" charset="0"/>
            </a:endParaRPr>
          </a:p>
          <a:p>
            <a:pPr eaLnBrk="1" hangingPunct="1"/>
            <a:r>
              <a:rPr lang="en-US" b="1">
                <a:latin typeface="Arial" charset="0"/>
              </a:rPr>
              <a:t>Interest Influence</a:t>
            </a:r>
          </a:p>
          <a:p>
            <a:pPr eaLnBrk="1" hangingPunct="1"/>
            <a:endParaRPr lang="en-US" b="1">
              <a:latin typeface="Arial" charset="0"/>
            </a:endParaRPr>
          </a:p>
          <a:p>
            <a:pPr eaLnBrk="1" hangingPunct="1"/>
            <a:r>
              <a:rPr lang="en-US" b="1">
                <a:latin typeface="Arial" charset="0"/>
              </a:rPr>
              <a:t>Authoritarianism</a:t>
            </a:r>
          </a:p>
          <a:p>
            <a:pPr eaLnBrk="1" hangingPunct="1"/>
            <a:endParaRPr lang="en-US" b="1">
              <a:latin typeface="Arial" charset="0"/>
            </a:endParaRPr>
          </a:p>
          <a:p>
            <a:pPr eaLnBrk="1" hangingPunct="1"/>
            <a:r>
              <a:rPr lang="en-US" b="1">
                <a:latin typeface="Arial" charset="0"/>
              </a:rPr>
              <a:t>Patronage</a:t>
            </a:r>
          </a:p>
        </p:txBody>
      </p:sp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FF0000"/>
                </a:solidFill>
                <a:latin typeface="Arial Black" charset="0"/>
              </a:rPr>
              <a:t>The Public Sector Problem:</a:t>
            </a:r>
          </a:p>
        </p:txBody>
      </p:sp>
    </p:spTree>
    <p:extLst>
      <p:ext uri="{BB962C8B-B14F-4D97-AF65-F5344CB8AC3E}">
        <p14:creationId xmlns:p14="http://schemas.microsoft.com/office/powerpoint/2010/main" val="2173387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750945" y="1963368"/>
            <a:ext cx="7772400" cy="45307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b="1" dirty="0">
                <a:ea typeface="ＭＳ Ｐゴシック" pitchFamily="34" charset="-128"/>
              </a:rPr>
              <a:t>Colonial Heritage</a:t>
            </a:r>
          </a:p>
          <a:p>
            <a:pPr eaLnBrk="1" hangingPunct="1"/>
            <a:endParaRPr lang="en-US" altLang="en-US" sz="2400" b="1" dirty="0">
              <a:ea typeface="ＭＳ Ｐゴシック" pitchFamily="34" charset="-128"/>
            </a:endParaRPr>
          </a:p>
          <a:p>
            <a:pPr eaLnBrk="1" hangingPunct="1"/>
            <a:r>
              <a:rPr lang="en-US" altLang="en-US" sz="2400" b="1" dirty="0">
                <a:ea typeface="ＭＳ Ｐゴシック" pitchFamily="34" charset="-128"/>
              </a:rPr>
              <a:t>Political Nationalization</a:t>
            </a:r>
          </a:p>
          <a:p>
            <a:pPr eaLnBrk="1" hangingPunct="1"/>
            <a:endParaRPr lang="en-US" altLang="en-US" sz="2400" b="1" dirty="0">
              <a:ea typeface="ＭＳ Ｐゴシック" pitchFamily="34" charset="-128"/>
            </a:endParaRPr>
          </a:p>
          <a:p>
            <a:pPr eaLnBrk="1" hangingPunct="1"/>
            <a:r>
              <a:rPr lang="en-US" altLang="en-US" sz="2400" b="1" dirty="0">
                <a:ea typeface="ＭＳ Ｐゴシック" pitchFamily="34" charset="-128"/>
              </a:rPr>
              <a:t>Adapted Keynesianism</a:t>
            </a:r>
          </a:p>
          <a:p>
            <a:pPr eaLnBrk="1" hangingPunct="1"/>
            <a:endParaRPr lang="en-US" altLang="en-US" sz="2400" b="1" dirty="0">
              <a:ea typeface="ＭＳ Ｐゴシック" pitchFamily="34" charset="-128"/>
            </a:endParaRPr>
          </a:p>
          <a:p>
            <a:pPr eaLnBrk="1" hangingPunct="1"/>
            <a:r>
              <a:rPr lang="en-US" altLang="en-US" sz="2400" b="1" dirty="0">
                <a:ea typeface="ＭＳ Ｐゴシック" pitchFamily="34" charset="-128"/>
              </a:rPr>
              <a:t>Anti-Private Sector: </a:t>
            </a:r>
          </a:p>
          <a:p>
            <a:pPr eaLnBrk="1" hangingPunct="1"/>
            <a:endParaRPr lang="en-US" altLang="en-US" sz="2400" b="1" dirty="0">
              <a:ea typeface="ＭＳ Ｐゴシック" pitchFamily="34" charset="-128"/>
            </a:endParaRPr>
          </a:p>
          <a:p>
            <a:pPr eaLnBrk="1" hangingPunct="1"/>
            <a:r>
              <a:rPr lang="en-US" altLang="en-US" sz="2400" b="1" dirty="0">
                <a:ea typeface="ＭＳ Ｐゴシック" pitchFamily="34" charset="-128"/>
              </a:rPr>
              <a:t>Pariah Groups, White Settlers, Chinese, Indians, Lebanese-Arabs (The Jews in Europe Debates)</a:t>
            </a:r>
          </a:p>
        </p:txBody>
      </p:sp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>
            <a:normAutofit fontScale="90000"/>
          </a:bodyPr>
          <a:lstStyle/>
          <a:p>
            <a:pPr marL="514350" indent="-514350" eaLnBrk="1" hangingPunct="1"/>
            <a:br>
              <a:rPr lang="en-US" altLang="en-US" dirty="0">
                <a:latin typeface="Times New Roman" pitchFamily="18" charset="0"/>
                <a:ea typeface="ＭＳ Ｐゴシック" pitchFamily="34" charset="-128"/>
              </a:rPr>
            </a:br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REVIEW: THE DEBATES OVER DEVELOPMENT</a:t>
            </a:r>
            <a:endParaRPr lang="en-US" altLang="en-US" sz="3200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2427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3123" r="-43123"/>
          <a:stretch>
            <a:fillRect/>
          </a:stretch>
        </p:blipFill>
        <p:spPr>
          <a:xfrm>
            <a:off x="-2147509" y="2675466"/>
            <a:ext cx="8979521" cy="418253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Debates about development- An overview of “Dead Aid” Arguments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466" y="2675465"/>
            <a:ext cx="4182534" cy="418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88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>
                <a:solidFill>
                  <a:srgbClr val="0000FF"/>
                </a:solidFill>
              </a:rPr>
              <a:t>Dambisa</a:t>
            </a:r>
            <a:r>
              <a:rPr lang="en-US" sz="5400" b="1" dirty="0">
                <a:solidFill>
                  <a:srgbClr val="0000FF"/>
                </a:solidFill>
              </a:rPr>
              <a:t> </a:t>
            </a:r>
            <a:r>
              <a:rPr lang="en-US" sz="5400" b="1" dirty="0" err="1">
                <a:solidFill>
                  <a:srgbClr val="0000FF"/>
                </a:solidFill>
              </a:rPr>
              <a:t>Moyo</a:t>
            </a:r>
            <a:endParaRPr lang="en-US" sz="5400" b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-33156" r="-33156"/>
          <a:stretch>
            <a:fillRect/>
          </a:stretch>
        </p:blipFill>
        <p:spPr>
          <a:xfrm>
            <a:off x="-525996" y="1594505"/>
            <a:ext cx="5835917" cy="5263495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US" b="1" i="1" dirty="0">
                <a:solidFill>
                  <a:srgbClr val="008000"/>
                </a:solidFill>
              </a:rPr>
              <a:t>“The Financial Times summarized the book's argument, stating "Limitless development assistance to African governments, [Moyo] argues, has fostered dependency, encouraged corruption and ultimately perpetuated poor governance and poverty."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92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3.bp.blogspot.com/_OEoNzDCQX5s/TEcfB4564cI/AAAAAAAAC50/Z_ZaIP4p5ko/s1600/superna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32" y="1929114"/>
            <a:ext cx="619125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itle 2"/>
          <p:cNvSpPr>
            <a:spLocks noGrp="1"/>
          </p:cNvSpPr>
          <p:nvPr>
            <p:ph type="title"/>
          </p:nvPr>
        </p:nvSpPr>
        <p:spPr>
          <a:xfrm>
            <a:off x="0" y="457200"/>
            <a:ext cx="8641080" cy="1051560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Critique of Keynes and Development: The So-called Nanny State</a:t>
            </a:r>
          </a:p>
        </p:txBody>
      </p:sp>
    </p:spTree>
    <p:extLst>
      <p:ext uri="{BB962C8B-B14F-4D97-AF65-F5344CB8AC3E}">
        <p14:creationId xmlns:p14="http://schemas.microsoft.com/office/powerpoint/2010/main" val="267348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8183880" cy="418795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800" b="1" dirty="0"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dirty="0">
                <a:ea typeface="+mn-ea"/>
              </a:rPr>
              <a:t>In the last decade, critics of the public service have argued that efficient government is small government.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800" b="1" dirty="0"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dirty="0">
                <a:ea typeface="+mn-ea"/>
              </a:rPr>
              <a:t>Privatization has been the order of the day.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800" b="1" dirty="0"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dirty="0" err="1">
                <a:ea typeface="+mn-ea"/>
              </a:rPr>
              <a:t>Eg</a:t>
            </a:r>
            <a:r>
              <a:rPr lang="en-US" altLang="en-US" sz="2800" b="1" dirty="0">
                <a:ea typeface="+mn-ea"/>
              </a:rPr>
              <a:t>. Private Security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534400" cy="146208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/>
              <a:t>Contemporary Issue: Privatization and the Political Economy</a:t>
            </a:r>
          </a:p>
        </p:txBody>
      </p:sp>
    </p:spTree>
    <p:extLst>
      <p:ext uri="{BB962C8B-B14F-4D97-AF65-F5344CB8AC3E}">
        <p14:creationId xmlns:p14="http://schemas.microsoft.com/office/powerpoint/2010/main" val="4112519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blog-pfm.imf.org/photos/uncategorized/2008/11/10/fig1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89471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4"/>
          <p:cNvSpPr>
            <a:spLocks noGrp="1"/>
          </p:cNvSpPr>
          <p:nvPr>
            <p:ph type="title"/>
          </p:nvPr>
        </p:nvSpPr>
        <p:spPr>
          <a:xfrm>
            <a:off x="150881" y="214313"/>
            <a:ext cx="8675641" cy="2147887"/>
          </a:xfrm>
        </p:spPr>
        <p:txBody>
          <a:bodyPr>
            <a:normAutofit/>
          </a:bodyPr>
          <a:lstStyle/>
          <a:p>
            <a:r>
              <a:rPr lang="en-US" altLang="en-US" sz="2400" b="1" dirty="0">
                <a:solidFill>
                  <a:srgbClr val="FF0000"/>
                </a:solidFill>
              </a:rPr>
              <a:t>Sustainability and International Public Policy: The Extractive Industries Transparency Initiative- International Monetary Fund (IMF)- An An Alternative Ideal</a:t>
            </a:r>
          </a:p>
        </p:txBody>
      </p:sp>
    </p:spTree>
    <p:extLst>
      <p:ext uri="{BB962C8B-B14F-4D97-AF65-F5344CB8AC3E}">
        <p14:creationId xmlns:p14="http://schemas.microsoft.com/office/powerpoint/2010/main" val="3686290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1098826" y="2325756"/>
            <a:ext cx="8183880" cy="418795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Bureaucrat Bashing</a:t>
            </a:r>
          </a:p>
          <a:p>
            <a:pPr eaLnBrk="1" hangingPunct="1"/>
            <a:endParaRPr lang="en-US" altLang="en-US" b="1" dirty="0"/>
          </a:p>
          <a:p>
            <a:pPr eaLnBrk="1" hangingPunct="1"/>
            <a:r>
              <a:rPr lang="en-US" altLang="en-US" b="1" dirty="0"/>
              <a:t>Social Change and the Private Sector</a:t>
            </a:r>
          </a:p>
          <a:p>
            <a:pPr eaLnBrk="1" hangingPunct="1"/>
            <a:endParaRPr lang="en-US" altLang="en-US" b="1" dirty="0"/>
          </a:p>
          <a:p>
            <a:pPr eaLnBrk="1" hangingPunct="1"/>
            <a:r>
              <a:rPr lang="en-US" altLang="en-US" b="1" dirty="0"/>
              <a:t>For profit privates and the non-profit sector</a:t>
            </a:r>
          </a:p>
          <a:p>
            <a:pPr eaLnBrk="1" hangingPunct="1"/>
            <a:endParaRPr lang="en-US" altLang="en-US" b="1" dirty="0"/>
          </a:p>
          <a:p>
            <a:pPr eaLnBrk="1" hangingPunct="1"/>
            <a:r>
              <a:rPr lang="en-US" altLang="en-US" b="1" dirty="0"/>
              <a:t>The problem:  What South Africans Call “</a:t>
            </a:r>
            <a:r>
              <a:rPr lang="en-US" altLang="en-US" b="1" dirty="0" err="1"/>
              <a:t>Tenderocracy</a:t>
            </a:r>
            <a:r>
              <a:rPr lang="en-US" altLang="en-US" b="1" dirty="0"/>
              <a:t>”</a:t>
            </a:r>
          </a:p>
        </p:txBody>
      </p:sp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Debates about Contracting-</a:t>
            </a:r>
          </a:p>
        </p:txBody>
      </p:sp>
    </p:spTree>
    <p:extLst>
      <p:ext uri="{BB962C8B-B14F-4D97-AF65-F5344CB8AC3E}">
        <p14:creationId xmlns:p14="http://schemas.microsoft.com/office/powerpoint/2010/main" val="3847528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11464" y="2590800"/>
            <a:ext cx="8305800" cy="4114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b="1" dirty="0">
                <a:ea typeface="+mn-ea"/>
              </a:rPr>
              <a:t>The Answer to Bad Governance, Corruption and Inefficiency?</a:t>
            </a:r>
          </a:p>
          <a:p>
            <a:pPr eaLnBrk="1" hangingPunct="1">
              <a:defRPr/>
            </a:pPr>
            <a:endParaRPr lang="en-US" altLang="en-US" b="1" dirty="0">
              <a:ea typeface="+mn-ea"/>
            </a:endParaRPr>
          </a:p>
          <a:p>
            <a:pPr eaLnBrk="1" hangingPunct="1">
              <a:defRPr/>
            </a:pPr>
            <a:r>
              <a:rPr lang="en-US" altLang="en-US" b="1" dirty="0">
                <a:ea typeface="+mn-ea"/>
              </a:rPr>
              <a:t>This "neo-classical" model of development has been exported overseas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en-US" b="1" dirty="0">
                <a:ea typeface="+mn-ea"/>
              </a:rPr>
              <a:t> </a:t>
            </a:r>
          </a:p>
          <a:p>
            <a:pPr eaLnBrk="1" hangingPunct="1">
              <a:defRPr/>
            </a:pPr>
            <a:r>
              <a:rPr lang="en-US" altLang="en-US" b="1" dirty="0">
                <a:ea typeface="+mn-ea"/>
              </a:rPr>
              <a:t> Especially to the less developed and transitional states in Africa, Asia, Eastern and Central Europe and Latin America.</a:t>
            </a:r>
            <a:endParaRPr lang="en-US" altLang="en-US" dirty="0">
              <a:ea typeface="+mn-ea"/>
            </a:endParaRPr>
          </a:p>
        </p:txBody>
      </p:sp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/>
              <a:t>Privatization: Contracting and non-profits</a:t>
            </a:r>
          </a:p>
        </p:txBody>
      </p:sp>
    </p:spTree>
    <p:extLst>
      <p:ext uri="{BB962C8B-B14F-4D97-AF65-F5344CB8AC3E}">
        <p14:creationId xmlns:p14="http://schemas.microsoft.com/office/powerpoint/2010/main" val="18244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6" b="13936"/>
          <a:stretch>
            <a:fillRect/>
          </a:stretch>
        </p:blipFill>
        <p:spPr/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Privatized Water Supplies</a:t>
            </a:r>
          </a:p>
        </p:txBody>
      </p:sp>
    </p:spTree>
    <p:extLst>
      <p:ext uri="{BB962C8B-B14F-4D97-AF65-F5344CB8AC3E}">
        <p14:creationId xmlns:p14="http://schemas.microsoft.com/office/powerpoint/2010/main" val="1629661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3" y="2120432"/>
            <a:ext cx="9144000" cy="447250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The Colonial World Map-1914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314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celsias.com/media/uploads/admin/water_privatiz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26" y="1295400"/>
            <a:ext cx="6400800" cy="455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83880" cy="1051560"/>
          </a:xfrm>
        </p:spPr>
        <p:txBody>
          <a:bodyPr/>
          <a:lstStyle/>
          <a:p>
            <a:r>
              <a:rPr lang="en-US" altLang="en-US" dirty="0"/>
              <a:t>Privatization?</a:t>
            </a:r>
          </a:p>
        </p:txBody>
      </p:sp>
    </p:spTree>
    <p:extLst>
      <p:ext uri="{BB962C8B-B14F-4D97-AF65-F5344CB8AC3E}">
        <p14:creationId xmlns:p14="http://schemas.microsoft.com/office/powerpoint/2010/main" val="8238887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905000"/>
            <a:ext cx="8839200" cy="5105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/>
              <a:t>Issue of Privatization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 dirty="0"/>
          </a:p>
          <a:p>
            <a:pPr eaLnBrk="1" hangingPunct="1">
              <a:lnSpc>
                <a:spcPct val="90000"/>
              </a:lnSpc>
            </a:pPr>
            <a:endParaRPr lang="en-US" altLang="en-US" sz="2400" b="1" dirty="0"/>
          </a:p>
          <a:p>
            <a:pPr eaLnBrk="1" hangingPunct="1">
              <a:lnSpc>
                <a:spcPct val="90000"/>
              </a:lnSpc>
            </a:pPr>
            <a:endParaRPr lang="en-US" altLang="en-US" sz="2400" b="1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400" b="1" dirty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70C0"/>
                </a:solidFill>
              </a:rPr>
              <a:t>Public-Private Partnerships- </a:t>
            </a:r>
            <a:r>
              <a:rPr lang="en-US" altLang="en-US" sz="2400" b="1" dirty="0"/>
              <a:t>Including NGOs (The new buzz word).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Note:  </a:t>
            </a:r>
            <a:r>
              <a:rPr lang="en-US" altLang="en-US" sz="2400" b="1" i="1" dirty="0"/>
              <a:t>John Armstrong's </a:t>
            </a:r>
            <a:r>
              <a:rPr lang="en-US" altLang="en-US" sz="2400" b="1" dirty="0"/>
              <a:t>argument that education and training are critical variables in understanding “development" strategies in Western Europe and then Soviet Union.  HRD not culture or structure defines economic systems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 dirty="0"/>
          </a:p>
          <a:p>
            <a:pPr eaLnBrk="1" hangingPunct="1">
              <a:lnSpc>
                <a:spcPct val="90000"/>
              </a:lnSpc>
            </a:pPr>
            <a:endParaRPr lang="en-US" altLang="en-US" sz="24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Argument:  PPPs get around bureaucratic rigidity and private sector corruption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686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/>
              <a:t>Key:  Issue of Relationship between government and the economy.</a:t>
            </a:r>
          </a:p>
        </p:txBody>
      </p:sp>
      <p:pic>
        <p:nvPicPr>
          <p:cNvPr id="57348" name="Picture 5" descr="http://mi-cache.legacy.com/legacy/images/Cobrands/StAugustine/Photos/armstrong_0014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16494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4376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Privatization in Security Services? Executive outcomes or Blackwater?</a:t>
            </a:r>
          </a:p>
        </p:txBody>
      </p:sp>
      <p:pic>
        <p:nvPicPr>
          <p:cNvPr id="52227" name="Picture 2" descr="Blackwater Worldwide Logo">
            <a:hlinkClick r:id="rId2" tooltip="Blackwater Worldwide Logo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0706"/>
            <a:ext cx="9099649" cy="359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6719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304800" y="230588"/>
            <a:ext cx="7793038" cy="1462088"/>
          </a:xfrm>
        </p:spPr>
        <p:txBody>
          <a:bodyPr/>
          <a:lstStyle/>
          <a:p>
            <a:r>
              <a:rPr lang="en-US" altLang="en-US" sz="2400" b="1" dirty="0"/>
              <a:t>President International Stability</a:t>
            </a:r>
            <a:br>
              <a:rPr lang="en-US" altLang="en-US" sz="2400" b="1" dirty="0"/>
            </a:br>
            <a:r>
              <a:rPr lang="en-US" altLang="en-US" sz="2400" b="1" dirty="0"/>
              <a:t>Operations Association, </a:t>
            </a:r>
            <a:br>
              <a:rPr lang="en-US" altLang="en-US" sz="2400" b="1" dirty="0"/>
            </a:br>
            <a:r>
              <a:rPr lang="en-US" altLang="en-US" sz="2400" b="1" dirty="0"/>
              <a:t>Doug Brooks, GSPIA PhD Alum</a:t>
            </a:r>
          </a:p>
        </p:txBody>
      </p:sp>
      <p:pic>
        <p:nvPicPr>
          <p:cNvPr id="56323" name="Picture 2" descr="http://www.overseasleasegroup.com/images/isoa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80" y="0"/>
            <a:ext cx="2590800" cy="139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 descr="http://www.iraq-businessnews.com/wp-content/uploads/2012/01/Doug-Brooks-President-International-Stability-Operations-Association-ISOA1.gif?d9c3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847767"/>
            <a:ext cx="6384280" cy="459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1670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591056"/>
            <a:ext cx="7408333" cy="4796960"/>
          </a:xfrm>
        </p:spPr>
        <p:txBody>
          <a:bodyPr/>
          <a:lstStyle/>
          <a:p>
            <a:endParaRPr lang="en-US" dirty="0"/>
          </a:p>
          <a:p>
            <a:r>
              <a:rPr lang="en-US" sz="3200" b="1" dirty="0">
                <a:solidFill>
                  <a:srgbClr val="0000FF"/>
                </a:solidFill>
              </a:rPr>
              <a:t>Historically- Jews in Europe</a:t>
            </a:r>
          </a:p>
          <a:p>
            <a:endParaRPr lang="en-US" sz="3200" b="1" dirty="0">
              <a:solidFill>
                <a:srgbClr val="0000FF"/>
              </a:solidFill>
            </a:endParaRPr>
          </a:p>
          <a:p>
            <a:r>
              <a:rPr lang="en-US" sz="3200" b="1" dirty="0">
                <a:solidFill>
                  <a:srgbClr val="0000FF"/>
                </a:solidFill>
              </a:rPr>
              <a:t>Chinese in Asia</a:t>
            </a:r>
          </a:p>
          <a:p>
            <a:endParaRPr lang="en-US" sz="3200" b="1" dirty="0">
              <a:solidFill>
                <a:srgbClr val="0000FF"/>
              </a:solidFill>
            </a:endParaRPr>
          </a:p>
          <a:p>
            <a:r>
              <a:rPr lang="en-US" sz="3200" b="1" dirty="0">
                <a:solidFill>
                  <a:srgbClr val="0000FF"/>
                </a:solidFill>
              </a:rPr>
              <a:t>Koreans in U.S. Cities</a:t>
            </a:r>
          </a:p>
          <a:p>
            <a:endParaRPr lang="en-US" sz="3200" b="1" dirty="0">
              <a:solidFill>
                <a:srgbClr val="0000FF"/>
              </a:solidFill>
            </a:endParaRPr>
          </a:p>
          <a:p>
            <a:r>
              <a:rPr lang="en-US" sz="3200" b="1" dirty="0">
                <a:solidFill>
                  <a:srgbClr val="0000FF"/>
                </a:solidFill>
              </a:rPr>
              <a:t>Indians and Arab Speakers in Africa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2100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charset="0"/>
              </a:rPr>
              <a:t>The Problem of Pariah Groups: Compete Unfairly in Private Sector</a:t>
            </a:r>
            <a:br>
              <a:rPr lang="en-US" b="1" dirty="0">
                <a:latin typeface="Arial" charset="0"/>
              </a:rPr>
            </a:b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258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§"/>
              <a:defRPr/>
            </a:pPr>
            <a:endParaRPr lang="en-US"/>
          </a:p>
        </p:txBody>
      </p:sp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 New Roman" pitchFamily="18" charset="0"/>
                <a:ea typeface="ＭＳ Ｐゴシック" pitchFamily="34" charset="-128"/>
              </a:rPr>
              <a:t>Uganda Asians Expelled 1972</a:t>
            </a:r>
          </a:p>
        </p:txBody>
      </p:sp>
      <p:pic>
        <p:nvPicPr>
          <p:cNvPr id="102403" name="Picture 2" descr="http://gallery.nen.gov.uk/assets/0902/0000/0237/stantsted_2_m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4645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8557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25734" y="1295400"/>
            <a:ext cx="9018266" cy="5562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b="1" dirty="0">
                <a:latin typeface="Arial" charset="0"/>
              </a:rPr>
              <a:t>An absence of "clients" or Too many?</a:t>
            </a:r>
          </a:p>
          <a:p>
            <a:pPr eaLnBrk="1" hangingPunct="1">
              <a:lnSpc>
                <a:spcPct val="90000"/>
              </a:lnSpc>
            </a:pPr>
            <a:endParaRPr lang="en-US" sz="2800" b="1" dirty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b="1" dirty="0">
                <a:latin typeface="Arial" charset="0"/>
              </a:rPr>
              <a:t>The Role of patronage, corruption and Crony    capitalism.</a:t>
            </a:r>
          </a:p>
          <a:p>
            <a:pPr eaLnBrk="1" hangingPunct="1">
              <a:lnSpc>
                <a:spcPct val="90000"/>
              </a:lnSpc>
            </a:pPr>
            <a:endParaRPr lang="en-US" sz="28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 b="1" dirty="0">
                <a:latin typeface="Arial" charset="0"/>
              </a:rPr>
              <a:t>			-Indonesia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 b="1" dirty="0">
                <a:latin typeface="Arial" charset="0"/>
              </a:rPr>
              <a:t>			-Korea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 b="1" dirty="0">
                <a:latin typeface="Arial" charset="0"/>
              </a:rPr>
              <a:t>			-West  and West Africa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 b="1" dirty="0">
                <a:latin typeface="Arial" charset="0"/>
              </a:rPr>
              <a:t>			-South Africa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 b="1" dirty="0">
                <a:latin typeface="Arial" charset="0"/>
              </a:rPr>
              <a:t>			-China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 b="1" dirty="0">
                <a:latin typeface="Arial" charset="0"/>
              </a:rPr>
              <a:t>			-U.S.?</a:t>
            </a:r>
          </a:p>
        </p:txBody>
      </p:sp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2672"/>
            <a:ext cx="8229600" cy="1252728"/>
          </a:xfrm>
        </p:spPr>
        <p:txBody>
          <a:bodyPr/>
          <a:lstStyle/>
          <a:p>
            <a:pPr eaLnBrk="1" hangingPunct="1"/>
            <a:r>
              <a:rPr lang="en-US">
                <a:latin typeface="Arial Black" charset="0"/>
              </a:rPr>
              <a:t>LDCs</a:t>
            </a:r>
          </a:p>
        </p:txBody>
      </p:sp>
    </p:spTree>
    <p:extLst>
      <p:ext uri="{BB962C8B-B14F-4D97-AF65-F5344CB8AC3E}">
        <p14:creationId xmlns:p14="http://schemas.microsoft.com/office/powerpoint/2010/main" val="21459854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44475"/>
            <a:ext cx="9144000" cy="14319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>
                <a:solidFill>
                  <a:srgbClr val="008000"/>
                </a:solidFill>
                <a:latin typeface="Arial Black" charset="0"/>
              </a:rPr>
              <a:t>Privatization Leads to Crony Capitalism in Developed, Transitional and Developing Countries</a:t>
            </a:r>
          </a:p>
        </p:txBody>
      </p:sp>
      <p:pic>
        <p:nvPicPr>
          <p:cNvPr id="32771" name="Picture 5" descr="bush_taxcu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40386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7" descr="js24w_yeltsin_wideweb__470x343,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44767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2235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1972"/>
            <a:ext cx="8686799" cy="4846027"/>
          </a:xfrm>
        </p:spPr>
        <p:txBody>
          <a:bodyPr>
            <a:normAutofit/>
          </a:bodyPr>
          <a:lstStyle/>
          <a:p>
            <a:endParaRPr lang="en-US" b="1" dirty="0"/>
          </a:p>
          <a:p>
            <a:pPr marL="301943" lvl="1" indent="0">
              <a:buNone/>
            </a:pPr>
            <a:r>
              <a:rPr lang="en-US" b="1" dirty="0"/>
              <a:t>1.  Basic needs: food, shelter, security</a:t>
            </a:r>
          </a:p>
          <a:p>
            <a:pPr marL="301943" lvl="1" indent="0">
              <a:buNone/>
            </a:pPr>
            <a:endParaRPr lang="en-US" b="1" dirty="0"/>
          </a:p>
          <a:p>
            <a:pPr marL="301943" lvl="1" indent="0">
              <a:buNone/>
            </a:pPr>
            <a:r>
              <a:rPr lang="en-US" b="1" dirty="0"/>
              <a:t>2.   Political Rights:  Speech, Representation, Religion</a:t>
            </a:r>
          </a:p>
          <a:p>
            <a:pPr lvl="1"/>
            <a:endParaRPr lang="en-US" b="1" dirty="0"/>
          </a:p>
          <a:p>
            <a:pPr marL="301943" lvl="1" indent="0">
              <a:buNone/>
            </a:pPr>
            <a:r>
              <a:rPr lang="en-US" b="1" dirty="0"/>
              <a:t>	3.  Social:  Health and Education</a:t>
            </a:r>
          </a:p>
          <a:p>
            <a:pPr marL="301943" lvl="1" indent="0">
              <a:buNone/>
            </a:pPr>
            <a:endParaRPr lang="en-US" b="1" dirty="0"/>
          </a:p>
          <a:p>
            <a:pPr marL="347472" lvl="1" indent="0">
              <a:buNone/>
            </a:pPr>
            <a:r>
              <a:rPr lang="en-US" b="1" dirty="0"/>
              <a:t>4.  Economic:  Employment, income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Human Rights vs. Human Security: Level of Rights and Human Security</a:t>
            </a:r>
          </a:p>
        </p:txBody>
      </p:sp>
    </p:spTree>
    <p:extLst>
      <p:ext uri="{BB962C8B-B14F-4D97-AF65-F5344CB8AC3E}">
        <p14:creationId xmlns:p14="http://schemas.microsoft.com/office/powerpoint/2010/main" val="36821831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676400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Conflict and Human Security: Is This the Problem? </a:t>
            </a:r>
            <a:br>
              <a:rPr lang="en-US" altLang="en-US" b="1" dirty="0"/>
            </a:br>
            <a:r>
              <a:rPr lang="en-US" altLang="en-US" b="1" dirty="0">
                <a:solidFill>
                  <a:srgbClr val="00B050"/>
                </a:solidFill>
              </a:rPr>
              <a:t>The Lord’s Resistance Army in Uganda</a:t>
            </a:r>
          </a:p>
        </p:txBody>
      </p:sp>
      <p:pic>
        <p:nvPicPr>
          <p:cNvPr id="23555" name="Picture 2" descr="http://static.rnw.nl/migratie/www.rnw.nl/images/assets/169665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493" y="1981200"/>
            <a:ext cx="55403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62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3444" r="-13444"/>
          <a:stretch>
            <a:fillRect/>
          </a:stretch>
        </p:blipFill>
        <p:spPr>
          <a:xfrm>
            <a:off x="-1251856" y="1591056"/>
            <a:ext cx="11537094" cy="537425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Independence of Namibia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1989</a:t>
            </a:r>
          </a:p>
        </p:txBody>
      </p:sp>
    </p:spTree>
    <p:extLst>
      <p:ext uri="{BB962C8B-B14F-4D97-AF65-F5344CB8AC3E}">
        <p14:creationId xmlns:p14="http://schemas.microsoft.com/office/powerpoint/2010/main" val="29575891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725039" y="1960365"/>
            <a:ext cx="7772400" cy="4530725"/>
          </a:xfrm>
        </p:spPr>
        <p:txBody>
          <a:bodyPr>
            <a:normAutofit fontScale="92500" lnSpcReduction="20000"/>
          </a:bodyPr>
          <a:lstStyle/>
          <a:p>
            <a:pPr marL="533400" indent="-533400" eaLnBrk="1" hangingPunct="1">
              <a:defRPr/>
            </a:pPr>
            <a:endParaRPr lang="en-US" sz="2400" dirty="0">
              <a:latin typeface="Arial" charset="0"/>
            </a:endParaRPr>
          </a:p>
          <a:p>
            <a:pPr marL="533400" indent="-533400" algn="ctr" eaLnBrk="1" hangingPunct="1">
              <a:buFont typeface="Wingdings" charset="0"/>
              <a:buNone/>
              <a:defRPr/>
            </a:pPr>
            <a:r>
              <a:rPr lang="en-US" sz="2400" b="1" dirty="0">
                <a:latin typeface="Arial" charset="0"/>
              </a:rPr>
              <a:t>Micro-Issues: </a:t>
            </a:r>
          </a:p>
          <a:p>
            <a:pPr marL="533400" indent="-533400" algn="ctr" eaLnBrk="1" hangingPunct="1">
              <a:buFont typeface="Wingdings" charset="0"/>
              <a:buNone/>
              <a:defRPr/>
            </a:pPr>
            <a:r>
              <a:rPr lang="en-US" sz="2400" b="1" dirty="0">
                <a:latin typeface="Arial" charset="0"/>
              </a:rPr>
              <a:t>Debate about </a:t>
            </a:r>
            <a:r>
              <a:rPr lang="en-US" b="1" dirty="0">
                <a:latin typeface="Arial" charset="0"/>
              </a:rPr>
              <a:t>Development</a:t>
            </a:r>
            <a:endParaRPr lang="en-US" altLang="ja-JP" sz="2400" b="1" dirty="0">
              <a:latin typeface="Arial" charset="0"/>
            </a:endParaRPr>
          </a:p>
          <a:p>
            <a:pPr marL="533400" indent="-533400" eaLnBrk="1" hangingPunct="1">
              <a:buFont typeface="Wingdings" charset="0"/>
              <a:buNone/>
              <a:defRPr/>
            </a:pPr>
            <a:endParaRPr lang="en-US" sz="2400" b="1" dirty="0">
              <a:latin typeface="Arial" charset="0"/>
            </a:endParaRPr>
          </a:p>
          <a:p>
            <a:pPr marL="533400" indent="-533400" eaLnBrk="1" hangingPunct="1">
              <a:buFont typeface="Wingdings" charset="0"/>
              <a:buAutoNum type="arabicPeriod"/>
              <a:defRPr/>
            </a:pPr>
            <a:r>
              <a:rPr lang="en-US" sz="2400" b="1" dirty="0">
                <a:latin typeface="Arial" charset="0"/>
              </a:rPr>
              <a:t>Keynesianism</a:t>
            </a:r>
          </a:p>
          <a:p>
            <a:pPr marL="533400" indent="-533400" eaLnBrk="1" hangingPunct="1">
              <a:buFont typeface="Wingdings" charset="0"/>
              <a:buAutoNum type="arabicPeriod"/>
              <a:defRPr/>
            </a:pPr>
            <a:endParaRPr lang="en-US" b="1" dirty="0">
              <a:latin typeface="Arial" charset="0"/>
            </a:endParaRPr>
          </a:p>
          <a:p>
            <a:pPr marL="533400" indent="-533400" eaLnBrk="1" hangingPunct="1">
              <a:buFont typeface="Wingdings" charset="0"/>
              <a:buAutoNum type="arabicPeriod"/>
              <a:defRPr/>
            </a:pPr>
            <a:r>
              <a:rPr lang="en-US" sz="2400" b="1" dirty="0">
                <a:latin typeface="Arial" charset="0"/>
              </a:rPr>
              <a:t>Human Rights and Human Security</a:t>
            </a:r>
          </a:p>
          <a:p>
            <a:pPr marL="533400" indent="-533400" eaLnBrk="1" hangingPunct="1">
              <a:buFont typeface="Wingdings" charset="0"/>
              <a:buAutoNum type="arabicPeriod"/>
              <a:defRPr/>
            </a:pPr>
            <a:endParaRPr lang="en-US" b="1" dirty="0">
              <a:latin typeface="Arial" charset="0"/>
            </a:endParaRPr>
          </a:p>
          <a:p>
            <a:pPr marL="533400" indent="-533400" eaLnBrk="1" hangingPunct="1">
              <a:buFont typeface="Wingdings" charset="0"/>
              <a:buAutoNum type="arabicPeriod"/>
              <a:defRPr/>
            </a:pPr>
            <a:r>
              <a:rPr lang="en-US" sz="2400" b="1" dirty="0">
                <a:latin typeface="Arial" charset="0"/>
              </a:rPr>
              <a:t>Public-Private Partnerships</a:t>
            </a:r>
          </a:p>
          <a:p>
            <a:pPr marL="533400" indent="-533400" eaLnBrk="1" hangingPunct="1">
              <a:buFont typeface="Wingdings" charset="0"/>
              <a:buAutoNum type="arabicPeriod"/>
              <a:defRPr/>
            </a:pPr>
            <a:endParaRPr lang="en-US" sz="2400" b="1" dirty="0">
              <a:latin typeface="Arial" charset="0"/>
            </a:endParaRPr>
          </a:p>
          <a:p>
            <a:pPr marL="533400" indent="-533400" eaLnBrk="1" hangingPunct="1">
              <a:buFont typeface="Wingdings" charset="0"/>
              <a:buAutoNum type="arabicPeriod"/>
              <a:defRPr/>
            </a:pPr>
            <a:r>
              <a:rPr lang="en-US" sz="2400" b="1" dirty="0">
                <a:latin typeface="Arial" charset="0"/>
              </a:rPr>
              <a:t>Evaluation and Contracting Out</a:t>
            </a:r>
          </a:p>
          <a:p>
            <a:pPr marL="533400" indent="-533400" eaLnBrk="1" hangingPunct="1">
              <a:buFont typeface="Wingdings" charset="0"/>
              <a:buAutoNum type="arabicPeriod"/>
              <a:defRPr/>
            </a:pPr>
            <a:endParaRPr lang="en-US" sz="2400" b="1" dirty="0">
              <a:latin typeface="Arial" charset="0"/>
            </a:endParaRPr>
          </a:p>
          <a:p>
            <a:pPr marL="533400" indent="-533400" eaLnBrk="1" hangingPunct="1">
              <a:buFont typeface="Wingdings" charset="0"/>
              <a:buAutoNum type="arabicPeriod"/>
              <a:defRPr/>
            </a:pPr>
            <a:r>
              <a:rPr lang="en-US" sz="2400" b="1" dirty="0">
                <a:latin typeface="Arial" charset="0"/>
              </a:rPr>
              <a:t>Three D</a:t>
            </a:r>
            <a:r>
              <a:rPr lang="en-US" altLang="ja-JP" sz="2400" b="1" dirty="0">
                <a:latin typeface="Arial" charset="0"/>
              </a:rPr>
              <a:t>s: Diplomacy, Defense and Development</a:t>
            </a:r>
            <a:endParaRPr lang="en-US" sz="2400" b="1" dirty="0">
              <a:latin typeface="Arial" charset="0"/>
            </a:endParaRPr>
          </a:p>
        </p:txBody>
      </p:sp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FF"/>
                </a:solidFill>
                <a:latin typeface="Times New Roman" charset="0"/>
              </a:rPr>
              <a:t>2001-Present: A Review</a:t>
            </a:r>
          </a:p>
        </p:txBody>
      </p:sp>
    </p:spTree>
    <p:extLst>
      <p:ext uri="{BB962C8B-B14F-4D97-AF65-F5344CB8AC3E}">
        <p14:creationId xmlns:p14="http://schemas.microsoft.com/office/powerpoint/2010/main" val="41785211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>
                <a:hlinkClick r:id="rId2"/>
              </a:rPr>
              <a:t>According to Marx</a:t>
            </a:r>
            <a:endParaRPr lang="en-US" dirty="0"/>
          </a:p>
        </p:txBody>
      </p:sp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/>
              <a:t>The True Nature of the Contract</a:t>
            </a:r>
          </a:p>
        </p:txBody>
      </p:sp>
    </p:spTree>
    <p:extLst>
      <p:ext uri="{BB962C8B-B14F-4D97-AF65-F5344CB8AC3E}">
        <p14:creationId xmlns:p14="http://schemas.microsoft.com/office/powerpoint/2010/main" val="16020388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Name three or four issues that you see as critical from the lectures.</a:t>
            </a:r>
          </a:p>
          <a:p>
            <a:endParaRPr lang="en-US" b="1" dirty="0"/>
          </a:p>
          <a:p>
            <a:r>
              <a:rPr lang="en-US" b="1" dirty="0"/>
              <a:t>Where are there disagreements within the text?</a:t>
            </a:r>
          </a:p>
          <a:p>
            <a:endParaRPr lang="en-US" b="1" dirty="0"/>
          </a:p>
          <a:p>
            <a:r>
              <a:rPr lang="en-US" b="1" dirty="0"/>
              <a:t>Are their ideas or conflicts from class thus far that need to be discussed? </a:t>
            </a:r>
          </a:p>
          <a:p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Discussion Questions</a:t>
            </a:r>
          </a:p>
        </p:txBody>
      </p:sp>
    </p:spTree>
    <p:extLst>
      <p:ext uri="{BB962C8B-B14F-4D97-AF65-F5344CB8AC3E}">
        <p14:creationId xmlns:p14="http://schemas.microsoft.com/office/powerpoint/2010/main" val="1750782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4402" r="-14402"/>
          <a:stretch>
            <a:fillRect/>
          </a:stretch>
        </p:blipFill>
        <p:spPr>
          <a:xfrm>
            <a:off x="-1306285" y="1591056"/>
            <a:ext cx="11709629" cy="54546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Majority Rule in South Africa, June 1994</a:t>
            </a:r>
          </a:p>
        </p:txBody>
      </p:sp>
    </p:spTree>
    <p:extLst>
      <p:ext uri="{BB962C8B-B14F-4D97-AF65-F5344CB8AC3E}">
        <p14:creationId xmlns:p14="http://schemas.microsoft.com/office/powerpoint/2010/main" val="1093938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1599" r="-21599"/>
          <a:stretch>
            <a:fillRect/>
          </a:stretch>
        </p:blipFill>
        <p:spPr>
          <a:xfrm>
            <a:off x="-1233714" y="1426728"/>
            <a:ext cx="11660451" cy="543127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7114" y="1740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Independence for South Sudan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July 2011</a:t>
            </a:r>
          </a:p>
        </p:txBody>
      </p:sp>
    </p:spTree>
    <p:extLst>
      <p:ext uri="{BB962C8B-B14F-4D97-AF65-F5344CB8AC3E}">
        <p14:creationId xmlns:p14="http://schemas.microsoft.com/office/powerpoint/2010/main" val="1302000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clubofrome.org/eng/new_path/3/develop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http://www.netpublikationer.dk/um/8466/images/image_11-yE6D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36290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International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3420722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b="1" dirty="0"/>
              <a:t>WHAT IS POLITICAL ECONOMY</a:t>
            </a:r>
          </a:p>
          <a:p>
            <a:endParaRPr lang="en-US" sz="3600" b="1" dirty="0"/>
          </a:p>
          <a:p>
            <a:r>
              <a:rPr lang="en-US" sz="3600" b="1" dirty="0"/>
              <a:t>THE RELATIONSHIP BETWEEN MARKETS, TRADE AND MONEY</a:t>
            </a:r>
          </a:p>
          <a:p>
            <a:endParaRPr lang="en-US" sz="3600" b="1" dirty="0"/>
          </a:p>
          <a:p>
            <a:r>
              <a:rPr lang="en-US" sz="3600" b="1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WITH LAW, GOVERNANCE AND MONEY</a:t>
            </a:r>
            <a:endParaRPr lang="en-US" sz="36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DEVELOPMENT THEORY FROM THE FRENCH REVOLUTION TO KEYNES</a:t>
            </a:r>
          </a:p>
        </p:txBody>
      </p:sp>
    </p:spTree>
    <p:extLst>
      <p:ext uri="{BB962C8B-B14F-4D97-AF65-F5344CB8AC3E}">
        <p14:creationId xmlns:p14="http://schemas.microsoft.com/office/powerpoint/2010/main" val="2300276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458" y="2247647"/>
            <a:ext cx="3428572" cy="4514286"/>
          </a:xfr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Times New Roman" charset="0"/>
              </a:rPr>
              <a:t>Count Henri de </a:t>
            </a:r>
            <a:r>
              <a:rPr lang="en-US" b="1" dirty="0" err="1">
                <a:solidFill>
                  <a:srgbClr val="FF0000"/>
                </a:solidFill>
                <a:latin typeface="Times New Roman" charset="0"/>
              </a:rPr>
              <a:t>Saint-simon</a:t>
            </a:r>
            <a:br>
              <a:rPr lang="en-US" b="1" dirty="0">
                <a:solidFill>
                  <a:srgbClr val="FF0000"/>
                </a:solidFill>
                <a:latin typeface="Times New Roman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charset="0"/>
              </a:rPr>
              <a:t>(October 17, 1760-May 19, 1825}</a:t>
            </a:r>
            <a:endParaRPr lang="en-US" dirty="0">
              <a:solidFill>
                <a:srgbClr val="FF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2351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1451</TotalTime>
  <Words>788</Words>
  <Application>Microsoft Office PowerPoint</Application>
  <PresentationFormat>On-screen Show (4:3)</PresentationFormat>
  <Paragraphs>187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ＭＳ Ｐゴシック</vt:lpstr>
      <vt:lpstr>Arial</vt:lpstr>
      <vt:lpstr>Arial Black</vt:lpstr>
      <vt:lpstr>Calibri</vt:lpstr>
      <vt:lpstr>Candara</vt:lpstr>
      <vt:lpstr>HGP明朝E</vt:lpstr>
      <vt:lpstr>Symbol</vt:lpstr>
      <vt:lpstr>Times New Roman</vt:lpstr>
      <vt:lpstr>Wingdings</vt:lpstr>
      <vt:lpstr>Waveform</vt:lpstr>
      <vt:lpstr>PIA 2020 Introduction to Public Affairs</vt:lpstr>
      <vt:lpstr>PowerPoint Presentation</vt:lpstr>
      <vt:lpstr>The Colonial World Map-1914</vt:lpstr>
      <vt:lpstr>Independence of Namibia 1989</vt:lpstr>
      <vt:lpstr>Majority Rule in South Africa, June 1994</vt:lpstr>
      <vt:lpstr>Independence for South Sudan July 2011</vt:lpstr>
      <vt:lpstr>International Development</vt:lpstr>
      <vt:lpstr>DEVELOPMENT THEORY FROM THE FRENCH REVOLUTION TO KEYNES</vt:lpstr>
      <vt:lpstr>Count Henri de Saint-simon (October 17, 1760-May 19, 1825}</vt:lpstr>
      <vt:lpstr>SAINT-SIMONISM</vt:lpstr>
      <vt:lpstr>Conceptual: Agraria vs. Industria</vt:lpstr>
      <vt:lpstr>The Development Model Post World War II</vt:lpstr>
      <vt:lpstr>The Development Model: Keynes from Saint-Simon</vt:lpstr>
      <vt:lpstr>Ministry of International Trade and Industry and the Asia Model</vt:lpstr>
      <vt:lpstr>Japan and Ministry of International Trade and Industry (MITI)</vt:lpstr>
      <vt:lpstr>   Japan and Economic Development Chalmers Johnson Author of the Week  </vt:lpstr>
      <vt:lpstr>Classification of the countries by developing status.  Blue - developed countries  Green - developing countries  Red - underdeveloped countries</vt:lpstr>
      <vt:lpstr>Asian Tigers Under Attack, 1997-98</vt:lpstr>
      <vt:lpstr>PowerPoint Presentation</vt:lpstr>
      <vt:lpstr>The Public Sector Problem:</vt:lpstr>
      <vt:lpstr> REVIEW: THE DEBATES OVER DEVELOPMENT</vt:lpstr>
      <vt:lpstr>Debates about development- An overview of “Dead Aid” Arguments</vt:lpstr>
      <vt:lpstr>Dambisa Moyo</vt:lpstr>
      <vt:lpstr>Critique of Keynes and Development: The So-called Nanny State</vt:lpstr>
      <vt:lpstr>Contemporary Issue: Privatization and the Political Economy</vt:lpstr>
      <vt:lpstr>Sustainability and International Public Policy: The Extractive Industries Transparency Initiative- International Monetary Fund (IMF)- An An Alternative Ideal</vt:lpstr>
      <vt:lpstr>Debates about Contracting-</vt:lpstr>
      <vt:lpstr>Privatization: Contracting and non-profits</vt:lpstr>
      <vt:lpstr>Privatized Water Supplies</vt:lpstr>
      <vt:lpstr>Privatization?</vt:lpstr>
      <vt:lpstr>Key:  Issue of Relationship between government and the economy.</vt:lpstr>
      <vt:lpstr>Privatization in Security Services? Executive outcomes or Blackwater?</vt:lpstr>
      <vt:lpstr>President International Stability Operations Association,  Doug Brooks, GSPIA PhD Alum</vt:lpstr>
      <vt:lpstr>The Problem of Pariah Groups: Compete Unfairly in Private Sector </vt:lpstr>
      <vt:lpstr>Uganda Asians Expelled 1972</vt:lpstr>
      <vt:lpstr>LDCs</vt:lpstr>
      <vt:lpstr>Privatization Leads to Crony Capitalism in Developed, Transitional and Developing Countries</vt:lpstr>
      <vt:lpstr>Human Rights vs. Human Security: Level of Rights and Human Security</vt:lpstr>
      <vt:lpstr>Conflict and Human Security: Is This the Problem?  The Lord’s Resistance Army in Uganda</vt:lpstr>
      <vt:lpstr>2001-Present: A Review</vt:lpstr>
      <vt:lpstr>The True Nature of the Contract</vt:lpstr>
      <vt:lpstr>Discussion Questions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 Picard</dc:creator>
  <cp:lastModifiedBy>Jhanson133</cp:lastModifiedBy>
  <cp:revision>34</cp:revision>
  <dcterms:created xsi:type="dcterms:W3CDTF">2016-09-08T19:30:10Z</dcterms:created>
  <dcterms:modified xsi:type="dcterms:W3CDTF">2016-09-26T12:31:09Z</dcterms:modified>
</cp:coreProperties>
</file>