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333" r:id="rId3"/>
    <p:sldId id="262" r:id="rId4"/>
    <p:sldId id="263" r:id="rId5"/>
    <p:sldId id="329" r:id="rId6"/>
    <p:sldId id="317" r:id="rId7"/>
    <p:sldId id="318" r:id="rId8"/>
    <p:sldId id="319" r:id="rId9"/>
    <p:sldId id="331" r:id="rId10"/>
    <p:sldId id="321" r:id="rId11"/>
    <p:sldId id="320" r:id="rId12"/>
    <p:sldId id="324" r:id="rId13"/>
    <p:sldId id="322" r:id="rId14"/>
    <p:sldId id="323" r:id="rId15"/>
    <p:sldId id="325" r:id="rId16"/>
    <p:sldId id="258" r:id="rId17"/>
    <p:sldId id="260" r:id="rId18"/>
    <p:sldId id="259" r:id="rId19"/>
    <p:sldId id="261" r:id="rId20"/>
    <p:sldId id="264" r:id="rId21"/>
    <p:sldId id="265" r:id="rId22"/>
    <p:sldId id="266" r:id="rId23"/>
    <p:sldId id="267" r:id="rId24"/>
    <p:sldId id="268" r:id="rId25"/>
    <p:sldId id="270" r:id="rId26"/>
    <p:sldId id="303" r:id="rId27"/>
    <p:sldId id="304" r:id="rId28"/>
    <p:sldId id="305" r:id="rId29"/>
    <p:sldId id="281" r:id="rId30"/>
    <p:sldId id="282" r:id="rId31"/>
    <p:sldId id="301" r:id="rId32"/>
    <p:sldId id="302" r:id="rId33"/>
    <p:sldId id="283" r:id="rId34"/>
    <p:sldId id="306" r:id="rId35"/>
    <p:sldId id="307" r:id="rId36"/>
    <p:sldId id="308" r:id="rId37"/>
    <p:sldId id="284" r:id="rId38"/>
    <p:sldId id="285" r:id="rId39"/>
    <p:sldId id="316" r:id="rId40"/>
    <p:sldId id="286" r:id="rId41"/>
    <p:sldId id="287" r:id="rId42"/>
    <p:sldId id="288" r:id="rId43"/>
    <p:sldId id="289" r:id="rId44"/>
    <p:sldId id="290" r:id="rId45"/>
    <p:sldId id="291" r:id="rId46"/>
    <p:sldId id="295" r:id="rId47"/>
    <p:sldId id="292" r:id="rId48"/>
    <p:sldId id="293" r:id="rId49"/>
    <p:sldId id="294" r:id="rId50"/>
    <p:sldId id="298" r:id="rId51"/>
    <p:sldId id="296" r:id="rId52"/>
    <p:sldId id="297" r:id="rId53"/>
    <p:sldId id="299" r:id="rId54"/>
    <p:sldId id="300" r:id="rId55"/>
    <p:sldId id="311" r:id="rId56"/>
    <p:sldId id="312" r:id="rId57"/>
    <p:sldId id="313" r:id="rId58"/>
    <p:sldId id="314" r:id="rId59"/>
    <p:sldId id="315" r:id="rId60"/>
    <p:sldId id="309" r:id="rId61"/>
    <p:sldId id="310" r:id="rId62"/>
    <p:sldId id="269" r:id="rId63"/>
    <p:sldId id="271" r:id="rId64"/>
    <p:sldId id="272" r:id="rId65"/>
    <p:sldId id="332" r:id="rId66"/>
    <p:sldId id="273" r:id="rId67"/>
    <p:sldId id="274" r:id="rId68"/>
    <p:sldId id="275" r:id="rId69"/>
    <p:sldId id="276" r:id="rId70"/>
    <p:sldId id="330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DA23B80-21A3-4577-B084-F66447571DC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0B1DE72-D0CD-445A-B242-C9364501EB6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EF7E33-5ECA-41DF-9568-2DEE33038AB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61505A-B1E7-47FB-901B-E0D80BE1ABB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919779A-01D0-45AB-8F5C-8CD7EE478150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06E674-260F-4894-9EB6-39144914B86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C340F8-10B3-462A-B9F2-011447AA26F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D351762-65B8-4BB5-ABB7-8286E002C273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4C3CCF-2B15-4A09-9A9D-F0AD1B93330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6DAFBE6-E36B-4019-9728-B7CBC63B4BA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AAF173-2CFA-447B-9F80-4F34A0F928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43D5A7-5D19-478D-A954-168E0853460E}" type="slidenum">
              <a:rPr lang="en-US" altLang="en-US" smtClean="0">
                <a:solidFill>
                  <a:srgbClr val="000000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tionary.org/wiki/Kafkaesque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vimeo.com/23807390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en.wikipedia.org/wiki/Image:Blackwater_Logo_2007.sv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u8AgUXPpLM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thomaspmbarnett.com/globlogization/tag/us-military?currentPage=2#ixzz1WQjbBYKE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en.wikipedia.org/wiki/File:Robert_Penn_Warren.jpg" TargetMode="Externa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lP9x-5pwsM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13613" cy="1143000"/>
          </a:xfrm>
        </p:spPr>
        <p:txBody>
          <a:bodyPr/>
          <a:lstStyle/>
          <a:p>
            <a:pPr eaLnBrk="1" hangingPunct="1"/>
            <a:r>
              <a:rPr lang="en-US" altLang="en-US" sz="3200" b="1" smtClean="0"/>
              <a:t>PIA 2020.  Introduction to Public Affairs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algn="ctr" eaLnBrk="1" hangingPunct="1">
              <a:buFont typeface="Wingdings" pitchFamily="2" charset="2"/>
              <a:buNone/>
            </a:pPr>
            <a:endParaRPr lang="en-US" altLang="en-US" sz="3700" b="1" dirty="0" smtClean="0"/>
          </a:p>
          <a:p>
            <a:pPr algn="ctr" eaLnBrk="1" hangingPunct="1">
              <a:buFont typeface="Wingdings" pitchFamily="2" charset="2"/>
              <a:buNone/>
            </a:pPr>
            <a:endParaRPr lang="en-US" altLang="en-US" sz="3700" b="1" dirty="0"/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3700" b="1" dirty="0" smtClean="0"/>
              <a:t>Week Four: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altLang="en-US" sz="3700" b="1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3700" b="1" dirty="0" smtClean="0"/>
              <a:t>Debates About Democracy and Public Policy</a:t>
            </a:r>
          </a:p>
        </p:txBody>
      </p:sp>
    </p:spTree>
    <p:extLst>
      <p:ext uri="{BB962C8B-B14F-4D97-AF65-F5344CB8AC3E}">
        <p14:creationId xmlns:p14="http://schemas.microsoft.com/office/powerpoint/2010/main" val="352450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smtClean="0"/>
              <a:t>Charismatic?</a:t>
            </a:r>
          </a:p>
        </p:txBody>
      </p:sp>
      <p:pic>
        <p:nvPicPr>
          <p:cNvPr id="686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609600"/>
            <a:ext cx="3960813" cy="3657600"/>
          </a:xfrm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73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Institutions vs. Charisma?</a:t>
            </a:r>
          </a:p>
        </p:txBody>
      </p:sp>
      <p:sp>
        <p:nvSpPr>
          <p:cNvPr id="67587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67588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7589" name="Picture 2" descr="http://web.pdx.edu/~tothm/London/Imag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38544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4" descr="http://cdis.missouri.edu/exec/data/courses2/9046/lesson02/dalaila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381" y="533400"/>
            <a:ext cx="334168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68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Legal-Rational Model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" y="530352"/>
            <a:ext cx="8183880" cy="480364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500" b="1" dirty="0" smtClean="0"/>
              <a:t>Legal-Rational Model- Modern-specialized/technical: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500" b="1" dirty="0" smtClean="0"/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500" b="1" dirty="0" smtClean="0"/>
              <a:t>	Characteristics: BASED ON “DEMOCRATIC “PRINCIPLES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5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500" b="1" dirty="0" smtClean="0"/>
              <a:t>	a.  Merit Selection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5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500" b="1" dirty="0" smtClean="0"/>
              <a:t>	b.  Hierarchy- Chain of Command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500" b="1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500" b="1" dirty="0" smtClean="0"/>
              <a:t>	c.  </a:t>
            </a:r>
            <a:r>
              <a:rPr lang="en-US" altLang="en-US" sz="2500" b="1" dirty="0" err="1" smtClean="0"/>
              <a:t>Routinisation</a:t>
            </a:r>
            <a:r>
              <a:rPr lang="en-US" altLang="en-US" sz="2500" b="1" dirty="0" smtClean="0"/>
              <a:t> of Charisma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500" b="1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500" b="1" dirty="0" smtClean="0"/>
              <a:t>	d.  Institutions and the Rule of Law</a:t>
            </a:r>
          </a:p>
        </p:txBody>
      </p:sp>
    </p:spTree>
    <p:extLst>
      <p:ext uri="{BB962C8B-B14F-4D97-AF65-F5344CB8AC3E}">
        <p14:creationId xmlns:p14="http://schemas.microsoft.com/office/powerpoint/2010/main" val="266661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www.ipl.org/div/potus/grford/portrai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33400"/>
            <a:ext cx="33909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Gerald R. Ford?</a:t>
            </a:r>
          </a:p>
        </p:txBody>
      </p:sp>
    </p:spTree>
    <p:extLst>
      <p:ext uri="{BB962C8B-B14F-4D97-AF65-F5344CB8AC3E}">
        <p14:creationId xmlns:p14="http://schemas.microsoft.com/office/powerpoint/2010/main" val="115793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 idx="4294967295"/>
          </p:nvPr>
        </p:nvSpPr>
        <p:spPr>
          <a:xfrm>
            <a:off x="251578" y="533400"/>
            <a:ext cx="9144000" cy="1752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 smtClean="0"/>
              <a:t>No- Woodrow Wilson, Political Scientist and the Separation of Politics and Administration (Successor to Weber): 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800" b="1" dirty="0" err="1" smtClean="0"/>
              <a:t>Routinization</a:t>
            </a:r>
            <a:r>
              <a:rPr lang="en-US" altLang="en-US" sz="2800" b="1" dirty="0" smtClean="0"/>
              <a:t> of Charisma</a:t>
            </a:r>
          </a:p>
        </p:txBody>
      </p:sp>
      <p:pic>
        <p:nvPicPr>
          <p:cNvPr id="70659" name="Picture 2" descr="http://www.old-picture.com/united-states-history-1900s---1930s/pictures/Woodrow-Wilson-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653" y="2819400"/>
            <a:ext cx="48958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64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Legal-Rational Continued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en-US" sz="2500" b="1" dirty="0"/>
              <a:t>e</a:t>
            </a:r>
            <a:r>
              <a:rPr lang="en-US" altLang="en-US" sz="2500" b="1" dirty="0" smtClean="0"/>
              <a:t>. Division of Labor and functional specialization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altLang="en-US" sz="2500" b="1" dirty="0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en-US" sz="2500" b="1" dirty="0"/>
              <a:t>f</a:t>
            </a:r>
            <a:r>
              <a:rPr lang="en-US" altLang="en-US" sz="2500" b="1" dirty="0" smtClean="0"/>
              <a:t>.  Administrative work: full time, no sinecures</a:t>
            </a:r>
          </a:p>
          <a:p>
            <a:pPr marL="609600" indent="-609600" eaLnBrk="1" hangingPunct="1">
              <a:buFont typeface="Wingdings" pitchFamily="2" charset="2"/>
              <a:buChar char="n"/>
            </a:pPr>
            <a:endParaRPr lang="en-US" altLang="en-US" sz="2500" b="1" dirty="0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en-US" sz="2500" b="1" dirty="0"/>
              <a:t>g</a:t>
            </a:r>
            <a:r>
              <a:rPr lang="en-US" altLang="en-US" sz="2500" b="1" dirty="0" smtClean="0"/>
              <a:t>.  Contractual agreement</a:t>
            </a:r>
          </a:p>
          <a:p>
            <a:pPr marL="609600" indent="-609600" eaLnBrk="1" hangingPunct="1">
              <a:buFont typeface="Wingdings" pitchFamily="2" charset="2"/>
              <a:buChar char="n"/>
            </a:pPr>
            <a:endParaRPr lang="en-US" altLang="en-US" sz="2500" b="1" dirty="0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en-US" sz="2500" b="1" dirty="0"/>
              <a:t>h</a:t>
            </a:r>
            <a:r>
              <a:rPr lang="en-US" altLang="en-US" sz="2500" b="1" dirty="0" smtClean="0"/>
              <a:t>.	Professional or technical training</a:t>
            </a:r>
          </a:p>
          <a:p>
            <a:pPr marL="609600" indent="-609600" eaLnBrk="1" hangingPunct="1">
              <a:buFont typeface="Wingdings" pitchFamily="2" charset="2"/>
              <a:buAutoNum type="alphaLcPeriod" startAt="6"/>
            </a:pPr>
            <a:endParaRPr lang="en-US" altLang="en-US" sz="2500" b="1" dirty="0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en-US" sz="2500" b="1" dirty="0" smtClean="0"/>
              <a:t>i.	The Problem of Corruption</a:t>
            </a:r>
          </a:p>
          <a:p>
            <a:pPr marL="609600" indent="-609600" eaLnBrk="1" hangingPunct="1"/>
            <a:endParaRPr lang="en-US" alt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306519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8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Human Rights vs. Human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1000"/>
            <a:ext cx="8183880" cy="4187952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The Human Rights and Security Issue: What is Democracy?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1.  Political Rights:  Speech, Representation, Religion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2. Social:  Health and Education</a:t>
            </a:r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marL="347472" lvl="1" indent="0">
              <a:buNone/>
            </a:pPr>
            <a:r>
              <a:rPr lang="en-US" b="1" dirty="0" smtClean="0"/>
              <a:t>  3.  Economic:  Employment, income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393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Contemporary Democracy and Public Policy Issues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9144000" cy="4114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000" b="1" dirty="0" smtClean="0"/>
              <a:t>Democracy and Public Policy- Representation</a:t>
            </a:r>
          </a:p>
          <a:p>
            <a:pPr eaLnBrk="1" hangingPunct="1"/>
            <a:endParaRPr lang="en-US" altLang="en-US" sz="2000" b="1" dirty="0" smtClean="0"/>
          </a:p>
          <a:p>
            <a:pPr eaLnBrk="1" hangingPunct="1"/>
            <a:r>
              <a:rPr lang="en-US" altLang="en-US" sz="2000" b="1" dirty="0" smtClean="0"/>
              <a:t>Historical vs. Contemporary Models: Law and Order vs. Economic and Social Policy</a:t>
            </a:r>
          </a:p>
          <a:p>
            <a:pPr eaLnBrk="1" hangingPunct="1"/>
            <a:endParaRPr lang="en-US" altLang="en-US" sz="2000" b="1" dirty="0" smtClean="0"/>
          </a:p>
          <a:p>
            <a:pPr eaLnBrk="1" hangingPunct="1"/>
            <a:r>
              <a:rPr lang="en-US" altLang="en-US" sz="2000" b="1" dirty="0" smtClean="0"/>
              <a:t>Governance and Political Economy: Who gets what when </a:t>
            </a:r>
          </a:p>
          <a:p>
            <a:pPr marL="0" indent="0" eaLnBrk="1" hangingPunct="1">
              <a:buNone/>
            </a:pPr>
            <a:r>
              <a:rPr lang="en-US" altLang="en-US" sz="2000" b="1" dirty="0"/>
              <a:t> </a:t>
            </a:r>
            <a:r>
              <a:rPr lang="en-US" altLang="en-US" sz="2000" b="1" dirty="0" smtClean="0"/>
              <a:t>  and how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000" b="1" dirty="0" smtClean="0"/>
          </a:p>
          <a:p>
            <a:pPr eaLnBrk="1" hangingPunct="1"/>
            <a:r>
              <a:rPr lang="en-US" altLang="en-US" sz="2000" b="1" dirty="0" smtClean="0"/>
              <a:t>Recruitment- affirmative action and representative bureaucracy</a:t>
            </a:r>
          </a:p>
          <a:p>
            <a:pPr eaLnBrk="1" hangingPunct="1"/>
            <a:endParaRPr lang="en-US" altLang="en-US" sz="2000" b="1" dirty="0" smtClean="0"/>
          </a:p>
          <a:p>
            <a:pPr eaLnBrk="1" hangingPunct="1"/>
            <a:r>
              <a:rPr lang="en-US" altLang="en-US" sz="2000" b="1" dirty="0" smtClean="0"/>
              <a:t>Regulation and Deregulation- Privatization and Contracting Out</a:t>
            </a:r>
          </a:p>
          <a:p>
            <a:pPr eaLnBrk="1" hangingPunct="1"/>
            <a:endParaRPr lang="en-US" altLang="en-US" sz="2000" b="1" dirty="0" smtClean="0"/>
          </a:p>
          <a:p>
            <a:pPr eaLnBrk="1" hangingPunct="1"/>
            <a:r>
              <a:rPr lang="en-US" altLang="en-US" sz="2000" b="1" dirty="0" smtClean="0"/>
              <a:t>More Developed States vs.  Less Developed States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381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Comparative Public Affairs Issues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 dirty="0" smtClean="0"/>
              <a:t>These include ways in which administrators interact with their political environment and influence the policy making process. </a:t>
            </a:r>
          </a:p>
          <a:p>
            <a:pPr eaLnBrk="1" hangingPunct="1"/>
            <a:endParaRPr lang="en-US" altLang="en-US" sz="2800" b="1" dirty="0" smtClean="0"/>
          </a:p>
          <a:p>
            <a:pPr eaLnBrk="1" hangingPunct="1"/>
            <a:r>
              <a:rPr lang="en-US" altLang="en-US" sz="2800" b="1" dirty="0" smtClean="0"/>
              <a:t>We will also examine several specific administrative problems that have themselves become contentious policy issues</a:t>
            </a:r>
          </a:p>
          <a:p>
            <a:pPr eaLnBrk="1" hangingPunct="1"/>
            <a:endParaRPr lang="en-US" alt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6025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zks-bd.org/wp-content/uploads/zks-bd.org/2008/05/a-community-meeting-for-the-sustainable-development-and-good-governance-projec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5791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Governance in Bangladesh</a:t>
            </a:r>
          </a:p>
        </p:txBody>
      </p:sp>
    </p:spTree>
    <p:extLst>
      <p:ext uri="{BB962C8B-B14F-4D97-AF65-F5344CB8AC3E}">
        <p14:creationId xmlns:p14="http://schemas.microsoft.com/office/powerpoint/2010/main" val="299734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6781800" cy="1143000"/>
          </a:xfrm>
        </p:spPr>
        <p:txBody>
          <a:bodyPr/>
          <a:lstStyle/>
          <a:p>
            <a:r>
              <a:rPr lang="en-US" altLang="en-US" b="1" smtClean="0"/>
              <a:t>Degree Specific Readings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924800" cy="51054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200" b="1" dirty="0" smtClean="0"/>
              <a:t>Discuss and share your answer:</a:t>
            </a:r>
            <a:endParaRPr lang="en-US" altLang="en-US" sz="2200" b="1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2200" b="1" dirty="0" smtClean="0"/>
          </a:p>
          <a:p>
            <a:pPr marL="457200" indent="-457200">
              <a:buFont typeface="+mj-lt"/>
              <a:buAutoNum type="arabicParenR"/>
              <a:defRPr/>
            </a:pPr>
            <a:r>
              <a:rPr lang="en-US" altLang="en-US" sz="2200" dirty="0" smtClean="0"/>
              <a:t>What will this book be about?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en-US" altLang="en-US" sz="2200" dirty="0" smtClean="0"/>
              <a:t>Why do you think it is assigned to you to read in this class?  Aka. What might you gain in learning in reading it?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en-US" altLang="en-US" sz="2200" dirty="0" smtClean="0"/>
              <a:t>How did the assigned reading for today relate to the Core and/or Classic readings?  What were common or overlapping themes?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2286000" y="296703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ja-JP" sz="1800" b="1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9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xfrm>
            <a:off x="540327" y="5486400"/>
            <a:ext cx="8229600" cy="1074651"/>
          </a:xfrm>
        </p:spPr>
        <p:txBody>
          <a:bodyPr/>
          <a:lstStyle/>
          <a:p>
            <a:r>
              <a:rPr lang="en-US" altLang="en-US" b="1" dirty="0" smtClean="0"/>
              <a:t>Civil Service Reform</a:t>
            </a:r>
          </a:p>
        </p:txBody>
      </p:sp>
      <p:sp>
        <p:nvSpPr>
          <p:cNvPr id="1146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Is This the key to Governance?</a:t>
            </a:r>
          </a:p>
        </p:txBody>
      </p:sp>
      <p:pic>
        <p:nvPicPr>
          <p:cNvPr id="114692" name="Picture 2" descr="http://helpgov.files.wordpress.com/2012/06/civil-service-reform-word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7772400" cy="466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99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http://akalol.files.wordpress.com/2010/04/schurz_corrup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2413"/>
            <a:ext cx="4174767" cy="49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Title 2"/>
          <p:cNvSpPr>
            <a:spLocks noGrp="1"/>
          </p:cNvSpPr>
          <p:nvPr>
            <p:ph type="title"/>
          </p:nvPr>
        </p:nvSpPr>
        <p:spPr>
          <a:xfrm>
            <a:off x="381000" y="57183"/>
            <a:ext cx="8229600" cy="1462088"/>
          </a:xfrm>
        </p:spPr>
        <p:txBody>
          <a:bodyPr/>
          <a:lstStyle/>
          <a:p>
            <a:r>
              <a:rPr lang="en-US" altLang="en-US" smtClean="0"/>
              <a:t>Rutherford B. Hays, 1877-1881 (Indian Affairs)</a:t>
            </a:r>
          </a:p>
        </p:txBody>
      </p:sp>
    </p:spTree>
    <p:extLst>
      <p:ext uri="{BB962C8B-B14F-4D97-AF65-F5344CB8AC3E}">
        <p14:creationId xmlns:p14="http://schemas.microsoft.com/office/powerpoint/2010/main" val="307407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1495" y="5334000"/>
            <a:ext cx="8183880" cy="105156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Civil Service Reform:</a:t>
            </a:r>
            <a:br>
              <a:rPr lang="en-US" altLang="en-US" b="1" dirty="0" smtClean="0"/>
            </a:br>
            <a:r>
              <a:rPr lang="en-US" altLang="en-US" b="1" dirty="0" smtClean="0"/>
              <a:t>Puck Political Cartoon</a:t>
            </a:r>
          </a:p>
        </p:txBody>
      </p:sp>
      <p:pic>
        <p:nvPicPr>
          <p:cNvPr id="116739" name="Picture 4" descr="Left_Pu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"/>
            <a:ext cx="5514975" cy="491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61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"/>
            <a:ext cx="53340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5181600"/>
            <a:ext cx="8183880" cy="105156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b="1" smtClean="0"/>
              <a:t>James A. Garfield Assassination</a:t>
            </a:r>
            <a:br>
              <a:rPr lang="en-US" altLang="en-US" sz="3200" b="1" smtClean="0"/>
            </a:br>
            <a:r>
              <a:rPr lang="en-US" altLang="en-US" sz="3200" b="1" smtClean="0"/>
              <a:t>July 2, 1881</a:t>
            </a:r>
          </a:p>
        </p:txBody>
      </p:sp>
    </p:spTree>
    <p:extLst>
      <p:ext uri="{BB962C8B-B14F-4D97-AF65-F5344CB8AC3E}">
        <p14:creationId xmlns:p14="http://schemas.microsoft.com/office/powerpoint/2010/main" val="93947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5344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U.S.A. Post-1883 Political Reforms- The Pendleton Civil Service Reform Act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133600"/>
            <a:ext cx="8183880" cy="418795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b="1" dirty="0" smtClean="0"/>
              <a:t>1.  Spoils, patronage and 1883 reforms.  Selling jobs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b="1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b="1" dirty="0" smtClean="0"/>
              <a:t>2.  Woodrow Wilson and Progressivism: Babies and Bathwater?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b="1" dirty="0" smtClean="0"/>
              <a:t>3.  Dichotomy- politics and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75173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800600"/>
            <a:ext cx="8183880" cy="105156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U.S.A.  As a Model?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en-US" b="1" smtClean="0"/>
              <a:t>4. 	Wilson Popularized Max Weber's ideas</a:t>
            </a:r>
          </a:p>
          <a:p>
            <a:pPr marL="609600" indent="-609600" eaLnBrk="1" hangingPunct="1">
              <a:buFont typeface="Wingdings" pitchFamily="2" charset="2"/>
              <a:buChar char="n"/>
            </a:pPr>
            <a:endParaRPr lang="en-US" altLang="en-US" b="1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en-US" b="1" smtClean="0"/>
              <a:t>5.	Keynesianism and Good Government</a:t>
            </a:r>
          </a:p>
          <a:p>
            <a:pPr marL="609600" indent="-609600" eaLnBrk="1" hangingPunct="1">
              <a:buFont typeface="Wingdings" pitchFamily="2" charset="2"/>
              <a:buChar char="n"/>
            </a:pPr>
            <a:endParaRPr lang="en-US" altLang="en-US" b="1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en-US" b="1" smtClean="0"/>
              <a:t>6.  Privatization, Free Trade and Small Government</a:t>
            </a:r>
          </a:p>
          <a:p>
            <a:pPr marL="609600" indent="-609600" eaLnBrk="1" hangingPunct="1">
              <a:buFont typeface="Wingdings" pitchFamily="2" charset="2"/>
              <a:buAutoNum type="arabicPeriod" startAt="6"/>
            </a:pPr>
            <a:endParaRPr lang="en-US" altLang="en-US" b="1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en-US" b="1" smtClean="0"/>
              <a:t>7.  Debate about Contracting Out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727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MACRO-ISSUE</a:t>
            </a:r>
          </a:p>
        </p:txBody>
      </p:sp>
      <p:pic>
        <p:nvPicPr>
          <p:cNvPr id="19459" name="Picture 2" descr="http://2.bp.blogspot.com/_k6ogd8zul9c/TArGwG2daKI/AAAAAAAAAjg/Nii01kZCHtI/S1600-R/head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632460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http://uc3.com/ccemails/penc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0"/>
            <a:ext cx="26416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8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533400"/>
            <a:ext cx="3557584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F. The Public Sector and Development- Weber vs. Marx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800600" y="1447802"/>
            <a:ext cx="3710047" cy="5029198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dirty="0" smtClean="0"/>
              <a:t>One of the major goals of this course will be to examine this issue (</a:t>
            </a:r>
            <a:r>
              <a:rPr lang="en-US" altLang="en-US" sz="2800" b="1" i="1" u="sng" dirty="0" smtClean="0"/>
              <a:t>Law and Order vs. Social and Economic Change</a:t>
            </a:r>
            <a:r>
              <a:rPr lang="en-US" altLang="en-US" sz="2800" b="1" dirty="0" smtClean="0"/>
              <a:t>) and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dirty="0" smtClean="0"/>
              <a:t>Examine the role that the bureaucracy has played in the </a:t>
            </a:r>
            <a:r>
              <a:rPr lang="en-US" altLang="en-US" sz="2800" b="1" i="1" u="sng" dirty="0" smtClean="0"/>
              <a:t>development process </a:t>
            </a:r>
            <a:r>
              <a:rPr lang="en-US" altLang="en-US" sz="2800" b="1" dirty="0" smtClean="0"/>
              <a:t>in Europe, the states of the former Soviet Union, the United States and the newly industrializing states of East Asia, Africa and Latin America.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dirty="0" smtClean="0"/>
              <a:t>OR NOT!!!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457200"/>
            <a:ext cx="5082731" cy="519734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John Maynard Keynes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1883-1946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img.timeinc.net/time/magazine/archive/covers/1965/1101651231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85925"/>
            <a:ext cx="3520816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34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clubofrome.org/eng/new_path/3/develop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http://www.netpublikationer.dk/um/8466/images/image_11-yE6D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36290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International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312632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Development Model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106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/>
              <a:t>Use of the Government to promote economic growth and development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/>
              <a:t>Thus importance of the Chambers Johnson book on MITI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/>
              <a:t>Japan has been a "state guided Market economy“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/>
              <a:t>Thesis- Economic Development involved an expansion of the official bureaucracy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/>
              <a:t>By Indirection- Focus on Africa, Caribbean, Latin America, South Asia and the Middle East</a:t>
            </a:r>
          </a:p>
        </p:txBody>
      </p:sp>
    </p:spTree>
    <p:extLst>
      <p:ext uri="{BB962C8B-B14F-4D97-AF65-F5344CB8AC3E}">
        <p14:creationId xmlns:p14="http://schemas.microsoft.com/office/powerpoint/2010/main" val="331933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9144000" cy="1676400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/>
              <a:t>Conflict and Human Security: Is This the Problem? </a:t>
            </a:r>
            <a:br>
              <a:rPr lang="en-US" altLang="en-US" b="1" dirty="0" smtClean="0"/>
            </a:br>
            <a:r>
              <a:rPr lang="en-US" altLang="en-US" b="1" dirty="0" smtClean="0">
                <a:solidFill>
                  <a:srgbClr val="00B050"/>
                </a:solidFill>
              </a:rPr>
              <a:t>The Lord’s Resistance Army </a:t>
            </a:r>
          </a:p>
        </p:txBody>
      </p:sp>
      <p:pic>
        <p:nvPicPr>
          <p:cNvPr id="23555" name="Picture 2" descr="http://static.rnw.nl/migratie/www.rnw.nl/images/assets/169665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493" y="1981200"/>
            <a:ext cx="55403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99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9144000" cy="1004888"/>
          </a:xfrm>
        </p:spPr>
        <p:txBody>
          <a:bodyPr>
            <a:normAutofit fontScale="90000"/>
          </a:bodyPr>
          <a:lstStyle/>
          <a:p>
            <a:r>
              <a:rPr lang="en-US" altLang="en-US" sz="4000" b="1" smtClean="0"/>
              <a:t>Ministry of International Trade and Industry and the Asia Model</a:t>
            </a:r>
          </a:p>
        </p:txBody>
      </p:sp>
      <p:pic>
        <p:nvPicPr>
          <p:cNvPr id="39939" name="Picture 2" descr="http://www.ibnuaffan.com/images/ECONews_img/MI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77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610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Bureaucracy and its Dysfunction- Author of the Day: PITT’s B. Guy Peters </a:t>
            </a:r>
            <a:r>
              <a:rPr lang="en-US" altLang="en-US" b="1" dirty="0" smtClean="0">
                <a:solidFill>
                  <a:srgbClr val="FF0000"/>
                </a:solidFill>
              </a:rPr>
              <a:t>(THE OR NOT PROBLEM)</a:t>
            </a:r>
            <a:endParaRPr lang="en-US" altLang="en-US" b="1" dirty="0" smtClean="0"/>
          </a:p>
        </p:txBody>
      </p:sp>
      <p:pic>
        <p:nvPicPr>
          <p:cNvPr id="36867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362200"/>
            <a:ext cx="645160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23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Definition from Peters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143000" y="685800"/>
            <a:ext cx="7313613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dirty="0" smtClean="0"/>
              <a:t>		1. Public Administration- Rule 	Application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dirty="0" smtClean="0"/>
              <a:t>		2. Bureaucracy- Hierarchical 	organizations designed to 	utilize the enforcement of 	universal and impersonal 	rules to maintain authority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dirty="0" smtClean="0"/>
              <a:t>		3.  Public Policy- Key: Rule 	making as well as rule 	application</a:t>
            </a:r>
          </a:p>
        </p:txBody>
      </p:sp>
    </p:spTree>
    <p:extLst>
      <p:ext uri="{BB962C8B-B14F-4D97-AF65-F5344CB8AC3E}">
        <p14:creationId xmlns:p14="http://schemas.microsoft.com/office/powerpoint/2010/main" val="418188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roblambert.com/wp-content/uploads/2007/02/bureaucrac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3775"/>
            <a:ext cx="6772275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itle 2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776287"/>
          </a:xfrm>
        </p:spPr>
        <p:txBody>
          <a:bodyPr/>
          <a:lstStyle/>
          <a:p>
            <a:r>
              <a:rPr lang="en-US" altLang="en-US" b="1" smtClean="0"/>
              <a:t>A More Cynical View</a:t>
            </a:r>
          </a:p>
        </p:txBody>
      </p:sp>
    </p:spTree>
    <p:extLst>
      <p:ext uri="{BB962C8B-B14F-4D97-AF65-F5344CB8AC3E}">
        <p14:creationId xmlns:p14="http://schemas.microsoft.com/office/powerpoint/2010/main" val="348688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457200"/>
            <a:ext cx="3008313" cy="116205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Bureaucracy and Power</a:t>
            </a:r>
          </a:p>
        </p:txBody>
      </p:sp>
      <p:sp>
        <p:nvSpPr>
          <p:cNvPr id="1024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Recruitment?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000" b="1" smtClean="0"/>
              <a:t>The control of bureaucratic power, upon which comparisons of diverse bureaucracies can be valid.</a:t>
            </a:r>
          </a:p>
          <a:p>
            <a:pPr eaLnBrk="1" hangingPunct="1"/>
            <a:endParaRPr lang="en-US" altLang="en-US" sz="2000" b="1" smtClean="0"/>
          </a:p>
          <a:p>
            <a:pPr eaLnBrk="1" hangingPunct="1"/>
            <a:r>
              <a:rPr lang="en-US" altLang="en-US" sz="2000" b="1" smtClean="0"/>
              <a:t>The Use of History:  Historical Kingdoms in Asia, Africa and Europe all precursors to modern state system</a:t>
            </a:r>
          </a:p>
        </p:txBody>
      </p:sp>
      <p:pic>
        <p:nvPicPr>
          <p:cNvPr id="10245" name="Picture 5" descr="http://s3.amazonaws.com/ksr/projects/46777/photo-full.jpg?13140402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0500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69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z="2400" b="1" smtClean="0"/>
          </a:p>
          <a:p>
            <a:pPr eaLnBrk="1" hangingPunct="1"/>
            <a:endParaRPr lang="en-US" altLang="en-US" sz="2400" b="1" smtClean="0"/>
          </a:p>
          <a:p>
            <a:pPr eaLnBrk="1" hangingPunct="1"/>
            <a:r>
              <a:rPr lang="en-US" altLang="en-US" sz="2400" b="1" smtClean="0"/>
              <a:t>Franz Kafka-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400" b="1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b="1" smtClean="0"/>
              <a:t>	Man About Prague</a:t>
            </a:r>
          </a:p>
          <a:p>
            <a:pPr eaLnBrk="1" hangingPunct="1"/>
            <a:endParaRPr lang="en-US" altLang="en-US" sz="2400" b="1" smtClean="0"/>
          </a:p>
          <a:p>
            <a:pPr eaLnBrk="1" hangingPunct="1"/>
            <a:r>
              <a:rPr lang="en-US" altLang="en-US" sz="2400" b="1" smtClean="0"/>
              <a:t>(July 3, 1883-June 3, 1924)</a:t>
            </a:r>
          </a:p>
          <a:p>
            <a:pPr eaLnBrk="1" hangingPunct="1"/>
            <a:endParaRPr lang="en-US" altLang="en-US" sz="2400" b="1" smtClean="0"/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sp>
        <p:nvSpPr>
          <p:cNvPr id="11267" name="Content Placeholder 7"/>
          <p:cNvSpPr>
            <a:spLocks noGrp="1"/>
          </p:cNvSpPr>
          <p:nvPr>
            <p:ph idx="4294967295"/>
          </p:nvPr>
        </p:nvSpPr>
        <p:spPr>
          <a:xfrm>
            <a:off x="4032250" y="273050"/>
            <a:ext cx="5111750" cy="5853113"/>
          </a:xfrm>
        </p:spPr>
        <p:txBody>
          <a:bodyPr/>
          <a:lstStyle/>
          <a:p>
            <a:r>
              <a:rPr lang="en-US" altLang="en-US" b="1" smtClean="0"/>
              <a:t>An Early Bureaucrat</a:t>
            </a:r>
          </a:p>
          <a:p>
            <a:pPr>
              <a:buFont typeface="Wingdings" pitchFamily="2" charset="2"/>
              <a:buNone/>
            </a:pPr>
            <a:r>
              <a:rPr lang="en-US" altLang="en-US" b="1" smtClean="0"/>
              <a:t>Basher </a:t>
            </a:r>
          </a:p>
        </p:txBody>
      </p:sp>
      <p:pic>
        <p:nvPicPr>
          <p:cNvPr id="11268" name="Picture 2" descr="C:\Users\Lou\Pictures\200px-Kafka190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2540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C:\Users\Lou\Pictures\200px-Kafka190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2540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72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162800" cy="116205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The Problem: Corruption and Dysfunctional Bureaucracy</a:t>
            </a:r>
          </a:p>
        </p:txBody>
      </p:sp>
      <p:pic>
        <p:nvPicPr>
          <p:cNvPr id="12291" name="Picture 2" descr="http://www.jewoftheday.com/Ulpan/Images/Franz%20Kafk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524000"/>
            <a:ext cx="3857625" cy="510540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371600" y="1600200"/>
            <a:ext cx="3008313" cy="469106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ea typeface="+mn-ea"/>
                <a:hlinkClick r:id="rId3" tooltip="wikt:Kafkaesque"/>
              </a:rPr>
              <a:t>Kafkaesque</a:t>
            </a:r>
            <a:endParaRPr lang="en-US" sz="2000" b="1" dirty="0" smtClean="0">
              <a:ea typeface="+mn-ea"/>
            </a:endParaRPr>
          </a:p>
          <a:p>
            <a:pPr eaLnBrk="1" hangingPunct="1">
              <a:defRPr/>
            </a:pPr>
            <a:endParaRPr lang="en-US" sz="2000" b="1" dirty="0" smtClean="0">
              <a:ea typeface="+mn-ea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US" sz="2000" b="1" dirty="0" smtClean="0">
                <a:ea typeface="+mn-ea"/>
              </a:rPr>
              <a:t>Dysfunctional Bureaucracy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endParaRPr lang="en-US" sz="2000" b="1" dirty="0" smtClean="0">
              <a:ea typeface="+mn-ea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US" sz="2000" b="1" dirty="0" smtClean="0">
                <a:ea typeface="+mn-ea"/>
              </a:rPr>
              <a:t>Maze of Regulations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endParaRPr lang="en-US" sz="2000" b="1" dirty="0" smtClean="0">
              <a:ea typeface="+mn-ea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US" sz="2000" b="1" dirty="0" smtClean="0">
                <a:ea typeface="+mn-ea"/>
              </a:rPr>
              <a:t>Image of Public Sector as Inefficient</a:t>
            </a:r>
          </a:p>
        </p:txBody>
      </p:sp>
    </p:spTree>
    <p:extLst>
      <p:ext uri="{BB962C8B-B14F-4D97-AF65-F5344CB8AC3E}">
        <p14:creationId xmlns:p14="http://schemas.microsoft.com/office/powerpoint/2010/main" val="418784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positivesharing.com/wp-content/uploads/2006/05/bureaucr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90550"/>
            <a:ext cx="63246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Key Issue: Bureaucrat Bashing</a:t>
            </a:r>
          </a:p>
        </p:txBody>
      </p:sp>
    </p:spTree>
    <p:extLst>
      <p:ext uri="{BB962C8B-B14F-4D97-AF65-F5344CB8AC3E}">
        <p14:creationId xmlns:p14="http://schemas.microsoft.com/office/powerpoint/2010/main" val="213414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24775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The perennial tensions between official and personal norms in organizations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133600"/>
            <a:ext cx="7772400" cy="4495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The issue of the "bureaucratic experience," (Hummel), that differs from the social (human) experience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Hummel says "dehumanizing“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Standards and policies defined by the past and standardized for all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e. g. people, as cases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rgbClr val="FF0000"/>
                </a:solidFill>
              </a:rPr>
              <a:t>Source of Corruption</a:t>
            </a:r>
          </a:p>
        </p:txBody>
      </p:sp>
    </p:spTree>
    <p:extLst>
      <p:ext uri="{BB962C8B-B14F-4D97-AF65-F5344CB8AC3E}">
        <p14:creationId xmlns:p14="http://schemas.microsoft.com/office/powerpoint/2010/main" val="343035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http://www.smartcitymemphis.com/wp-content/uploads/Bureaucracy_Carto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31900"/>
            <a:ext cx="7543800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8380413" cy="1143000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>
                <a:solidFill>
                  <a:srgbClr val="0070C0"/>
                </a:solidFill>
              </a:rPr>
              <a:t>Civil Service/Public Sector Reform</a:t>
            </a:r>
            <a:endParaRPr lang="en-US" altLang="en-US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25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19200"/>
            <a:ext cx="8459787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0070C0"/>
                </a:solidFill>
              </a:rPr>
              <a:t>Public Affairs from a Comparative Perspective: Environmental Issues for the Session</a:t>
            </a:r>
            <a:r>
              <a:rPr lang="en-US" altLang="en-US" b="1" dirty="0" smtClean="0">
                <a:solidFill>
                  <a:srgbClr val="00B050"/>
                </a:solidFill>
              </a:rPr>
              <a:t/>
            </a:r>
            <a:br>
              <a:rPr lang="en-US" altLang="en-US" b="1" dirty="0" smtClean="0">
                <a:solidFill>
                  <a:srgbClr val="00B050"/>
                </a:solidFill>
              </a:rPr>
            </a:br>
            <a:endParaRPr lang="en-US" altLang="en-US" b="1" dirty="0" smtClean="0">
              <a:solidFill>
                <a:srgbClr val="00B05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769225" cy="46482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ea typeface="+mn-ea"/>
              </a:rPr>
              <a:t>	</a:t>
            </a:r>
            <a:endParaRPr lang="en-US" sz="2400" b="1" dirty="0" smtClean="0">
              <a:ea typeface="+mn-ea"/>
            </a:endParaRP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r>
              <a:rPr lang="en-US" sz="2400" b="1" dirty="0" smtClean="0">
                <a:ea typeface="+mn-ea"/>
              </a:rPr>
              <a:t>Legal Rational Model and Democracy and Governance</a:t>
            </a: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endParaRPr lang="en-US" sz="2400" b="1" dirty="0"/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r>
              <a:rPr lang="en-US" sz="2400" b="1" dirty="0" smtClean="0"/>
              <a:t>Institutions vs. Charisma</a:t>
            </a:r>
            <a:endParaRPr lang="en-US" sz="2400" b="1" dirty="0" smtClean="0">
              <a:ea typeface="+mn-ea"/>
            </a:endParaRP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endParaRPr lang="en-US" sz="2400" b="1" dirty="0" smtClean="0">
              <a:ea typeface="+mn-ea"/>
            </a:endParaRP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r>
              <a:rPr lang="en-US" sz="2400" b="1" dirty="0" smtClean="0">
                <a:ea typeface="+mn-ea"/>
              </a:rPr>
              <a:t>Public Sector Reform: Legal, Behavioral, Fiscal</a:t>
            </a: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endParaRPr lang="en-US" sz="2400" b="1" dirty="0" smtClean="0">
              <a:ea typeface="+mn-ea"/>
            </a:endParaRP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r>
              <a:rPr lang="en-US" sz="2400" b="1" dirty="0" smtClean="0">
                <a:ea typeface="+mn-ea"/>
              </a:rPr>
              <a:t>Keynesianism and Good Governance</a:t>
            </a: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endParaRPr lang="en-US" sz="2400" b="1" dirty="0" smtClean="0">
              <a:ea typeface="+mn-ea"/>
            </a:endParaRP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r>
              <a:rPr lang="en-US" sz="2400" b="1" dirty="0" smtClean="0">
                <a:ea typeface="+mn-ea"/>
              </a:rPr>
              <a:t>International Development and the Intersection of Public Sector and Civil Society</a:t>
            </a: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endParaRPr lang="en-US" sz="2400" b="1" dirty="0" smtClean="0">
              <a:ea typeface="+mn-ea"/>
            </a:endParaRP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r>
              <a:rPr lang="en-US" sz="2400" b="1" dirty="0" smtClean="0"/>
              <a:t>Contracts and Privatization</a:t>
            </a:r>
            <a:endParaRPr lang="en-US" sz="2400" b="1" dirty="0" smtClean="0">
              <a:ea typeface="+mn-ea"/>
            </a:endParaRP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endParaRPr lang="en-US" sz="2400" b="1" dirty="0"/>
          </a:p>
          <a:p>
            <a:pPr marL="0" indent="0" eaLnBrk="1" hangingPunct="1">
              <a:buNone/>
              <a:defRPr/>
            </a:pPr>
            <a:endParaRPr lang="en-US" sz="2400" b="1" dirty="0" smtClean="0">
              <a:ea typeface="+mn-ea"/>
            </a:endParaRP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endParaRPr lang="en-US" sz="2400" b="1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4804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>
          <a:xfrm>
            <a:off x="1350963" y="214313"/>
            <a:ext cx="7793037" cy="1462087"/>
          </a:xfrm>
        </p:spPr>
        <p:txBody>
          <a:bodyPr/>
          <a:lstStyle/>
          <a:p>
            <a:r>
              <a:rPr lang="en-US" altLang="en-US" smtClean="0"/>
              <a:t>Bureaucrat Bashing as a Problem?</a:t>
            </a:r>
          </a:p>
        </p:txBody>
      </p:sp>
      <p:pic>
        <p:nvPicPr>
          <p:cNvPr id="44035" name="Picture 2" descr="http://www.thelmagazine.com/images/blogimages/2010/06/11/1276280530-bureaucrac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743700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17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200" smtClean="0"/>
              <a:t>Peters Thesis dissected</a:t>
            </a:r>
          </a:p>
        </p:txBody>
      </p:sp>
      <p:sp>
        <p:nvSpPr>
          <p:cNvPr id="45059" name="Content Placeholder 3"/>
          <p:cNvSpPr>
            <a:spLocks noGrp="1"/>
          </p:cNvSpPr>
          <p:nvPr>
            <p:ph idx="1"/>
          </p:nvPr>
        </p:nvSpPr>
        <p:spPr>
          <a:xfrm>
            <a:off x="5064126" y="304800"/>
            <a:ext cx="3581400" cy="5853113"/>
          </a:xfrm>
        </p:spPr>
        <p:txBody>
          <a:bodyPr/>
          <a:lstStyle/>
          <a:p>
            <a:endParaRPr lang="en-US" altLang="en-US" b="1" dirty="0" smtClean="0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57213" y="2182813"/>
            <a:ext cx="4495800" cy="4495800"/>
          </a:xfrm>
        </p:spPr>
        <p:txBody>
          <a:bodyPr/>
          <a:lstStyle/>
          <a:p>
            <a:pPr eaLnBrk="1" hangingPunct="1"/>
            <a:r>
              <a:rPr lang="en-US" altLang="en-US" sz="2000" b="1" smtClean="0"/>
              <a:t>Thesis- Attacks the artificial dichotomy between politics and administration</a:t>
            </a:r>
          </a:p>
          <a:p>
            <a:pPr eaLnBrk="1" hangingPunct="1"/>
            <a:endParaRPr lang="en-US" altLang="en-US" sz="2000" b="1" smtClean="0"/>
          </a:p>
          <a:p>
            <a:pPr eaLnBrk="1" hangingPunct="1"/>
            <a:r>
              <a:rPr lang="en-US" altLang="en-US" sz="2000" b="1" smtClean="0"/>
              <a:t>Problem- critics of "rational bureaucracy" say it is the end of politics   eg. End of "all the kings men“</a:t>
            </a:r>
          </a:p>
          <a:p>
            <a:pPr eaLnBrk="1" hangingPunct="1"/>
            <a:endParaRPr lang="en-US" altLang="en-US" sz="2000" b="1" smtClean="0"/>
          </a:p>
          <a:p>
            <a:pPr eaLnBrk="1" hangingPunct="1"/>
            <a:r>
              <a:rPr lang="en-US" altLang="en-US" sz="2000" b="1" smtClean="0"/>
              <a:t>Goal- get into the magic "black box" of bureaucratic politics</a:t>
            </a:r>
            <a:r>
              <a:rPr lang="en-US" altLang="en-US" sz="2000" smtClean="0"/>
              <a:t> </a:t>
            </a:r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752600"/>
            <a:ext cx="3386137" cy="492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95400" y="533400"/>
            <a:ext cx="30432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>
              <a:spcBef>
                <a:spcPts val="250"/>
              </a:spcBef>
              <a:buClr>
                <a:srgbClr val="F07F09"/>
              </a:buClr>
              <a:buSzPct val="80000"/>
              <a:buFont typeface="Wingdings 2"/>
              <a:buChar char=""/>
            </a:pPr>
            <a:r>
              <a:rPr lang="en-US" altLang="en-US" sz="2800" b="1" dirty="0">
                <a:solidFill>
                  <a:prstClr val="black"/>
                </a:solidFill>
              </a:rPr>
              <a:t>A Great Film- More Later</a:t>
            </a:r>
          </a:p>
        </p:txBody>
      </p:sp>
    </p:spTree>
    <p:extLst>
      <p:ext uri="{BB962C8B-B14F-4D97-AF65-F5344CB8AC3E}">
        <p14:creationId xmlns:p14="http://schemas.microsoft.com/office/powerpoint/2010/main" val="426464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0388" y="381000"/>
            <a:ext cx="7313612" cy="1219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2800" b="1" smtClean="0">
                <a:solidFill>
                  <a:schemeClr val="tx1"/>
                </a:solidFill>
              </a:rPr>
              <a:t>Author of the Week</a:t>
            </a:r>
            <a:r>
              <a:rPr lang="en-US" altLang="en-US" sz="2400" b="1" u="sng" smtClean="0">
                <a:solidFill>
                  <a:schemeClr val="tx1"/>
                </a:solidFill>
              </a:rPr>
              <a:t/>
            </a:r>
            <a:br>
              <a:rPr lang="en-US" altLang="en-US" sz="2400" b="1" u="sng" smtClean="0">
                <a:solidFill>
                  <a:schemeClr val="tx1"/>
                </a:solidFill>
              </a:rPr>
            </a:br>
            <a:r>
              <a:rPr lang="en-US" altLang="en-US" sz="2400" b="1" u="sng" smtClean="0">
                <a:solidFill>
                  <a:schemeClr val="tx1"/>
                </a:solidFill>
              </a:rPr>
              <a:t/>
            </a:r>
            <a:br>
              <a:rPr lang="en-US" altLang="en-US" sz="2400" b="1" u="sng" smtClean="0">
                <a:solidFill>
                  <a:schemeClr val="tx1"/>
                </a:solidFill>
              </a:rPr>
            </a:br>
            <a:r>
              <a:rPr lang="en-US" altLang="en-US" sz="2400" b="1" smtClean="0">
                <a:solidFill>
                  <a:schemeClr val="tx1"/>
                </a:solidFill>
              </a:rPr>
              <a:t>Robert Klitgaard the president of  Claremont Graduate University and his book on Corruption</a:t>
            </a:r>
            <a:endParaRPr lang="en-US" altLang="en-US" sz="2800" b="1" u="sng" smtClean="0"/>
          </a:p>
        </p:txBody>
      </p:sp>
      <p:pic>
        <p:nvPicPr>
          <p:cNvPr id="460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39973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5" descr="http://static.ebookpie.com/images/covers/000/172/599/original_0520911180.jpg?12896530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38400"/>
            <a:ext cx="211455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19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Institutions and Corruption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  <a:p>
            <a:endParaRPr lang="en-US" altLang="en-US" b="1" smtClean="0">
              <a:hlinkClick r:id="rId2"/>
            </a:endParaRPr>
          </a:p>
          <a:p>
            <a:r>
              <a:rPr lang="en-US" altLang="en-US" b="1" smtClean="0">
                <a:hlinkClick r:id="rId2"/>
              </a:rPr>
              <a:t>One View</a:t>
            </a:r>
            <a:endParaRPr lang="en-US" altLang="en-US" b="1" smtClean="0"/>
          </a:p>
        </p:txBody>
      </p:sp>
    </p:spTree>
    <p:extLst>
      <p:ext uri="{BB962C8B-B14F-4D97-AF65-F5344CB8AC3E}">
        <p14:creationId xmlns:p14="http://schemas.microsoft.com/office/powerpoint/2010/main" val="107721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 smtClean="0"/>
              <a:t>Summary: The Importance of the Comparative Approach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533400"/>
            <a:ext cx="4992688" cy="4114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400" b="1" dirty="0" smtClean="0"/>
              <a:t>Cultural Dimension</a:t>
            </a:r>
          </a:p>
          <a:p>
            <a:pPr eaLnBrk="1" hangingPunct="1"/>
            <a:endParaRPr lang="en-US" altLang="en-US" sz="2400" b="1" dirty="0" smtClean="0"/>
          </a:p>
          <a:p>
            <a:pPr eaLnBrk="1" hangingPunct="1"/>
            <a:r>
              <a:rPr lang="en-US" altLang="en-US" sz="2400" b="1" dirty="0" smtClean="0"/>
              <a:t>Contingency Approach (orgs. for prisons vs. research)</a:t>
            </a:r>
          </a:p>
          <a:p>
            <a:pPr eaLnBrk="1" hangingPunct="1"/>
            <a:endParaRPr lang="en-US" altLang="en-US" sz="2400" b="1" dirty="0" smtClean="0"/>
          </a:p>
          <a:p>
            <a:pPr eaLnBrk="1" hangingPunct="1"/>
            <a:r>
              <a:rPr lang="en-US" altLang="en-US" sz="2400" b="1" dirty="0" smtClean="0"/>
              <a:t>Effects of diffusion- colonies and the world bureaucratic system</a:t>
            </a:r>
          </a:p>
          <a:p>
            <a:pPr eaLnBrk="1" hangingPunct="1"/>
            <a:endParaRPr lang="en-US" altLang="en-US" sz="2400" b="1" dirty="0" smtClean="0"/>
          </a:p>
          <a:p>
            <a:pPr eaLnBrk="1" hangingPunct="1"/>
            <a:r>
              <a:rPr lang="en-US" altLang="en-US" sz="2400" b="1" dirty="0" smtClean="0"/>
              <a:t>Implementation-  Hopes that are dashed in the doing</a:t>
            </a:r>
          </a:p>
        </p:txBody>
      </p:sp>
      <p:sp>
        <p:nvSpPr>
          <p:cNvPr id="48132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altLang="en-US" smtClean="0"/>
          </a:p>
        </p:txBody>
      </p:sp>
      <p:pic>
        <p:nvPicPr>
          <p:cNvPr id="48133" name="Picture 5" descr="http://grammar.phillipmartin.info/la_comparativ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"/>
            <a:ext cx="38798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6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 smtClean="0"/>
              <a:t>Privatization: Contracting and non-profits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305800" cy="41148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altLang="en-US" b="1" dirty="0" smtClean="0">
                <a:ea typeface="+mn-ea"/>
              </a:rPr>
              <a:t>The Answer to Bad Governance, Corruption and Inefficiency?</a:t>
            </a:r>
          </a:p>
          <a:p>
            <a:pPr eaLnBrk="1" hangingPunct="1">
              <a:defRPr/>
            </a:pPr>
            <a:endParaRPr lang="en-US" altLang="en-US" b="1" dirty="0">
              <a:ea typeface="+mn-ea"/>
            </a:endParaRPr>
          </a:p>
          <a:p>
            <a:pPr eaLnBrk="1" hangingPunct="1">
              <a:defRPr/>
            </a:pPr>
            <a:r>
              <a:rPr lang="en-US" altLang="en-US" b="1" dirty="0" smtClean="0">
                <a:ea typeface="+mn-ea"/>
              </a:rPr>
              <a:t>This "neo-classical" model of development has been exported overseas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en-US" b="1" dirty="0" smtClean="0">
                <a:ea typeface="+mn-ea"/>
              </a:rPr>
              <a:t> </a:t>
            </a:r>
          </a:p>
          <a:p>
            <a:pPr eaLnBrk="1" hangingPunct="1">
              <a:defRPr/>
            </a:pPr>
            <a:r>
              <a:rPr lang="en-US" altLang="en-US" b="1" dirty="0" smtClean="0">
                <a:ea typeface="+mn-ea"/>
              </a:rPr>
              <a:t> Especially to the less developed and transitional states in Africa, Asia, Eastern and Central Europe and Latin America.</a:t>
            </a:r>
            <a:endParaRPr lang="en-US" altLang="en-US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7268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Debates about Contracting-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183880" cy="418795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b="1" dirty="0" smtClean="0"/>
              <a:t>Related to Bureaucrat Bashing</a:t>
            </a:r>
          </a:p>
          <a:p>
            <a:pPr eaLnBrk="1" hangingPunct="1"/>
            <a:endParaRPr lang="en-US" altLang="en-US" b="1" dirty="0" smtClean="0"/>
          </a:p>
          <a:p>
            <a:pPr eaLnBrk="1" hangingPunct="1"/>
            <a:r>
              <a:rPr lang="en-US" altLang="en-US" b="1" dirty="0" smtClean="0"/>
              <a:t>Social Change and the Private Sector</a:t>
            </a:r>
          </a:p>
          <a:p>
            <a:pPr eaLnBrk="1" hangingPunct="1"/>
            <a:endParaRPr lang="en-US" altLang="en-US" b="1" dirty="0" smtClean="0"/>
          </a:p>
          <a:p>
            <a:pPr eaLnBrk="1" hangingPunct="1"/>
            <a:r>
              <a:rPr lang="en-US" altLang="en-US" b="1" dirty="0" smtClean="0"/>
              <a:t>For profit privates and the non-profit sector</a:t>
            </a:r>
          </a:p>
          <a:p>
            <a:pPr eaLnBrk="1" hangingPunct="1"/>
            <a:endParaRPr lang="en-US" altLang="en-US" b="1" dirty="0"/>
          </a:p>
          <a:p>
            <a:pPr eaLnBrk="1" hangingPunct="1"/>
            <a:r>
              <a:rPr lang="en-US" altLang="en-US" b="1" dirty="0" smtClean="0"/>
              <a:t>The problem:  What South Africans Call “</a:t>
            </a:r>
            <a:r>
              <a:rPr lang="en-US" altLang="en-US" b="1" dirty="0" err="1" smtClean="0"/>
              <a:t>Tenderocracy</a:t>
            </a:r>
            <a:r>
              <a:rPr lang="en-US" altLang="en-US" b="1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53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3.bp.blogspot.com/_OEoNzDCQX5s/TEcfB4564cI/AAAAAAAAC50/Z_ZaIP4p5ko/s1600/superna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62050"/>
            <a:ext cx="619125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altLang="en-US" b="1" smtClean="0"/>
              <a:t>Critique: The So-called Nanny State</a:t>
            </a:r>
          </a:p>
        </p:txBody>
      </p:sp>
    </p:spTree>
    <p:extLst>
      <p:ext uri="{BB962C8B-B14F-4D97-AF65-F5344CB8AC3E}">
        <p14:creationId xmlns:p14="http://schemas.microsoft.com/office/powerpoint/2010/main" val="56193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534400" cy="14620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smtClean="0"/>
              <a:t>Contemporary Issue: Privatization and the Political Economy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183880" cy="418795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800" b="1" dirty="0" smtClean="0"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dirty="0" smtClean="0">
                <a:ea typeface="+mn-ea"/>
              </a:rPr>
              <a:t>In the last decade, critics of the public service have argued that efficient government is small government.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800" b="1" dirty="0" smtClean="0"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dirty="0" smtClean="0">
                <a:ea typeface="+mn-ea"/>
              </a:rPr>
              <a:t>Privatization has been the order of the day.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800" b="1" dirty="0" smtClean="0"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dirty="0" err="1" smtClean="0">
                <a:ea typeface="+mn-ea"/>
              </a:rPr>
              <a:t>Eg</a:t>
            </a:r>
            <a:r>
              <a:rPr lang="en-US" altLang="en-US" sz="2800" b="1" dirty="0" smtClean="0">
                <a:ea typeface="+mn-ea"/>
              </a:rPr>
              <a:t>. Private Security</a:t>
            </a:r>
          </a:p>
        </p:txBody>
      </p:sp>
    </p:spTree>
    <p:extLst>
      <p:ext uri="{BB962C8B-B14F-4D97-AF65-F5344CB8AC3E}">
        <p14:creationId xmlns:p14="http://schemas.microsoft.com/office/powerpoint/2010/main" val="127675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Executive outcomes or Blackwater?</a:t>
            </a:r>
          </a:p>
        </p:txBody>
      </p:sp>
      <p:pic>
        <p:nvPicPr>
          <p:cNvPr id="52227" name="Picture 2" descr="Blackwater Worldwide Logo">
            <a:hlinkClick r:id="rId2" tooltip="Blackwater Worldwide Logo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5284788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72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smtClean="0"/>
              <a:t>The True Nature of the Contract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>
                <a:hlinkClick r:id="rId2"/>
              </a:rPr>
              <a:t>According to Marx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8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304800" y="230588"/>
            <a:ext cx="7793038" cy="1462088"/>
          </a:xfrm>
        </p:spPr>
        <p:txBody>
          <a:bodyPr/>
          <a:lstStyle/>
          <a:p>
            <a:r>
              <a:rPr lang="en-US" altLang="en-US" sz="2400" b="1" dirty="0" smtClean="0"/>
              <a:t>President International Stability</a:t>
            </a:r>
            <a:br>
              <a:rPr lang="en-US" altLang="en-US" sz="2400" b="1" dirty="0" smtClean="0"/>
            </a:br>
            <a:r>
              <a:rPr lang="en-US" altLang="en-US" sz="2400" b="1" dirty="0" smtClean="0"/>
              <a:t>Operations Association, </a:t>
            </a:r>
            <a:br>
              <a:rPr lang="en-US" altLang="en-US" sz="2400" b="1" dirty="0" smtClean="0"/>
            </a:br>
            <a:r>
              <a:rPr lang="en-US" altLang="en-US" sz="2400" b="1" dirty="0" smtClean="0"/>
              <a:t>Doug Brooks, GSPIA PhD Alum</a:t>
            </a:r>
          </a:p>
        </p:txBody>
      </p:sp>
      <p:pic>
        <p:nvPicPr>
          <p:cNvPr id="56323" name="Picture 2" descr="http://www.overseasleasegroup.com/images/isoa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"/>
            <a:ext cx="2590800" cy="139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 descr="http://www.iraq-businessnews.com/wp-content/uploads/2012/01/Doug-Brooks-President-International-Stability-Operations-Association-ISOA1.gif?d9c3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847767"/>
            <a:ext cx="6384280" cy="459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86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Privatized Water Supplies</a:t>
            </a:r>
          </a:p>
        </p:txBody>
      </p:sp>
      <p:pic>
        <p:nvPicPr>
          <p:cNvPr id="5427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081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celsias.com/media/uploads/admin/water_privatiz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26" y="1295400"/>
            <a:ext cx="6400800" cy="455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83880" cy="1051560"/>
          </a:xfrm>
        </p:spPr>
        <p:txBody>
          <a:bodyPr/>
          <a:lstStyle/>
          <a:p>
            <a:r>
              <a:rPr lang="en-US" altLang="en-US" dirty="0" smtClean="0"/>
              <a:t>Privatization?</a:t>
            </a:r>
          </a:p>
        </p:txBody>
      </p:sp>
    </p:spTree>
    <p:extLst>
      <p:ext uri="{BB962C8B-B14F-4D97-AF65-F5344CB8AC3E}">
        <p14:creationId xmlns:p14="http://schemas.microsoft.com/office/powerpoint/2010/main" val="7097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686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Key:  Issue of Relationship between government and the economy.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05000"/>
            <a:ext cx="8839200" cy="5105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/>
              <a:t>Issue of Privatization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b="1" dirty="0"/>
          </a:p>
          <a:p>
            <a:pPr eaLnBrk="1" hangingPunct="1">
              <a:lnSpc>
                <a:spcPct val="90000"/>
              </a:lnSpc>
            </a:pPr>
            <a:endParaRPr lang="en-US" altLang="en-US" sz="2400" b="1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400" b="1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>
                <a:solidFill>
                  <a:srgbClr val="0070C0"/>
                </a:solidFill>
              </a:rPr>
              <a:t>Public-Private Partnerships- </a:t>
            </a:r>
            <a:r>
              <a:rPr lang="en-US" altLang="en-US" sz="2400" b="1" dirty="0" smtClean="0"/>
              <a:t>Including NGOs (The new buzz word).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/>
              <a:t>Note:  </a:t>
            </a:r>
            <a:r>
              <a:rPr lang="en-US" altLang="en-US" sz="2400" b="1" i="1" dirty="0" smtClean="0"/>
              <a:t>John Armstrong's </a:t>
            </a:r>
            <a:r>
              <a:rPr lang="en-US" altLang="en-US" sz="2400" b="1" dirty="0" smtClean="0"/>
              <a:t>argument that education and training are critical variables in understanding “development" strategies in Western Europe and then Soviet Union.  HRD not culture or structure defines economic systems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>
                <a:solidFill>
                  <a:srgbClr val="FF0000"/>
                </a:solidFill>
              </a:rPr>
              <a:t>Argument:  PPPs get around bureaucratic rigidity and private sector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corrpuption</a:t>
            </a:r>
            <a:endParaRPr lang="en-US" altLang="en-US" sz="2400" b="1" dirty="0" smtClean="0">
              <a:solidFill>
                <a:srgbClr val="FF0000"/>
              </a:solidFill>
            </a:endParaRPr>
          </a:p>
        </p:txBody>
      </p:sp>
      <p:pic>
        <p:nvPicPr>
          <p:cNvPr id="57348" name="Picture 5" descr="http://mi-cache.legacy.com/legacy/images/Cobrands/StAugustine/Photos/armstrong_0014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16494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36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fhwa.dot.gov/reports/pppdec2004/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620000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itle 4"/>
          <p:cNvSpPr>
            <a:spLocks noGrp="1"/>
          </p:cNvSpPr>
          <p:nvPr>
            <p:ph type="title"/>
          </p:nvPr>
        </p:nvSpPr>
        <p:spPr>
          <a:xfrm>
            <a:off x="990600" y="-762000"/>
            <a:ext cx="7953375" cy="2438400"/>
          </a:xfrm>
        </p:spPr>
        <p:txBody>
          <a:bodyPr/>
          <a:lstStyle/>
          <a:p>
            <a:r>
              <a:rPr lang="en-US" altLang="en-US" sz="2400" b="1" dirty="0" smtClean="0"/>
              <a:t/>
            </a:r>
            <a:br>
              <a:rPr lang="en-US" altLang="en-US" sz="2400" b="1" dirty="0" smtClean="0"/>
            </a:br>
            <a:r>
              <a:rPr lang="en-US" altLang="en-US" sz="2400" b="1" dirty="0" smtClean="0"/>
              <a:t/>
            </a:r>
            <a:br>
              <a:rPr lang="en-US" altLang="en-US" sz="2400" b="1" dirty="0" smtClean="0"/>
            </a:br>
            <a:r>
              <a:rPr lang="en-US" altLang="en-US" sz="2400" b="1" dirty="0" smtClean="0"/>
              <a:t/>
            </a:r>
            <a:br>
              <a:rPr lang="en-US" altLang="en-US" sz="2400" b="1" dirty="0" smtClean="0"/>
            </a:br>
            <a:r>
              <a:rPr lang="en-US" altLang="en-US" sz="2000" b="1" dirty="0" smtClean="0"/>
              <a:t>UNITED STATES DEPARTMENT OF TRANSPORTATION</a:t>
            </a:r>
            <a:br>
              <a:rPr lang="en-US" altLang="en-US" sz="2000" b="1" dirty="0" smtClean="0"/>
            </a:br>
            <a:r>
              <a:rPr lang="en-US" altLang="en-US" sz="2000" b="1" dirty="0" smtClean="0"/>
              <a:t>REPORT TO CONGRESS ON</a:t>
            </a:r>
            <a:br>
              <a:rPr lang="en-US" altLang="en-US" sz="2000" b="1" dirty="0" smtClean="0"/>
            </a:br>
            <a:r>
              <a:rPr lang="en-US" altLang="en-US" sz="2000" b="1" dirty="0" smtClean="0">
                <a:solidFill>
                  <a:srgbClr val="FF0000"/>
                </a:solidFill>
              </a:rPr>
              <a:t>PUBLIC-PRIVATE PARTNERSHIPS</a:t>
            </a:r>
            <a:r>
              <a:rPr lang="en-US" altLang="en-US" sz="2000" b="1" dirty="0" smtClean="0"/>
              <a:t/>
            </a:r>
            <a:br>
              <a:rPr lang="en-US" altLang="en-US" sz="2000" b="1" dirty="0" smtClean="0"/>
            </a:br>
            <a:endParaRPr lang="en-US" alt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2003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99782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Enduring Features of Government and Comparative Methodology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7772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Patterns of organization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Recruitment of bureaucrats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Certain common programs of governments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Problem of </a:t>
            </a:r>
            <a:r>
              <a:rPr lang="en-US" altLang="en-US" b="1" dirty="0" err="1" smtClean="0"/>
              <a:t>Dysfuncton</a:t>
            </a: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818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 smtClean="0"/>
              <a:t>Enduring Features in Organizations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42264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Capacities and performance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The perennial tensions between official (and)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Personal norms and the control of bureaucratic power (Corruption)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Ecology and the Environment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 smtClean="0"/>
          </a:p>
          <a:p>
            <a:pPr eaLnBrk="1" hangingPunct="1">
              <a:lnSpc>
                <a:spcPct val="90000"/>
              </a:lnSpc>
            </a:pPr>
            <a:endParaRPr lang="en-US" altLang="en-US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Internationalization of Public Policy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715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blog-pfm.imf.org/photos/uncategorized/2008/11/10/fig1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89471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4"/>
          <p:cNvSpPr>
            <a:spLocks noGrp="1"/>
          </p:cNvSpPr>
          <p:nvPr>
            <p:ph type="title"/>
          </p:nvPr>
        </p:nvSpPr>
        <p:spPr>
          <a:xfrm>
            <a:off x="1066800" y="214313"/>
            <a:ext cx="8077200" cy="1462087"/>
          </a:xfrm>
        </p:spPr>
        <p:txBody>
          <a:bodyPr>
            <a:normAutofit fontScale="90000"/>
          </a:bodyPr>
          <a:lstStyle/>
          <a:p>
            <a:r>
              <a:rPr lang="en-US" altLang="en-US" sz="2400" b="1" smtClean="0"/>
              <a:t>International Public Policy: The Extractive Industries Transparency Initiative- International Monetary Fund (IMF)- An Example</a:t>
            </a:r>
          </a:p>
        </p:txBody>
      </p:sp>
    </p:spTree>
    <p:extLst>
      <p:ext uri="{BB962C8B-B14F-4D97-AF65-F5344CB8AC3E}">
        <p14:creationId xmlns:p14="http://schemas.microsoft.com/office/powerpoint/2010/main" val="99406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09600" y="5410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Contemporary Policy Issues- Future Topics for Discussion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57504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1800" b="1" dirty="0" smtClean="0"/>
              <a:t>Organizations, Socialization and Motivation- Status and Role Theory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1800" b="1" dirty="0" smtClean="0"/>
          </a:p>
          <a:p>
            <a:pPr eaLnBrk="1" hangingPunct="1"/>
            <a:r>
              <a:rPr lang="en-US" altLang="en-US" sz="1800" b="1" dirty="0" smtClean="0"/>
              <a:t>budgetary decision making- The </a:t>
            </a:r>
            <a:r>
              <a:rPr lang="en-US" altLang="en-US" sz="1800" b="1" dirty="0" err="1" smtClean="0"/>
              <a:t>Fiscus</a:t>
            </a:r>
            <a:endParaRPr lang="en-US" altLang="en-US" sz="1800" b="1" dirty="0" smtClean="0"/>
          </a:p>
          <a:p>
            <a:pPr eaLnBrk="1" hangingPunct="1"/>
            <a:endParaRPr lang="en-US" altLang="en-US" sz="1800" b="1" dirty="0" smtClean="0"/>
          </a:p>
          <a:p>
            <a:pPr eaLnBrk="1" hangingPunct="1"/>
            <a:r>
              <a:rPr lang="en-US" altLang="en-US" sz="1800" b="1" dirty="0" smtClean="0"/>
              <a:t>government reorganization- Public Sector Reform</a:t>
            </a:r>
          </a:p>
          <a:p>
            <a:pPr eaLnBrk="1" hangingPunct="1"/>
            <a:endParaRPr lang="en-US" altLang="en-US" sz="1800" b="1" dirty="0" smtClean="0"/>
          </a:p>
          <a:p>
            <a:pPr eaLnBrk="1" hangingPunct="1"/>
            <a:r>
              <a:rPr lang="en-US" altLang="en-US" sz="1800" b="1" dirty="0" smtClean="0"/>
              <a:t>Decentralization- Grassroots and Local Governance</a:t>
            </a:r>
          </a:p>
          <a:p>
            <a:pPr eaLnBrk="1" hangingPunct="1"/>
            <a:endParaRPr lang="en-US" altLang="en-US" sz="1800" b="1" dirty="0" smtClean="0"/>
          </a:p>
          <a:p>
            <a:pPr eaLnBrk="1" hangingPunct="1"/>
            <a:r>
              <a:rPr lang="en-US" altLang="en-US" sz="1800" b="1" dirty="0" smtClean="0"/>
              <a:t>Civil Society and Social Capital- Pluralism vs. Corporatism</a:t>
            </a:r>
          </a:p>
          <a:p>
            <a:pPr eaLnBrk="1" hangingPunct="1"/>
            <a:endParaRPr lang="en-US" altLang="en-US" sz="1800" b="1" dirty="0" smtClean="0"/>
          </a:p>
          <a:p>
            <a:pPr eaLnBrk="1" hangingPunct="1"/>
            <a:r>
              <a:rPr lang="en-US" altLang="en-US" sz="1800" b="1" dirty="0" smtClean="0"/>
              <a:t>International Development and Foreign Aid- and Foreign and Security Policy -  The Three D’s (Defense, Diplomacy and Development</a:t>
            </a:r>
          </a:p>
          <a:p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00320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28320" y="542544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/>
              <a:t>Public Policy and Management: Images</a:t>
            </a:r>
          </a:p>
        </p:txBody>
      </p:sp>
      <p:pic>
        <p:nvPicPr>
          <p:cNvPr id="24579" name="Picture 2" descr="http://www.murdoch.edu.au/Courses/_image/Headers/Main/course19_main.gif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3058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http://myfrea.com/educ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09850"/>
            <a:ext cx="40005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26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 idx="4294967295"/>
          </p:nvPr>
        </p:nvSpPr>
        <p:spPr>
          <a:xfrm>
            <a:off x="381000" y="71452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/>
              <a:t>The British Administrator- 1875:  Rule of Law or Rule of lawyers and clerks</a:t>
            </a:r>
          </a:p>
        </p:txBody>
      </p:sp>
      <p:pic>
        <p:nvPicPr>
          <p:cNvPr id="64515" name="Picture 2" descr="http://www.officemuseum.com/1903_Superannuated_Man_by_Charles_Lamb_18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87538"/>
            <a:ext cx="4410075" cy="497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99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upload.wikimedia.org/wikipedia/commons/6/6e/Mund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4"/>
          <p:cNvSpPr>
            <a:spLocks noGrp="1"/>
          </p:cNvSpPr>
          <p:nvPr>
            <p:ph type="title"/>
          </p:nvPr>
        </p:nvSpPr>
        <p:spPr>
          <a:xfrm>
            <a:off x="838200" y="-94673"/>
            <a:ext cx="7877175" cy="2362200"/>
          </a:xfrm>
        </p:spPr>
        <p:txBody>
          <a:bodyPr/>
          <a:lstStyle/>
          <a:p>
            <a:r>
              <a:rPr lang="en-US" altLang="en-US" sz="2400" b="1" dirty="0" smtClean="0"/>
              <a:t>Classification of the countries by developing status.</a:t>
            </a:r>
            <a:br>
              <a:rPr lang="en-US" altLang="en-US" sz="2400" b="1" dirty="0" smtClean="0"/>
            </a:br>
            <a:r>
              <a:rPr lang="en-US" altLang="en-US" sz="2400" b="1" dirty="0" smtClean="0"/>
              <a:t>	Blue - developed countries</a:t>
            </a:r>
            <a:br>
              <a:rPr lang="en-US" altLang="en-US" sz="2400" b="1" dirty="0" smtClean="0"/>
            </a:br>
            <a:r>
              <a:rPr lang="en-US" altLang="en-US" sz="2400" b="1" dirty="0" smtClean="0"/>
              <a:t>	Green - developing countries</a:t>
            </a:r>
            <a:br>
              <a:rPr lang="en-US" altLang="en-US" sz="2400" b="1" dirty="0" smtClean="0"/>
            </a:br>
            <a:r>
              <a:rPr lang="en-US" altLang="en-US" sz="2400" b="1" dirty="0" smtClean="0"/>
              <a:t>	Red - underdeveloped countries</a:t>
            </a:r>
          </a:p>
        </p:txBody>
      </p:sp>
    </p:spTree>
    <p:extLst>
      <p:ext uri="{BB962C8B-B14F-4D97-AF65-F5344CB8AC3E}">
        <p14:creationId xmlns:p14="http://schemas.microsoft.com/office/powerpoint/2010/main" val="335041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969963" y="0"/>
            <a:ext cx="8174037" cy="1676400"/>
          </a:xfrm>
        </p:spPr>
        <p:txBody>
          <a:bodyPr>
            <a:normAutofit fontScale="90000"/>
          </a:bodyPr>
          <a:lstStyle/>
          <a:p>
            <a:r>
              <a:rPr lang="en-US" altLang="en-US" sz="2400" smtClean="0"/>
              <a:t/>
            </a:r>
            <a:br>
              <a:rPr lang="en-US" altLang="en-US" sz="2400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2000" b="1" smtClean="0"/>
              <a:t>”The Purpose of the Geographic Commands is the "3D" goals (the merging of defense, diplomacy and development)”</a:t>
            </a:r>
            <a:r>
              <a:rPr lang="en-US" altLang="ja-JP" sz="1200" b="1" smtClean="0"/>
              <a:t> </a:t>
            </a:r>
            <a:br>
              <a:rPr lang="en-US" altLang="ja-JP" sz="1200" b="1" smtClean="0"/>
            </a:br>
            <a:r>
              <a:rPr lang="en-US" altLang="ja-JP" sz="1200" b="1" smtClean="0"/>
              <a:t/>
            </a:r>
            <a:br>
              <a:rPr lang="en-US" altLang="ja-JP" sz="1200" b="1" smtClean="0"/>
            </a:br>
            <a:r>
              <a:rPr lang="en-US" altLang="ja-JP" sz="1200" b="1" smtClean="0"/>
              <a:t/>
            </a:r>
            <a:br>
              <a:rPr lang="en-US" altLang="ja-JP" sz="1200" b="1" smtClean="0"/>
            </a:br>
            <a:r>
              <a:rPr lang="en-US" altLang="ja-JP" sz="1200" b="1" smtClean="0"/>
              <a:t>Referenced from: </a:t>
            </a:r>
            <a:r>
              <a:rPr lang="en-US" altLang="ja-JP" sz="1200" b="1" smtClean="0">
                <a:hlinkClick r:id="rId2"/>
              </a:rPr>
              <a:t>http://thomaspmbarnett.com/globlogization/tag/us-military?currentPage=2#ixzz1WQjbBYKE</a:t>
            </a:r>
            <a:endParaRPr lang="en-US" altLang="en-US" sz="1200" b="1" smtClean="0"/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1944688"/>
            <a:ext cx="5638800" cy="4913312"/>
          </a:xfrm>
        </p:spPr>
      </p:pic>
    </p:spTree>
    <p:extLst>
      <p:ext uri="{BB962C8B-B14F-4D97-AF65-F5344CB8AC3E}">
        <p14:creationId xmlns:p14="http://schemas.microsoft.com/office/powerpoint/2010/main" val="179828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http://geographicallyspeaking.pbworks.com/f/1248359532/globalization-uber-all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4800"/>
            <a:ext cx="5181600" cy="642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304800" y="1371600"/>
            <a:ext cx="3084513" cy="4691063"/>
          </a:xfrm>
        </p:spPr>
        <p:txBody>
          <a:bodyPr/>
          <a:lstStyle/>
          <a:p>
            <a:endParaRPr lang="en-US" altLang="en-US" sz="2400" dirty="0" smtClean="0"/>
          </a:p>
          <a:p>
            <a:endParaRPr lang="en-US" altLang="en-US" sz="2400" b="1" dirty="0" smtClean="0"/>
          </a:p>
          <a:p>
            <a:endParaRPr lang="en-US" altLang="en-US" sz="2400" b="1" dirty="0" smtClean="0"/>
          </a:p>
          <a:p>
            <a:endParaRPr lang="en-US" altLang="en-US" sz="2400" b="1" dirty="0" smtClean="0"/>
          </a:p>
          <a:p>
            <a:pPr>
              <a:buFont typeface="Wingdings" pitchFamily="2" charset="2"/>
              <a:buNone/>
            </a:pPr>
            <a:endParaRPr lang="en-US" altLang="en-US" sz="2800" b="1" dirty="0" smtClean="0"/>
          </a:p>
          <a:p>
            <a:pPr>
              <a:buFont typeface="Wingdings" pitchFamily="2" charset="2"/>
              <a:buNone/>
            </a:pPr>
            <a:r>
              <a:rPr lang="en-US" altLang="en-US" sz="2800" b="1" dirty="0" smtClean="0"/>
              <a:t>Globalization</a:t>
            </a:r>
          </a:p>
          <a:p>
            <a:r>
              <a:rPr lang="en-US" altLang="en-US" sz="2800" b="1" dirty="0" smtClean="0"/>
              <a:t>U.S. Style?</a:t>
            </a:r>
          </a:p>
        </p:txBody>
      </p:sp>
    </p:spTree>
    <p:extLst>
      <p:ext uri="{BB962C8B-B14F-4D97-AF65-F5344CB8AC3E}">
        <p14:creationId xmlns:p14="http://schemas.microsoft.com/office/powerpoint/2010/main" val="31594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DebateThus Far:  Further Reading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" y="530352"/>
            <a:ext cx="8183880" cy="4727448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AutoNum type="arabicPeriod"/>
            </a:pPr>
            <a:r>
              <a:rPr lang="en-US" altLang="en-US" sz="2500" b="1" dirty="0" smtClean="0"/>
              <a:t>Debates about Historical Epochs:  Relevance to 21st century problems (James C. Scott and John Armstrong)</a:t>
            </a:r>
          </a:p>
          <a:p>
            <a:pPr marL="457200" indent="-457200" eaLnBrk="1" hangingPunct="1">
              <a:lnSpc>
                <a:spcPct val="80000"/>
              </a:lnSpc>
              <a:buAutoNum type="arabicPeriod"/>
            </a:pPr>
            <a:endParaRPr lang="en-US" altLang="en-US" sz="2500" b="1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500" b="1" dirty="0"/>
          </a:p>
          <a:p>
            <a:pPr marL="457200" indent="-457200" eaLnBrk="1" hangingPunct="1">
              <a:lnSpc>
                <a:spcPct val="80000"/>
              </a:lnSpc>
              <a:buAutoNum type="arabicPeriod" startAt="2"/>
            </a:pPr>
            <a:r>
              <a:rPr lang="en-US" altLang="en-US" sz="2500" b="1" dirty="0" smtClean="0"/>
              <a:t>Debate about, Corruption, Political and Organizational Culture (Michel Crozier and Robert </a:t>
            </a:r>
            <a:r>
              <a:rPr lang="en-US" altLang="en-US" sz="2500" b="1" dirty="0" err="1" smtClean="0"/>
              <a:t>Klitgaard</a:t>
            </a:r>
            <a:r>
              <a:rPr lang="en-US" altLang="en-US" sz="2500" b="1" dirty="0" smtClean="0"/>
              <a:t>)</a:t>
            </a:r>
          </a:p>
          <a:p>
            <a:pPr marL="457200" indent="-457200" eaLnBrk="1" hangingPunct="1">
              <a:lnSpc>
                <a:spcPct val="80000"/>
              </a:lnSpc>
              <a:buAutoNum type="arabicPeriod" startAt="2"/>
            </a:pPr>
            <a:endParaRPr lang="en-US" altLang="en-US" sz="2500" b="1" dirty="0"/>
          </a:p>
          <a:p>
            <a:pPr marL="457200" indent="-457200" eaLnBrk="1" hangingPunct="1">
              <a:lnSpc>
                <a:spcPct val="80000"/>
              </a:lnSpc>
              <a:buAutoNum type="arabicPeriod" startAt="2"/>
            </a:pPr>
            <a:r>
              <a:rPr lang="en-US" altLang="en-US" sz="2500" b="1" dirty="0" smtClean="0"/>
              <a:t>Debates about Bureaucrat Bashing (Guy Peters and Franz Kafka (1883-1924) in the </a:t>
            </a:r>
            <a:r>
              <a:rPr lang="en-US" altLang="en-US" sz="2500" b="1" u="sng" dirty="0" smtClean="0"/>
              <a:t>Castle</a:t>
            </a:r>
            <a:r>
              <a:rPr lang="en-US" altLang="en-US" sz="2500" b="1" dirty="0" smtClean="0"/>
              <a:t>)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607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Contemporary Issues: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762000"/>
            <a:ext cx="8382000" cy="4114800"/>
          </a:xfrm>
        </p:spPr>
        <p:txBody>
          <a:bodyPr>
            <a:normAutofit fontScale="92500" lnSpcReduction="10000"/>
          </a:bodyPr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dirty="0"/>
              <a:t>4</a:t>
            </a:r>
            <a:r>
              <a:rPr lang="en-US" altLang="en-US" b="1" dirty="0" smtClean="0"/>
              <a:t>.  Defining Comparative: Methodology, Theory, Case Study analysis  (David Truman)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b="1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dirty="0"/>
              <a:t>5</a:t>
            </a:r>
            <a:r>
              <a:rPr lang="en-US" altLang="en-US" b="1" dirty="0" smtClean="0"/>
              <a:t>.  Public Administration vs. Public Policy and Management (administration vs. Politics dichotomy) (</a:t>
            </a:r>
            <a:r>
              <a:rPr lang="en-US" altLang="en-US" b="1" dirty="0" err="1" smtClean="0"/>
              <a:t>Ferrel</a:t>
            </a:r>
            <a:r>
              <a:rPr lang="en-US" altLang="en-US" b="1" dirty="0" smtClean="0"/>
              <a:t> Heady)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 startAt="2"/>
            </a:pPr>
            <a:endParaRPr lang="en-US" altLang="en-US" b="1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dirty="0"/>
              <a:t>6</a:t>
            </a:r>
            <a:r>
              <a:rPr lang="en-US" altLang="en-US" b="1" dirty="0" smtClean="0"/>
              <a:t>.  The Anti-Bureaucracy Machine: Comparative and International Issues (Picard)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 startAt="2"/>
            </a:pPr>
            <a:endParaRPr lang="en-US" altLang="en-US" b="1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 startAt="2"/>
            </a:pP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85705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313613" cy="1143000"/>
          </a:xfrm>
        </p:spPr>
        <p:txBody>
          <a:bodyPr/>
          <a:lstStyle/>
          <a:p>
            <a:r>
              <a:rPr lang="en-US" altLang="en-US" b="1" smtClean="0"/>
              <a:t>Themes: Review</a:t>
            </a:r>
          </a:p>
        </p:txBody>
      </p:sp>
      <p:sp>
        <p:nvSpPr>
          <p:cNvPr id="12800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82000" cy="4876800"/>
          </a:xfrm>
        </p:spPr>
        <p:txBody>
          <a:bodyPr>
            <a:normAutofit fontScale="92500" lnSpcReduction="20000"/>
          </a:bodyPr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altLang="en-US" sz="2000" b="1" dirty="0" smtClean="0"/>
              <a:t>The Environment of Public Affairs</a:t>
            </a:r>
          </a:p>
          <a:p>
            <a:pPr marL="514350" indent="-514350" eaLnBrk="1" hangingPunct="1">
              <a:buFont typeface="Arial" charset="0"/>
              <a:buAutoNum type="arabicPeriod"/>
            </a:pPr>
            <a:endParaRPr lang="en-US" altLang="en-US" sz="2000" b="1" dirty="0" smtClean="0"/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altLang="en-US" sz="2000" b="1" dirty="0" smtClean="0"/>
              <a:t>The Debate about Institutions</a:t>
            </a:r>
          </a:p>
          <a:p>
            <a:pPr marL="514350" indent="-514350" eaLnBrk="1" hangingPunct="1">
              <a:buFont typeface="Arial" charset="0"/>
              <a:buAutoNum type="arabicPeriod"/>
            </a:pPr>
            <a:endParaRPr lang="en-US" altLang="en-US" sz="2000" b="1" dirty="0" smtClean="0"/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altLang="en-US" sz="2000" b="1" dirty="0" smtClean="0"/>
              <a:t>A Short </a:t>
            </a:r>
            <a:r>
              <a:rPr lang="ja-JP" altLang="en-US" sz="2000" b="1" dirty="0" smtClean="0"/>
              <a:t>“</a:t>
            </a:r>
            <a:r>
              <a:rPr lang="en-US" altLang="ja-JP" sz="2000" b="1" dirty="0" smtClean="0"/>
              <a:t>History</a:t>
            </a:r>
            <a:r>
              <a:rPr lang="ja-JP" altLang="en-US" sz="2000" b="1" dirty="0" smtClean="0"/>
              <a:t>”</a:t>
            </a:r>
            <a:r>
              <a:rPr lang="en-US" altLang="ja-JP" sz="2000" b="1" dirty="0" smtClean="0"/>
              <a:t> of Public Administration and Public Affairs</a:t>
            </a:r>
          </a:p>
          <a:p>
            <a:pPr marL="514350" indent="-514350" eaLnBrk="1" hangingPunct="1">
              <a:buFont typeface="Arial" charset="0"/>
              <a:buAutoNum type="arabicPeriod"/>
            </a:pPr>
            <a:endParaRPr lang="en-US" altLang="en-US" sz="2000" b="1" dirty="0" smtClean="0"/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altLang="en-US" sz="2000" b="1" dirty="0" smtClean="0"/>
              <a:t>Traditional, Charismatic and Legal-Rational Models of Public Administration</a:t>
            </a:r>
          </a:p>
          <a:p>
            <a:pPr marL="514350" indent="-514350" eaLnBrk="1" hangingPunct="1">
              <a:buFont typeface="Arial" charset="0"/>
              <a:buAutoNum type="arabicPeriod"/>
            </a:pPr>
            <a:endParaRPr lang="en-US" altLang="en-US" sz="2000" b="1" dirty="0" smtClean="0"/>
          </a:p>
          <a:p>
            <a:pPr marL="514350" indent="-514350" eaLnBrk="1" hangingPunct="1">
              <a:buFont typeface="Arial" charset="0"/>
              <a:buAutoNum type="arabicPeriod" startAt="5"/>
            </a:pPr>
            <a:r>
              <a:rPr lang="en-US" altLang="en-US" sz="2000" b="1" dirty="0" smtClean="0"/>
              <a:t>Corruption and Civil Service Reform</a:t>
            </a:r>
          </a:p>
          <a:p>
            <a:pPr marL="514350" indent="-514350" eaLnBrk="1" hangingPunct="1">
              <a:buFont typeface="Arial" charset="0"/>
              <a:buAutoNum type="arabicPeriod" startAt="5"/>
            </a:pPr>
            <a:endParaRPr lang="en-US" altLang="en-US" sz="2000" b="1" dirty="0" smtClean="0"/>
          </a:p>
          <a:p>
            <a:pPr marL="514350" indent="-514350" eaLnBrk="1" hangingPunct="1">
              <a:buFont typeface="Arial" charset="0"/>
              <a:buAutoNum type="arabicPeriod" startAt="5"/>
            </a:pPr>
            <a:r>
              <a:rPr lang="en-US" altLang="en-US" sz="2000" b="1" dirty="0" smtClean="0"/>
              <a:t>Debates about Contracting</a:t>
            </a:r>
          </a:p>
          <a:p>
            <a:pPr marL="514350" indent="-514350" eaLnBrk="1" hangingPunct="1">
              <a:buFont typeface="Arial" charset="0"/>
              <a:buAutoNum type="arabicPeriod" startAt="5"/>
            </a:pPr>
            <a:endParaRPr lang="en-US" altLang="en-US" sz="2000" b="1" dirty="0" smtClean="0"/>
          </a:p>
          <a:p>
            <a:pPr marL="514350" indent="-514350" eaLnBrk="1" hangingPunct="1">
              <a:buFont typeface="Arial" charset="0"/>
              <a:buAutoNum type="arabicPeriod" startAt="5"/>
            </a:pPr>
            <a:r>
              <a:rPr lang="en-US" altLang="en-US" sz="2000" b="1" dirty="0" smtClean="0"/>
              <a:t>Review: Comparative Methodology</a:t>
            </a:r>
          </a:p>
          <a:p>
            <a:pPr marL="514350" indent="-514350" eaLnBrk="1" hangingPunct="1">
              <a:buFont typeface="Arial" charset="0"/>
              <a:buAutoNum type="arabicPeriod" startAt="5"/>
            </a:pPr>
            <a:endParaRPr lang="en-US" altLang="en-US" sz="2000" b="1" dirty="0"/>
          </a:p>
          <a:p>
            <a:pPr marL="514350" indent="-514350" eaLnBrk="1" hangingPunct="1">
              <a:buFont typeface="Arial" charset="0"/>
              <a:buAutoNum type="arabicPeriod" startAt="5"/>
            </a:pPr>
            <a:r>
              <a:rPr lang="en-US" altLang="en-US" sz="2000" b="1" dirty="0" smtClean="0"/>
              <a:t>Authoritarian Leadership</a:t>
            </a:r>
          </a:p>
          <a:p>
            <a:pPr marL="514350" indent="-514350" eaLnBrk="1" hangingPunct="1">
              <a:buFont typeface="Arial" charset="0"/>
              <a:buAutoNum type="arabicPeriod"/>
            </a:pPr>
            <a:endParaRPr lang="en-US" altLang="en-US" sz="2000" b="1" dirty="0" smtClean="0"/>
          </a:p>
          <a:p>
            <a:pPr marL="514350" indent="-514350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914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http://upload.wikimedia.org/wikipedia/commons/thumb/3/3c/Robert_Penn_Warren.jpg/200px-Robert_Penn_Warre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0"/>
            <a:ext cx="19050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7" name="Title 7"/>
          <p:cNvSpPr>
            <a:spLocks noGrp="1"/>
          </p:cNvSpPr>
          <p:nvPr>
            <p:ph type="title"/>
          </p:nvPr>
        </p:nvSpPr>
        <p:spPr>
          <a:xfrm>
            <a:off x="609600" y="5410200"/>
            <a:ext cx="8183880" cy="105156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The Public Sector Problem:</a:t>
            </a:r>
            <a:br>
              <a:rPr lang="en-US" altLang="en-US" b="1" dirty="0" smtClean="0"/>
            </a:br>
            <a:r>
              <a:rPr lang="en-US" altLang="en-US" b="1" dirty="0" smtClean="0"/>
              <a:t>All The Kings Men</a:t>
            </a:r>
          </a:p>
        </p:txBody>
      </p:sp>
      <p:sp>
        <p:nvSpPr>
          <p:cNvPr id="123908" name="Content Placeholder 6"/>
          <p:cNvSpPr>
            <a:spLocks noGrp="1"/>
          </p:cNvSpPr>
          <p:nvPr>
            <p:ph sz="half" idx="1"/>
          </p:nvPr>
        </p:nvSpPr>
        <p:spPr>
          <a:xfrm>
            <a:off x="1219200" y="1143000"/>
            <a:ext cx="40386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endParaRPr lang="en-US" altLang="en-US" sz="2400" smtClean="0"/>
          </a:p>
          <a:p>
            <a:pPr eaLnBrk="1" hangingPunct="1"/>
            <a:r>
              <a:rPr lang="en-US" altLang="en-US" sz="2400" b="1" smtClean="0"/>
              <a:t>Studies in Italy in 1930s</a:t>
            </a:r>
          </a:p>
          <a:p>
            <a:pPr eaLnBrk="1" hangingPunct="1"/>
            <a:endParaRPr lang="en-US" altLang="en-US" sz="2400" b="1" smtClean="0"/>
          </a:p>
          <a:p>
            <a:pPr eaLnBrk="1" hangingPunct="1"/>
            <a:r>
              <a:rPr lang="en-US" altLang="en-US" sz="2400" b="1" smtClean="0"/>
              <a:t>Concern about the Rise of Fascism</a:t>
            </a:r>
          </a:p>
          <a:p>
            <a:pPr eaLnBrk="1" hangingPunct="1"/>
            <a:endParaRPr lang="en-US" altLang="en-US" sz="2400" b="1" smtClean="0"/>
          </a:p>
          <a:p>
            <a:pPr eaLnBrk="1" hangingPunct="1"/>
            <a:r>
              <a:rPr lang="en-US" altLang="en-US" sz="2400" b="1" smtClean="0"/>
              <a:t>Huey Long, Father Charles Coughlin and Rev. Gerald L.K. Smith “Social Justice and Share the work”</a:t>
            </a:r>
          </a:p>
        </p:txBody>
      </p:sp>
      <p:sp>
        <p:nvSpPr>
          <p:cNvPr id="123909" name="Content Placeholder 8"/>
          <p:cNvSpPr>
            <a:spLocks noGrp="1"/>
          </p:cNvSpPr>
          <p:nvPr>
            <p:ph sz="half" idx="2"/>
          </p:nvPr>
        </p:nvSpPr>
        <p:spPr>
          <a:xfrm>
            <a:off x="5181600" y="1447800"/>
            <a:ext cx="3733800" cy="4343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400" b="1" smtClean="0"/>
              <a:t>Robert Penn Warren</a:t>
            </a:r>
          </a:p>
        </p:txBody>
      </p:sp>
    </p:spTree>
    <p:extLst>
      <p:ext uri="{BB962C8B-B14F-4D97-AF65-F5344CB8AC3E}">
        <p14:creationId xmlns:p14="http://schemas.microsoft.com/office/powerpoint/2010/main" val="357331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200" b="1" smtClean="0"/>
              <a:t>An Anti-Bureaucrat Politician</a:t>
            </a:r>
            <a:br>
              <a:rPr lang="en-US" altLang="en-US" sz="3200" b="1" smtClean="0"/>
            </a:br>
            <a:r>
              <a:rPr lang="en-US" altLang="en-US" sz="3200" b="1" smtClean="0"/>
              <a:t>Huey P. Long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en-US" b="1" smtClean="0"/>
              <a:t>Governor and Senator, Louisiana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b="1" smtClean="0"/>
              <a:t>“Every Man a King”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altLang="en-US" b="1" smtClean="0"/>
          </a:p>
          <a:p>
            <a:pPr algn="ctr" eaLnBrk="1" hangingPunct="1">
              <a:buFont typeface="Wingdings" pitchFamily="2" charset="2"/>
              <a:buNone/>
            </a:pPr>
            <a:endParaRPr lang="en-US" altLang="en-US" b="1" smtClean="0"/>
          </a:p>
        </p:txBody>
      </p:sp>
      <p:pic>
        <p:nvPicPr>
          <p:cNvPr id="124932" name="Picture 4" descr="Huey L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29876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3" name="Picture 6" descr="http://i.ytimg.com/vi/yRH-q0xU02Q/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242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6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en-US" sz="2000" b="1" smtClean="0"/>
              <a:t>Huey Pierce Long, Jr. (August 30, 1893 -- September 10, 1935), nicknamed “The Kingfish”, was an American politician from the U.S. State of Louisiana. Cover Picture from Apr. 1, 1935</a:t>
            </a:r>
            <a:r>
              <a:rPr lang="en-US" altLang="en-US" sz="2400" smtClean="0"/>
              <a:t/>
            </a:r>
            <a:br>
              <a:rPr lang="en-US" altLang="en-US" sz="2400" smtClean="0"/>
            </a:br>
            <a:endParaRPr lang="en-US" altLang="en-US" sz="2400" b="1" smtClean="0"/>
          </a:p>
        </p:txBody>
      </p:sp>
      <p:pic>
        <p:nvPicPr>
          <p:cNvPr id="125955" name="Picture 2" descr="http://img.timeinc.net/time/magazine/archive/covers/1935/1101350401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36688"/>
            <a:ext cx="4114800" cy="542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15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 smtClean="0"/>
              <a:t>“Every Man a King”</a:t>
            </a:r>
            <a:br>
              <a:rPr lang="en-US" altLang="en-US" b="1" dirty="0" smtClean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b="1" dirty="0" smtClean="0">
                <a:hlinkClick r:id="rId2"/>
              </a:rPr>
              <a:t>Huey P. Long</a:t>
            </a:r>
            <a:endParaRPr lang="en-US" altLang="en-US" b="1" dirty="0" smtClean="0"/>
          </a:p>
        </p:txBody>
      </p:sp>
      <p:sp>
        <p:nvSpPr>
          <p:cNvPr id="12697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759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www.troopsoutmovement.com/OliversArmyChapt006Pi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5867400" cy="478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itle 4"/>
          <p:cNvSpPr>
            <a:spLocks noGrp="1"/>
          </p:cNvSpPr>
          <p:nvPr>
            <p:ph type="title"/>
          </p:nvPr>
        </p:nvSpPr>
        <p:spPr>
          <a:xfrm>
            <a:off x="533400" y="52578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/>
              <a:t>One Example: Colonial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86070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Review of Issues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4000" b="1" smtClean="0"/>
              <a:t>Questions and Comments?</a:t>
            </a:r>
          </a:p>
        </p:txBody>
      </p:sp>
      <p:pic>
        <p:nvPicPr>
          <p:cNvPr id="75780" name="Picture 5" descr="http://www.bettermondays.com/wp-content/uploads/2008/07/job-interview-ques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4914900" cy="371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49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5425440"/>
            <a:ext cx="8183880" cy="105156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b="1" dirty="0" smtClean="0"/>
              <a:t>However, Classic Colonial Image: Threat to Women and Children</a:t>
            </a:r>
          </a:p>
        </p:txBody>
      </p:sp>
      <p:pic>
        <p:nvPicPr>
          <p:cNvPr id="66563" name="Picture 5" descr="Indian Muti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"/>
            <a:ext cx="44577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45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77724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Max Weber’s Models of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493776" indent="-457200" algn="l">
              <a:buAutoNum type="arabicPeriod"/>
            </a:pPr>
            <a:r>
              <a:rPr lang="en-US" sz="2400" b="1" dirty="0" smtClean="0"/>
              <a:t>Traditional-  Monarchy</a:t>
            </a:r>
          </a:p>
          <a:p>
            <a:pPr marL="493776" indent="-457200" algn="l">
              <a:buAutoNum type="arabicPeriod"/>
            </a:pPr>
            <a:endParaRPr lang="en-US" sz="2400" b="1" dirty="0"/>
          </a:p>
          <a:p>
            <a:pPr marL="493776" indent="-457200" algn="l">
              <a:buAutoNum type="arabicPeriod"/>
            </a:pPr>
            <a:r>
              <a:rPr lang="en-US" sz="2400" b="1" dirty="0" smtClean="0"/>
              <a:t>Charismatic- Revolution</a:t>
            </a:r>
          </a:p>
          <a:p>
            <a:pPr marL="493776" indent="-457200" algn="l">
              <a:buAutoNum type="arabicPeriod"/>
            </a:pPr>
            <a:endParaRPr lang="en-US" sz="2400" b="1" dirty="0"/>
          </a:p>
          <a:p>
            <a:pPr marL="493776" indent="-457200" algn="l">
              <a:buAutoNum type="arabicPeriod"/>
            </a:pPr>
            <a:r>
              <a:rPr lang="en-US" sz="2400" b="1" dirty="0" smtClean="0"/>
              <a:t>Legal Rational Model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088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1899</TotalTime>
  <Words>1472</Words>
  <Application>Microsoft Office PowerPoint</Application>
  <PresentationFormat>On-screen Show (4:3)</PresentationFormat>
  <Paragraphs>325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8" baseType="lpstr">
      <vt:lpstr>ＭＳ ゴシック</vt:lpstr>
      <vt:lpstr>ＭＳ Ｐゴシック</vt:lpstr>
      <vt:lpstr>Arial</vt:lpstr>
      <vt:lpstr>Tahoma</vt:lpstr>
      <vt:lpstr>Verdana</vt:lpstr>
      <vt:lpstr>Wingdings</vt:lpstr>
      <vt:lpstr>Wingdings 2</vt:lpstr>
      <vt:lpstr>Aspect</vt:lpstr>
      <vt:lpstr>PIA 2020.  Introduction to Public Affairs</vt:lpstr>
      <vt:lpstr>Degree Specific Readings</vt:lpstr>
      <vt:lpstr>Conflict and Human Security: Is This the Problem?  The Lord’s Resistance Army </vt:lpstr>
      <vt:lpstr>Public Affairs from a Comparative Perspective: Environmental Issues for the Session </vt:lpstr>
      <vt:lpstr>The True Nature of the Contract</vt:lpstr>
      <vt:lpstr>The British Administrator- 1875:  Rule of Law or Rule of lawyers and clerks</vt:lpstr>
      <vt:lpstr>One Example: Colonial Administration</vt:lpstr>
      <vt:lpstr>However, Classic Colonial Image: Threat to Women and Children</vt:lpstr>
      <vt:lpstr>Max Weber’s Models of Management</vt:lpstr>
      <vt:lpstr>Charismatic?</vt:lpstr>
      <vt:lpstr>Institutions vs. Charisma?</vt:lpstr>
      <vt:lpstr>Legal-Rational Model</vt:lpstr>
      <vt:lpstr>Gerald R. Ford?</vt:lpstr>
      <vt:lpstr>No- Woodrow Wilson, Political Scientist and the Separation of Politics and Administration (Successor to Weber):   Routinization of Charisma</vt:lpstr>
      <vt:lpstr>Legal-Rational Continued</vt:lpstr>
      <vt:lpstr>Human Rights vs. Human Security</vt:lpstr>
      <vt:lpstr>Contemporary Democracy and Public Policy Issues</vt:lpstr>
      <vt:lpstr>Comparative Public Affairs Issues</vt:lpstr>
      <vt:lpstr>Governance in Bangladesh</vt:lpstr>
      <vt:lpstr>Civil Service Reform</vt:lpstr>
      <vt:lpstr>Rutherford B. Hays, 1877-1881 (Indian Affairs)</vt:lpstr>
      <vt:lpstr>Civil Service Reform: Puck Political Cartoon</vt:lpstr>
      <vt:lpstr>James A. Garfield Assassination July 2, 1881</vt:lpstr>
      <vt:lpstr>U.S.A. Post-1883 Political Reforms- The Pendleton Civil Service Reform Act</vt:lpstr>
      <vt:lpstr>U.S.A.  As a Model?</vt:lpstr>
      <vt:lpstr>MACRO-ISSUE</vt:lpstr>
      <vt:lpstr>F. The Public Sector and Development- Weber vs. Marx</vt:lpstr>
      <vt:lpstr>International Development</vt:lpstr>
      <vt:lpstr>The Development Model</vt:lpstr>
      <vt:lpstr>Ministry of International Trade and Industry and the Asia Model</vt:lpstr>
      <vt:lpstr>Bureaucracy and its Dysfunction- Author of the Day: PITT’s B. Guy Peters (THE OR NOT PROBLEM)</vt:lpstr>
      <vt:lpstr>Definition from Peters</vt:lpstr>
      <vt:lpstr>A More Cynical View</vt:lpstr>
      <vt:lpstr>Bureaucracy and Power</vt:lpstr>
      <vt:lpstr>PowerPoint Presentation</vt:lpstr>
      <vt:lpstr>The Problem: Corruption and Dysfunctional Bureaucracy</vt:lpstr>
      <vt:lpstr>Key Issue: Bureaucrat Bashing</vt:lpstr>
      <vt:lpstr>The perennial tensions between official and personal norms in organizations</vt:lpstr>
      <vt:lpstr>Civil Service/Public Sector Reform</vt:lpstr>
      <vt:lpstr>Bureaucrat Bashing as a Problem?</vt:lpstr>
      <vt:lpstr>Peters Thesis dissected</vt:lpstr>
      <vt:lpstr>Author of the Week  Robert Klitgaard the president of  Claremont Graduate University and his book on Corruption</vt:lpstr>
      <vt:lpstr>Institutions and Corruption</vt:lpstr>
      <vt:lpstr>Summary: The Importance of the Comparative Approach</vt:lpstr>
      <vt:lpstr>Privatization: Contracting and non-profits</vt:lpstr>
      <vt:lpstr>Debates about Contracting-</vt:lpstr>
      <vt:lpstr>Critique: The So-called Nanny State</vt:lpstr>
      <vt:lpstr>Contemporary Issue: Privatization and the Political Economy</vt:lpstr>
      <vt:lpstr>Executive outcomes or Blackwater?</vt:lpstr>
      <vt:lpstr>President International Stability Operations Association,  Doug Brooks, GSPIA PhD Alum</vt:lpstr>
      <vt:lpstr>Privatized Water Supplies</vt:lpstr>
      <vt:lpstr>Privatization?</vt:lpstr>
      <vt:lpstr>Key:  Issue of Relationship between government and the economy.</vt:lpstr>
      <vt:lpstr>   UNITED STATES DEPARTMENT OF TRANSPORTATION REPORT TO CONGRESS ON PUBLIC-PRIVATE PARTNERSHIPS </vt:lpstr>
      <vt:lpstr>Enduring Features of Government and Comparative Methodology</vt:lpstr>
      <vt:lpstr>Enduring Features in Organizations</vt:lpstr>
      <vt:lpstr>International Public Policy: The Extractive Industries Transparency Initiative- International Monetary Fund (IMF)- An Example</vt:lpstr>
      <vt:lpstr>Contemporary Policy Issues- Future Topics for Discussion</vt:lpstr>
      <vt:lpstr>Public Policy and Management: Images</vt:lpstr>
      <vt:lpstr>Classification of the countries by developing status.  Blue - developed countries  Green - developing countries  Red - underdeveloped countries</vt:lpstr>
      <vt:lpstr>  ”The Purpose of the Geographic Commands is the "3D" goals (the merging of defense, diplomacy and development)”    Referenced from: http://thomaspmbarnett.com/globlogization/tag/us-military?currentPage=2#ixzz1WQjbBYKE</vt:lpstr>
      <vt:lpstr>PowerPoint Presentation</vt:lpstr>
      <vt:lpstr>DebateThus Far:  Further Reading</vt:lpstr>
      <vt:lpstr>Contemporary Issues:</vt:lpstr>
      <vt:lpstr>Themes: Review</vt:lpstr>
      <vt:lpstr>The Public Sector Problem: All The Kings Men</vt:lpstr>
      <vt:lpstr>An Anti-Bureaucrat Politician Huey P. Long</vt:lpstr>
      <vt:lpstr>Huey Pierce Long, Jr. (August 30, 1893 -- September 10, 1935), nicknamed “The Kingfish”, was an American politician from the U.S. State of Louisiana. Cover Picture from Apr. 1, 1935 </vt:lpstr>
      <vt:lpstr>“Every Man a King”  Huey P. Long</vt:lpstr>
      <vt:lpstr>Review of Issues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 2020.  Introduction to Public Affairs</dc:title>
  <dc:creator>Picard, Louis A</dc:creator>
  <cp:lastModifiedBy>Jessi Hanson</cp:lastModifiedBy>
  <cp:revision>25</cp:revision>
  <dcterms:created xsi:type="dcterms:W3CDTF">2015-09-02T15:46:13Z</dcterms:created>
  <dcterms:modified xsi:type="dcterms:W3CDTF">2015-09-21T21:08:56Z</dcterms:modified>
</cp:coreProperties>
</file>