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2" r:id="rId1"/>
  </p:sldMasterIdLst>
  <p:notesMasterIdLst>
    <p:notesMasterId r:id="rId61"/>
  </p:notesMasterIdLst>
  <p:sldIdLst>
    <p:sldId id="257" r:id="rId2"/>
    <p:sldId id="451" r:id="rId3"/>
    <p:sldId id="459" r:id="rId4"/>
    <p:sldId id="414" r:id="rId5"/>
    <p:sldId id="420" r:id="rId6"/>
    <p:sldId id="415" r:id="rId7"/>
    <p:sldId id="416" r:id="rId8"/>
    <p:sldId id="417" r:id="rId9"/>
    <p:sldId id="418" r:id="rId10"/>
    <p:sldId id="419" r:id="rId11"/>
    <p:sldId id="422" r:id="rId12"/>
    <p:sldId id="423" r:id="rId13"/>
    <p:sldId id="424" r:id="rId14"/>
    <p:sldId id="425" r:id="rId15"/>
    <p:sldId id="462" r:id="rId16"/>
    <p:sldId id="426" r:id="rId17"/>
    <p:sldId id="469" r:id="rId18"/>
    <p:sldId id="433" r:id="rId19"/>
    <p:sldId id="435" r:id="rId20"/>
    <p:sldId id="436" r:id="rId21"/>
    <p:sldId id="437" r:id="rId22"/>
    <p:sldId id="438" r:id="rId23"/>
    <p:sldId id="434" r:id="rId24"/>
    <p:sldId id="439" r:id="rId25"/>
    <p:sldId id="440" r:id="rId26"/>
    <p:sldId id="441" r:id="rId27"/>
    <p:sldId id="442" r:id="rId28"/>
    <p:sldId id="443" r:id="rId29"/>
    <p:sldId id="444" r:id="rId30"/>
    <p:sldId id="445" r:id="rId31"/>
    <p:sldId id="446" r:id="rId32"/>
    <p:sldId id="447" r:id="rId33"/>
    <p:sldId id="448" r:id="rId34"/>
    <p:sldId id="460" r:id="rId35"/>
    <p:sldId id="461" r:id="rId36"/>
    <p:sldId id="450" r:id="rId37"/>
    <p:sldId id="346" r:id="rId38"/>
    <p:sldId id="347" r:id="rId39"/>
    <p:sldId id="452" r:id="rId40"/>
    <p:sldId id="348" r:id="rId41"/>
    <p:sldId id="349" r:id="rId42"/>
    <p:sldId id="468" r:id="rId43"/>
    <p:sldId id="464" r:id="rId44"/>
    <p:sldId id="350" r:id="rId45"/>
    <p:sldId id="466" r:id="rId46"/>
    <p:sldId id="467" r:id="rId47"/>
    <p:sldId id="351" r:id="rId48"/>
    <p:sldId id="352" r:id="rId49"/>
    <p:sldId id="354" r:id="rId50"/>
    <p:sldId id="355" r:id="rId51"/>
    <p:sldId id="356" r:id="rId52"/>
    <p:sldId id="353" r:id="rId53"/>
    <p:sldId id="455" r:id="rId54"/>
    <p:sldId id="456" r:id="rId55"/>
    <p:sldId id="457" r:id="rId56"/>
    <p:sldId id="358" r:id="rId57"/>
    <p:sldId id="470" r:id="rId58"/>
    <p:sldId id="471" r:id="rId59"/>
    <p:sldId id="472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135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DFB60-83D0-2E49-B3C2-C223C8F66C98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5C29B-66AF-264F-A86D-D612027C0C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30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BCDA696-6E9A-6847-8CD7-85D138E720AC}" type="slidenum">
              <a:rPr lang="en-US" sz="1200"/>
              <a:pPr/>
              <a:t>1</a:t>
            </a:fld>
            <a:endParaRPr lang="en-US" sz="1200" dirty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C16854-6DCD-9541-8628-4947BC2DEBAA}" type="slidenum">
              <a:rPr lang="en-US" sz="1200"/>
              <a:pPr/>
              <a:t>48</a:t>
            </a:fld>
            <a:endParaRPr lang="en-US" sz="1200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381EDA-23BF-B046-A86C-837FF2E7C1F8}" type="slidenum">
              <a:rPr lang="en-US" sz="1200"/>
              <a:pPr/>
              <a:t>50</a:t>
            </a:fld>
            <a:endParaRPr lang="en-US" sz="1200" dirty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D2B2-8064-1E48-A9F3-0C3FB1762C9D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0AB158-4C97-8744-8E10-BF5C7111C6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D2B2-8064-1E48-A9F3-0C3FB1762C9D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AB158-4C97-8744-8E10-BF5C7111C66B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E0AB158-4C97-8744-8E10-BF5C7111C6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D2B2-8064-1E48-A9F3-0C3FB1762C9D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D2B2-8064-1E48-A9F3-0C3FB1762C9D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E0AB158-4C97-8744-8E10-BF5C7111C6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D2B2-8064-1E48-A9F3-0C3FB1762C9D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0AB158-4C97-8744-8E10-BF5C7111C6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A6DD2B2-8064-1E48-A9F3-0C3FB1762C9D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AB158-4C97-8744-8E10-BF5C7111C6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D2B2-8064-1E48-A9F3-0C3FB1762C9D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E0AB158-4C97-8744-8E10-BF5C7111C6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D2B2-8064-1E48-A9F3-0C3FB1762C9D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E0AB158-4C97-8744-8E10-BF5C7111C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D2B2-8064-1E48-A9F3-0C3FB1762C9D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0AB158-4C97-8744-8E10-BF5C7111C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0AB158-4C97-8744-8E10-BF5C7111C6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D2B2-8064-1E48-A9F3-0C3FB1762C9D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E0AB158-4C97-8744-8E10-BF5C7111C6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A6DD2B2-8064-1E48-A9F3-0C3FB1762C9D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A6DD2B2-8064-1E48-A9F3-0C3FB1762C9D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0AB158-4C97-8744-8E10-BF5C7111C6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youtube.com/watch?v=tTXhez2mNmM" TargetMode="Externa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19399"/>
            <a:ext cx="6400800" cy="369436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endParaRPr lang="en-US" sz="2600" dirty="0"/>
          </a:p>
          <a:p>
            <a:pPr eaLnBrk="1" hangingPunct="1">
              <a:defRPr/>
            </a:pPr>
            <a:endParaRPr lang="en-US" sz="2600" b="1" dirty="0">
              <a:solidFill>
                <a:srgbClr val="00B050"/>
              </a:solidFill>
            </a:endParaRPr>
          </a:p>
          <a:p>
            <a:pPr eaLnBrk="1" hangingPunct="1">
              <a:defRPr/>
            </a:pPr>
            <a:r>
              <a:rPr lang="en-US" sz="2600" dirty="0">
                <a:solidFill>
                  <a:srgbClr val="0000FF"/>
                </a:solidFill>
              </a:rPr>
              <a:t>Week THREE- Debates about democracy and public Policy</a:t>
            </a:r>
          </a:p>
          <a:p>
            <a:pPr eaLnBrk="1" hangingPunct="1">
              <a:defRPr/>
            </a:pPr>
            <a:endParaRPr lang="en-US" sz="2600" b="1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endParaRPr lang="en-US" sz="2600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sz="2600" b="1" dirty="0">
                <a:solidFill>
                  <a:srgbClr val="0000FF"/>
                </a:solidFill>
              </a:rPr>
              <a:t>Governance, </a:t>
            </a:r>
            <a:r>
              <a:rPr lang="en-US" sz="2600" dirty="0">
                <a:solidFill>
                  <a:srgbClr val="0000FF"/>
                </a:solidFill>
              </a:rPr>
              <a:t>Political institutions</a:t>
            </a:r>
            <a:r>
              <a:rPr lang="en-US" sz="2600" b="1" dirty="0">
                <a:solidFill>
                  <a:srgbClr val="0000FF"/>
                </a:solidFill>
              </a:rPr>
              <a:t> and Society</a:t>
            </a:r>
          </a:p>
          <a:p>
            <a:pPr eaLnBrk="1" hangingPunct="1"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1823" y="211585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latin typeface="Arial Black" charset="0"/>
                <a:cs typeface="+mj-cs"/>
              </a:rPr>
              <a:t>PIA 2020 Introduction to Public Affairs</a:t>
            </a:r>
          </a:p>
        </p:txBody>
      </p:sp>
    </p:spTree>
    <p:extLst>
      <p:ext uri="{BB962C8B-B14F-4D97-AF65-F5344CB8AC3E}">
        <p14:creationId xmlns:p14="http://schemas.microsoft.com/office/powerpoint/2010/main" val="424454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  <a:latin typeface="Arial" charset="0"/>
              </a:rPr>
              <a:t>Governance and Sovereignty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21775" y="1371600"/>
            <a:ext cx="4678825" cy="49069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en-US" sz="2400" b="1" dirty="0">
                <a:latin typeface="Arial" charset="0"/>
              </a:rPr>
              <a:t>	A Renewed Interest-Transitions and international systems</a:t>
            </a:r>
          </a:p>
          <a:p>
            <a:pPr eaLnBrk="1" hangingPunct="1">
              <a:buFontTx/>
              <a:buNone/>
            </a:pPr>
            <a:endParaRPr lang="en-US" sz="2400" b="1" dirty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400" b="1" dirty="0">
                <a:latin typeface="Arial" charset="0"/>
              </a:rPr>
              <a:t>	Does Political Transition require democracy?</a:t>
            </a:r>
          </a:p>
          <a:p>
            <a:pPr eaLnBrk="1" hangingPunct="1">
              <a:buFontTx/>
              <a:buNone/>
            </a:pPr>
            <a:endParaRPr lang="en-US" sz="2000" b="1" dirty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dirty="0">
                <a:latin typeface="Arial" charset="0"/>
              </a:rPr>
              <a:t>"[T]ransformation (and globalization) has led to a reinvention of government and what it does“* </a:t>
            </a:r>
          </a:p>
          <a:p>
            <a:pPr eaLnBrk="1" hangingPunct="1">
              <a:buFontTx/>
              <a:buNone/>
            </a:pPr>
            <a:endParaRPr lang="en-US" sz="3500" b="1" dirty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3500" b="1" dirty="0">
                <a:solidFill>
                  <a:srgbClr val="FF0000"/>
                </a:solidFill>
                <a:latin typeface="Arial" charset="0"/>
              </a:rPr>
              <a:t>	AND TRUMPISM?</a:t>
            </a:r>
          </a:p>
          <a:p>
            <a:pPr eaLnBrk="1" hangingPunct="1">
              <a:buFontTx/>
              <a:buNone/>
            </a:pPr>
            <a:r>
              <a:rPr lang="en-US" sz="1800" dirty="0">
                <a:latin typeface="Arial" charset="0"/>
              </a:rPr>
              <a:t>	</a:t>
            </a:r>
          </a:p>
          <a:p>
            <a:pPr eaLnBrk="1" hangingPunct="1">
              <a:buFontTx/>
              <a:buNone/>
            </a:pPr>
            <a:endParaRPr lang="en-US" sz="1800" b="1" dirty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1800" b="1" dirty="0">
                <a:latin typeface="Arial" charset="0"/>
              </a:rPr>
              <a:t>	*</a:t>
            </a:r>
            <a:r>
              <a:rPr lang="en-US" sz="1400" b="1" dirty="0">
                <a:latin typeface="Arial" charset="0"/>
              </a:rPr>
              <a:t>Bruce Parrott in in Karen Dawisha and Bruce Parrott, eds., </a:t>
            </a:r>
            <a:r>
              <a:rPr lang="en-US" sz="1400" b="1" i="1" dirty="0">
                <a:latin typeface="Arial" charset="0"/>
              </a:rPr>
              <a:t>The Consolidation of Democracy in East-Central Europe (Cambridge: Cambridge University Press, 1997) 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1126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>
              <a:latin typeface="Arial" charset="0"/>
            </a:endParaRP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077" y="1752600"/>
            <a:ext cx="35210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182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latin typeface="Arial" charset="0"/>
              </a:rPr>
              <a:t>Transitional vs. Developing Society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812800" indent="-812800"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Governance- Transitional vs. Developing states-  Different from Developed Countries?</a:t>
            </a:r>
          </a:p>
          <a:p>
            <a:pPr marL="812800" indent="-812800" eaLnBrk="1" hangingPunct="1">
              <a:lnSpc>
                <a:spcPct val="90000"/>
              </a:lnSpc>
            </a:pPr>
            <a:endParaRPr lang="en-US" b="1" dirty="0">
              <a:latin typeface="Arial" charset="0"/>
            </a:endParaRPr>
          </a:p>
          <a:p>
            <a:pPr marL="1524000" lvl="2" indent="-609600"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There was (1991) a discovery of “new” problems in Eastern Europe, Caucasus and Central Asia with the END OF THE COLD WAR   </a:t>
            </a:r>
          </a:p>
          <a:p>
            <a:pPr marL="1524000" lvl="2" indent="-609600"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                                </a:t>
            </a:r>
          </a:p>
          <a:p>
            <a:pPr marL="1168400" lvl="1" indent="-711200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</a:rPr>
              <a:t>		</a:t>
            </a:r>
            <a:r>
              <a:rPr lang="en-US" sz="1400" b="1" dirty="0">
                <a:solidFill>
                  <a:srgbClr val="0000FF"/>
                </a:solidFill>
                <a:latin typeface="Arial" charset="0"/>
              </a:rPr>
              <a:t>Janine Wedel </a:t>
            </a:r>
            <a:r>
              <a:rPr lang="en-US" sz="1400" b="1" u="sng" dirty="0">
                <a:solidFill>
                  <a:srgbClr val="0000FF"/>
                </a:solidFill>
                <a:latin typeface="Arial" charset="0"/>
              </a:rPr>
              <a:t>Collision and Collusion: The Strange Case of Western Aid </a:t>
            </a:r>
            <a:r>
              <a:rPr lang="en-US" sz="1400" b="1" dirty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US" sz="1400" b="1" u="sng" dirty="0">
                <a:solidFill>
                  <a:srgbClr val="0000FF"/>
                </a:solidFill>
                <a:latin typeface="Arial" charset="0"/>
              </a:rPr>
              <a:t>to Eastern Europe 1989-1998</a:t>
            </a:r>
            <a:r>
              <a:rPr lang="en-US" sz="1400" b="1" dirty="0">
                <a:solidFill>
                  <a:srgbClr val="0000FF"/>
                </a:solidFill>
                <a:latin typeface="Arial" charset="0"/>
              </a:rPr>
              <a:t>. (New York, N.Y.: St. Martin's, 1998)</a:t>
            </a:r>
          </a:p>
          <a:p>
            <a:pPr marL="812800" indent="-812800" eaLnBrk="1" hangingPunct="1">
              <a:lnSpc>
                <a:spcPct val="90000"/>
              </a:lnSpc>
            </a:pPr>
            <a:endParaRPr lang="en-US" b="1" dirty="0">
              <a:solidFill>
                <a:srgbClr val="0000FF"/>
              </a:solidFill>
              <a:latin typeface="Arial" charset="0"/>
            </a:endParaRPr>
          </a:p>
          <a:p>
            <a:pPr marL="812800" indent="-812800" eaLnBrk="1" hangingPunct="1">
              <a:lnSpc>
                <a:spcPct val="90000"/>
              </a:lnSpc>
            </a:pPr>
            <a:r>
              <a:rPr lang="en-US" b="1" dirty="0">
                <a:solidFill>
                  <a:srgbClr val="008000"/>
                </a:solidFill>
                <a:latin typeface="Arial" charset="0"/>
              </a:rPr>
              <a:t>HUNGARY’S SLIDE BACK? (VICTOR ORBAN)</a:t>
            </a:r>
          </a:p>
          <a:p>
            <a:pPr marL="812800" indent="-812800" eaLnBrk="1" hangingPunct="1">
              <a:lnSpc>
                <a:spcPct val="90000"/>
              </a:lnSpc>
            </a:pPr>
            <a:endParaRPr lang="en-US" b="1" dirty="0">
              <a:solidFill>
                <a:srgbClr val="008000"/>
              </a:solidFill>
              <a:latin typeface="Arial" charset="0"/>
            </a:endParaRPr>
          </a:p>
          <a:p>
            <a:pPr marL="812800" indent="-812800"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Issue: Fragile vs. Collapsed States	</a:t>
            </a:r>
            <a:endParaRPr lang="en-US" b="1" u="sng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607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  <a:latin typeface="Arial" charset="0"/>
              </a:rPr>
              <a:t>Fragile and Collapsed States</a:t>
            </a:r>
          </a:p>
        </p:txBody>
      </p:sp>
      <p:sp>
        <p:nvSpPr>
          <p:cNvPr id="15363" name="Content Placeholder 7"/>
          <p:cNvSpPr>
            <a:spLocks noGrp="1"/>
          </p:cNvSpPr>
          <p:nvPr>
            <p:ph sz="half" idx="1"/>
          </p:nvPr>
        </p:nvSpPr>
        <p:spPr>
          <a:xfrm>
            <a:off x="313184" y="1129078"/>
            <a:ext cx="7593012" cy="5409836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b="1" dirty="0">
                <a:latin typeface="Arial" charset="0"/>
              </a:rPr>
              <a:t>Cambodia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Haiti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DRC (Congo)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Somalia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Chad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South Sudan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Libya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North Korea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dirty="0">
                <a:latin typeface="Arial" charset="0"/>
              </a:rPr>
              <a:t>	</a:t>
            </a:r>
            <a:r>
              <a:rPr lang="en-US" sz="3300" b="1" i="1" dirty="0">
                <a:solidFill>
                  <a:srgbClr val="0000FF"/>
                </a:solidFill>
                <a:latin typeface="Arial" charset="0"/>
              </a:rPr>
              <a:t>Mini-Discussion:  What is the Difference between hard, fragile and collapsed?</a:t>
            </a:r>
          </a:p>
          <a:p>
            <a:pPr eaLnBrk="1" hangingPunct="1">
              <a:buFontTx/>
              <a:buNone/>
            </a:pPr>
            <a:endParaRPr lang="en-US" b="1" dirty="0">
              <a:latin typeface="Arial" charset="0"/>
            </a:endParaRPr>
          </a:p>
        </p:txBody>
      </p:sp>
      <p:pic>
        <p:nvPicPr>
          <p:cNvPr id="1536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4007" y="1633299"/>
            <a:ext cx="6467475" cy="2724150"/>
          </a:xfrm>
          <a:noFill/>
        </p:spPr>
      </p:pic>
    </p:spTree>
    <p:extLst>
      <p:ext uri="{BB962C8B-B14F-4D97-AF65-F5344CB8AC3E}">
        <p14:creationId xmlns:p14="http://schemas.microsoft.com/office/powerpoint/2010/main" val="605727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7761"/>
            <a:ext cx="8836152" cy="7589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Sovereignty and Governance:  The Cultural Dimension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b="1" dirty="0">
                <a:latin typeface="Arial" charset="0"/>
              </a:rPr>
              <a:t>The 21</a:t>
            </a:r>
            <a:r>
              <a:rPr lang="en-US" sz="2800" b="1" baseline="30000" dirty="0">
                <a:latin typeface="Arial" charset="0"/>
              </a:rPr>
              <a:t>st</a:t>
            </a:r>
            <a:r>
              <a:rPr lang="en-US" sz="2800" b="1" dirty="0">
                <a:latin typeface="Arial" charset="0"/>
              </a:rPr>
              <a:t> Century Issue:  Is there a “Clash of Cultures?”</a:t>
            </a:r>
          </a:p>
          <a:p>
            <a:pPr eaLnBrk="1" hangingPunct="1"/>
            <a:endParaRPr lang="en-US" sz="2800" b="1" dirty="0">
              <a:latin typeface="Arial" charset="0"/>
            </a:endParaRPr>
          </a:p>
          <a:p>
            <a:pPr lvl="2" eaLnBrk="1" hangingPunct="1"/>
            <a:r>
              <a:rPr lang="en-US" b="1" dirty="0">
                <a:latin typeface="Arial" charset="0"/>
              </a:rPr>
              <a:t>Roman Catholic</a:t>
            </a:r>
          </a:p>
          <a:p>
            <a:pPr lvl="2" eaLnBrk="1" hangingPunct="1"/>
            <a:r>
              <a:rPr lang="en-US" b="1" dirty="0">
                <a:latin typeface="Arial" charset="0"/>
              </a:rPr>
              <a:t>Orthodox</a:t>
            </a:r>
          </a:p>
          <a:p>
            <a:pPr lvl="2" eaLnBrk="1" hangingPunct="1"/>
            <a:r>
              <a:rPr lang="en-US" b="1" dirty="0">
                <a:latin typeface="Arial" charset="0"/>
              </a:rPr>
              <a:t>Islam</a:t>
            </a:r>
          </a:p>
          <a:p>
            <a:pPr lvl="2" eaLnBrk="1" hangingPunct="1"/>
            <a:r>
              <a:rPr lang="en-US" b="1" dirty="0">
                <a:latin typeface="Arial" charset="0"/>
              </a:rPr>
              <a:t>Judaism</a:t>
            </a:r>
          </a:p>
          <a:p>
            <a:pPr lvl="2" eaLnBrk="1" hangingPunct="1"/>
            <a:r>
              <a:rPr lang="en-US" b="1" dirty="0">
                <a:latin typeface="Arial" charset="0"/>
              </a:rPr>
              <a:t>Hinduism</a:t>
            </a:r>
          </a:p>
          <a:p>
            <a:pPr eaLnBrk="1" hangingPunct="1"/>
            <a:endParaRPr lang="en-US" sz="2800" b="1" dirty="0">
              <a:latin typeface="Arial" charset="0"/>
            </a:endParaRPr>
          </a:p>
          <a:p>
            <a:pPr marL="0" indent="0" eaLnBrk="1" hangingPunct="1">
              <a:buNone/>
            </a:pPr>
            <a:endParaRPr lang="en-US" sz="2800" b="1" dirty="0">
              <a:latin typeface="Arial" charset="0"/>
            </a:endParaRPr>
          </a:p>
          <a:p>
            <a:pPr eaLnBrk="1" hangingPunct="1"/>
            <a:r>
              <a:rPr lang="en-US" sz="2800" b="1" dirty="0">
                <a:latin typeface="Arial" charset="0"/>
              </a:rPr>
              <a:t>Issue of the Week: 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Samuel P.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Huntingon’s</a:t>
            </a:r>
            <a:r>
              <a:rPr lang="en-US" sz="2800" b="1" dirty="0">
                <a:latin typeface="Arial" charset="0"/>
              </a:rPr>
              <a:t> ideas- See debates  Robert Kaplan, </a:t>
            </a:r>
            <a:r>
              <a:rPr lang="en-US" sz="2800" b="1" u="sng" dirty="0">
                <a:latin typeface="Arial" charset="0"/>
              </a:rPr>
              <a:t>Balkan Ghosts</a:t>
            </a:r>
          </a:p>
          <a:p>
            <a:pPr eaLnBrk="1" hangingPunct="1"/>
            <a:endParaRPr lang="en-US" sz="2800" dirty="0">
              <a:latin typeface="Arial" charset="0"/>
            </a:endParaRPr>
          </a:p>
          <a:p>
            <a:pPr lvl="2" eaLnBrk="1" hangingPunct="1"/>
            <a:endParaRPr lang="en-US" sz="2000" dirty="0">
              <a:latin typeface="Arial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787" y="2247524"/>
            <a:ext cx="18097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099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381000" y="719019"/>
            <a:ext cx="8534400" cy="758952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Samuel P. Huntington </a:t>
            </a:r>
            <a:r>
              <a:rPr lang="da-DK" sz="2800" b="1" dirty="0">
                <a:solidFill>
                  <a:srgbClr val="0000FF"/>
                </a:solidFill>
                <a:latin typeface="Arial" charset="0"/>
              </a:rPr>
              <a:t>(April 18, 1927–December 24, 2008)</a:t>
            </a:r>
            <a:br>
              <a:rPr lang="da-DK" sz="2800" b="1" dirty="0">
                <a:solidFill>
                  <a:srgbClr val="0000FF"/>
                </a:solidFill>
                <a:latin typeface="Arial" charset="0"/>
              </a:rPr>
            </a:br>
            <a:r>
              <a:rPr lang="da-DK" sz="2800" b="1" dirty="0">
                <a:solidFill>
                  <a:srgbClr val="0000FF"/>
                </a:solidFill>
                <a:latin typeface="Arial" charset="0"/>
              </a:rPr>
              <a:t>Book:  Clash of Civilizations</a:t>
            </a:r>
            <a:endParaRPr lang="en-US" sz="2800" b="1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590800"/>
            <a:ext cx="4484688" cy="3138488"/>
          </a:xfrm>
          <a:noFill/>
        </p:spPr>
      </p:pic>
      <p:pic>
        <p:nvPicPr>
          <p:cNvPr id="1741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743200"/>
            <a:ext cx="4343400" cy="3059113"/>
          </a:xfrm>
          <a:noFill/>
        </p:spPr>
      </p:pic>
    </p:spTree>
    <p:extLst>
      <p:ext uri="{BB962C8B-B14F-4D97-AF65-F5344CB8AC3E}">
        <p14:creationId xmlns:p14="http://schemas.microsoft.com/office/powerpoint/2010/main" val="2380165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8307" y="987552"/>
            <a:ext cx="10118638" cy="758952"/>
          </a:xfrm>
        </p:spPr>
        <p:txBody>
          <a:bodyPr>
            <a:normAutofit fontScale="90000"/>
          </a:bodyPr>
          <a:lstStyle/>
          <a:p>
            <a:pPr algn="l"/>
            <a:br>
              <a:rPr lang="en-US" b="1" dirty="0"/>
            </a:br>
            <a:r>
              <a:rPr lang="en-US" sz="2700" b="1" dirty="0">
                <a:solidFill>
                  <a:srgbClr val="0000FF"/>
                </a:solidFill>
              </a:rPr>
              <a:t>Samuel P. Huntington, The Clash of Civilizations </a:t>
            </a:r>
            <a:br>
              <a:rPr lang="en-US" sz="2700" b="1" dirty="0">
                <a:solidFill>
                  <a:srgbClr val="0000FF"/>
                </a:solidFill>
              </a:rPr>
            </a:br>
            <a:r>
              <a:rPr lang="en-US" sz="2700" b="1" dirty="0">
                <a:solidFill>
                  <a:srgbClr val="0000FF"/>
                </a:solidFill>
              </a:rPr>
              <a:t>and the Remaking of World Order (New York: </a:t>
            </a:r>
            <a:br>
              <a:rPr lang="en-US" sz="2700" b="1" dirty="0">
                <a:solidFill>
                  <a:srgbClr val="0000FF"/>
                </a:solidFill>
              </a:rPr>
            </a:br>
            <a:r>
              <a:rPr lang="en-US" sz="2700" b="1" dirty="0">
                <a:solidFill>
                  <a:srgbClr val="0000FF"/>
                </a:solidFill>
              </a:rPr>
              <a:t>Touchstone Books, 1996).</a:t>
            </a:r>
            <a:br>
              <a:rPr lang="en-US" sz="2700" b="1" dirty="0">
                <a:solidFill>
                  <a:srgbClr val="0000FF"/>
                </a:solidFill>
              </a:rPr>
            </a:br>
            <a:endParaRPr lang="en-US" sz="2700" b="1" dirty="0">
              <a:solidFill>
                <a:srgbClr val="0000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26889" y="848007"/>
            <a:ext cx="8503920" cy="4572000"/>
          </a:xfrm>
        </p:spPr>
        <p:txBody>
          <a:bodyPr/>
          <a:lstStyle/>
          <a:p>
            <a:r>
              <a:rPr lang="en-US" dirty="0"/>
              <a:t>)</a:t>
            </a:r>
          </a:p>
        </p:txBody>
      </p:sp>
      <p:pic>
        <p:nvPicPr>
          <p:cNvPr id="7" name="Picture 6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24" y="3504150"/>
            <a:ext cx="2035381" cy="1154293"/>
          </a:xfrm>
          <a:prstGeom prst="rect">
            <a:avLst/>
          </a:prstGeom>
        </p:spPr>
      </p:pic>
      <p:pic>
        <p:nvPicPr>
          <p:cNvPr id="8" name="Picture 7" descr="maxresdefau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6" y="1638207"/>
            <a:ext cx="9002985" cy="506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05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latin typeface="Arial" charset="0"/>
              </a:rPr>
              <a:t>Governance: an Overview of Issues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Arial" charset="0"/>
              </a:rPr>
              <a:t>Basic Terms: The Environment of Development</a:t>
            </a:r>
          </a:p>
          <a:p>
            <a:pPr eaLnBrk="1" hangingPunct="1">
              <a:buFontTx/>
              <a:buNone/>
            </a:pPr>
            <a:endParaRPr lang="en-US" b="1" dirty="0">
              <a:latin typeface="Arial" charset="0"/>
            </a:endParaRPr>
          </a:p>
          <a:p>
            <a:pPr lvl="1" eaLnBrk="1" hangingPunct="1">
              <a:buFontTx/>
              <a:buNone/>
            </a:pPr>
            <a:r>
              <a:rPr lang="en-US" b="1" dirty="0">
                <a:solidFill>
                  <a:srgbClr val="0000FF"/>
                </a:solidFill>
                <a:latin typeface="Arial" charset="0"/>
              </a:rPr>
              <a:t>Governance Revisited: Processes</a:t>
            </a:r>
          </a:p>
          <a:p>
            <a:pPr lvl="1" eaLnBrk="1" hangingPunct="1">
              <a:buFontTx/>
              <a:buNone/>
            </a:pPr>
            <a:endParaRPr lang="en-US" b="1" dirty="0">
              <a:latin typeface="Arial" charset="0"/>
            </a:endParaRPr>
          </a:p>
          <a:p>
            <a:pPr lvl="2" eaLnBrk="1" hangingPunct="1"/>
            <a:r>
              <a:rPr lang="en-US" sz="2800" b="1" dirty="0">
                <a:latin typeface="Arial" charset="0"/>
              </a:rPr>
              <a:t>Manner in which the state is created, modified or overthrown</a:t>
            </a:r>
            <a:br>
              <a:rPr lang="en-US" sz="2800" b="1" dirty="0">
                <a:latin typeface="Arial" charset="0"/>
              </a:rPr>
            </a:br>
            <a:endParaRPr lang="en-US" sz="2800" b="1" dirty="0">
              <a:latin typeface="Arial" charset="0"/>
            </a:endParaRPr>
          </a:p>
          <a:p>
            <a:pPr lvl="2" eaLnBrk="1" hangingPunct="1"/>
            <a:r>
              <a:rPr lang="en-US" sz="2800" b="1" dirty="0">
                <a:latin typeface="Arial" charset="0"/>
              </a:rPr>
              <a:t>Regime Change</a:t>
            </a:r>
          </a:p>
        </p:txBody>
      </p:sp>
    </p:spTree>
    <p:extLst>
      <p:ext uri="{BB962C8B-B14F-4D97-AF65-F5344CB8AC3E}">
        <p14:creationId xmlns:p14="http://schemas.microsoft.com/office/powerpoint/2010/main" val="2273065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“Democracy” and the “ISMs”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Fascism</a:t>
            </a:r>
          </a:p>
          <a:p>
            <a:endParaRPr lang="en-US" b="1" dirty="0"/>
          </a:p>
          <a:p>
            <a:r>
              <a:rPr lang="en-US" b="1" dirty="0"/>
              <a:t>Socialism</a:t>
            </a:r>
          </a:p>
          <a:p>
            <a:endParaRPr lang="en-US" b="1" dirty="0"/>
          </a:p>
          <a:p>
            <a:r>
              <a:rPr lang="en-US" b="1" dirty="0"/>
              <a:t>Capitalism</a:t>
            </a:r>
          </a:p>
          <a:p>
            <a:endParaRPr lang="en-US" b="1" dirty="0"/>
          </a:p>
          <a:p>
            <a:r>
              <a:rPr lang="en-US" b="1" dirty="0"/>
              <a:t>Communism</a:t>
            </a:r>
          </a:p>
          <a:p>
            <a:endParaRPr lang="en-US" b="1" dirty="0"/>
          </a:p>
          <a:p>
            <a:r>
              <a:rPr lang="en-US" b="1" dirty="0"/>
              <a:t>Corporatism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4319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II.  Democracy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en-US" sz="4000" b="1" dirty="0">
                <a:latin typeface="Arial" charset="0"/>
              </a:rPr>
              <a:t>The Nature of the Debate</a:t>
            </a:r>
          </a:p>
        </p:txBody>
      </p:sp>
    </p:spTree>
    <p:extLst>
      <p:ext uri="{BB962C8B-B14F-4D97-AF65-F5344CB8AC3E}">
        <p14:creationId xmlns:p14="http://schemas.microsoft.com/office/powerpoint/2010/main" val="3752511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625" y="1068861"/>
            <a:ext cx="2932113" cy="1524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0000FF"/>
                </a:solidFill>
                <a:latin typeface="Arial" charset="0"/>
              </a:rPr>
              <a:t>Types of Democracy</a:t>
            </a:r>
            <a:br>
              <a:rPr lang="en-US" sz="4000" dirty="0">
                <a:solidFill>
                  <a:srgbClr val="0000FF"/>
                </a:solidFill>
                <a:latin typeface="Arial" charset="0"/>
              </a:rPr>
            </a:br>
            <a:endParaRPr lang="en-US" sz="40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7651" name="Content Placeholder 6"/>
          <p:cNvSpPr>
            <a:spLocks noGrp="1"/>
          </p:cNvSpPr>
          <p:nvPr>
            <p:ph idx="1"/>
          </p:nvPr>
        </p:nvSpPr>
        <p:spPr>
          <a:xfrm>
            <a:off x="3721725" y="-2824043"/>
            <a:ext cx="4953262" cy="510258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b="1" dirty="0">
                <a:latin typeface="Arial" charset="0"/>
              </a:rPr>
              <a:t>Botswana Kgotla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“Panchayat in India”</a:t>
            </a:r>
          </a:p>
          <a:p>
            <a:pPr eaLnBrk="1" hangingPunct="1"/>
            <a:endParaRPr lang="en-US" sz="2800" b="1" dirty="0">
              <a:latin typeface="Arial" charset="0"/>
            </a:endParaRPr>
          </a:p>
          <a:p>
            <a:pPr eaLnBrk="1" hangingPunct="1"/>
            <a:r>
              <a:rPr lang="en-US" sz="2800" b="1" dirty="0">
                <a:latin typeface="Arial" charset="0"/>
              </a:rPr>
              <a:t>Town hall or village model</a:t>
            </a:r>
          </a:p>
          <a:p>
            <a:pPr eaLnBrk="1" hangingPunct="1"/>
            <a:endParaRPr lang="en-US" b="1" dirty="0">
              <a:latin typeface="Arial" charset="0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US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36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600" b="1" dirty="0">
                <a:latin typeface="Arial" charset="0"/>
              </a:rPr>
              <a:t>Direct Democracy- 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dirty="0">
                <a:latin typeface="Arial" charset="0"/>
              </a:rPr>
              <a:t>The Tswana </a:t>
            </a:r>
            <a:r>
              <a:rPr lang="en-US" sz="3600" b="1" dirty="0" err="1">
                <a:latin typeface="Arial" charset="0"/>
              </a:rPr>
              <a:t>Kgotla</a:t>
            </a:r>
            <a:r>
              <a:rPr lang="en-US" sz="3600" b="1" dirty="0">
                <a:latin typeface="Arial" charset="0"/>
              </a:rPr>
              <a:t>  </a:t>
            </a:r>
          </a:p>
          <a:p>
            <a:pPr eaLnBrk="1" hangingPunct="1">
              <a:lnSpc>
                <a:spcPct val="90000"/>
              </a:lnSpc>
            </a:pPr>
            <a:endParaRPr lang="en-US" sz="36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Arial" charset="0"/>
              </a:rPr>
              <a:t>Actual direct participation of a population in decision-making about laws and regulations</a:t>
            </a:r>
          </a:p>
          <a:p>
            <a:pPr lvl="2" eaLnBrk="1" hangingPunct="1">
              <a:lnSpc>
                <a:spcPct val="90000"/>
              </a:lnSpc>
            </a:pPr>
            <a:endParaRPr lang="en-US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b="1" dirty="0">
              <a:latin typeface="Arial" charset="0"/>
            </a:endParaRPr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432" y="2363788"/>
            <a:ext cx="531812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318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62000" y="188006"/>
            <a:ext cx="6781800" cy="1143000"/>
          </a:xfrm>
        </p:spPr>
        <p:txBody>
          <a:bodyPr/>
          <a:lstStyle/>
          <a:p>
            <a:r>
              <a:rPr lang="en-US" altLang="en-US" b="1" dirty="0"/>
              <a:t>A Note:  Degree Specific Readings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24800" cy="51054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200" b="1" dirty="0"/>
              <a:t>Be Able to Discuss and share your Views on the Book: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2200" b="1" dirty="0"/>
          </a:p>
          <a:p>
            <a:pPr marL="457200" indent="-457200">
              <a:buFont typeface="+mj-lt"/>
              <a:buAutoNum type="arabicParenR"/>
              <a:defRPr/>
            </a:pPr>
            <a:r>
              <a:rPr lang="en-US" altLang="en-US" sz="2200" dirty="0"/>
              <a:t>What will this book be about?</a:t>
            </a:r>
          </a:p>
          <a:p>
            <a:pPr marL="457200" indent="-457200">
              <a:buFont typeface="+mj-lt"/>
              <a:buAutoNum type="arabicParenR"/>
              <a:defRPr/>
            </a:pPr>
            <a:endParaRPr lang="en-US" altLang="en-US" sz="2200" dirty="0"/>
          </a:p>
          <a:p>
            <a:pPr marL="457200" indent="-457200">
              <a:buFont typeface="+mj-lt"/>
              <a:buAutoNum type="arabicParenR"/>
              <a:defRPr/>
            </a:pPr>
            <a:r>
              <a:rPr lang="en-US" altLang="en-US" sz="2200" dirty="0"/>
              <a:t>Why do you think it is assigned to you to read in this class?  Aka. What might you gain in learning in reading it?</a:t>
            </a:r>
          </a:p>
          <a:p>
            <a:pPr marL="457200" indent="-457200">
              <a:buFont typeface="+mj-lt"/>
              <a:buAutoNum type="arabicParenR"/>
              <a:defRPr/>
            </a:pPr>
            <a:endParaRPr lang="en-US" altLang="en-US" sz="2200" dirty="0"/>
          </a:p>
          <a:p>
            <a:pPr marL="457200" indent="-457200">
              <a:buFont typeface="+mj-lt"/>
              <a:buAutoNum type="arabicParenR"/>
              <a:defRPr/>
            </a:pPr>
            <a:r>
              <a:rPr lang="en-US" altLang="en-US" sz="2200" dirty="0"/>
              <a:t>How did the assigned reading for today relate to the Core and/or Classic readings?  What were common or overlapping themes?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2286000" y="296703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ja-JP" sz="1800" b="1" dirty="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98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latin typeface="Arial" charset="0"/>
              </a:rPr>
              <a:t>Direct Democracy: The Mob</a:t>
            </a:r>
          </a:p>
        </p:txBody>
      </p:sp>
      <p:sp>
        <p:nvSpPr>
          <p:cNvPr id="28675" name="Content Placeholder 6"/>
          <p:cNvSpPr>
            <a:spLocks noGrp="1"/>
          </p:cNvSpPr>
          <p:nvPr>
            <p:ph idx="4294967295"/>
          </p:nvPr>
        </p:nvSpPr>
        <p:spPr>
          <a:xfrm>
            <a:off x="4032250" y="273050"/>
            <a:ext cx="5111750" cy="5853113"/>
          </a:xfrm>
        </p:spPr>
        <p:txBody>
          <a:bodyPr/>
          <a:lstStyle/>
          <a:p>
            <a:pPr eaLnBrk="1" hangingPunct="1"/>
            <a:r>
              <a:rPr lang="en-US" b="1" dirty="0">
                <a:latin typeface="Arial" charset="0"/>
              </a:rPr>
              <a:t>Mass Involvement or People’s Democracy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88128"/>
            <a:ext cx="5332413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404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  <a:latin typeface="Arial" charset="0"/>
              </a:rPr>
              <a:t>Types of Democracy: Terms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4000" b="1" dirty="0">
                <a:latin typeface="Arial" charset="0"/>
              </a:rPr>
              <a:t>Indirect Democracy-Representation</a:t>
            </a:r>
          </a:p>
          <a:p>
            <a:pPr eaLnBrk="1" hangingPunct="1">
              <a:buFontTx/>
              <a:buNone/>
            </a:pPr>
            <a:endParaRPr lang="en-US" sz="4000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Some form of representative democracy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Existence of various diverse interest associations and groups within society</a:t>
            </a:r>
          </a:p>
          <a:p>
            <a:pPr eaLnBrk="1" hangingPunct="1"/>
            <a:endParaRPr lang="en-US" sz="4000" b="1" dirty="0">
              <a:latin typeface="Arial" charset="0"/>
            </a:endParaRPr>
          </a:p>
          <a:p>
            <a:pPr eaLnBrk="1" hangingPunct="1"/>
            <a:endParaRPr lang="en-US" sz="4000" b="1" dirty="0">
              <a:latin typeface="Arial" charset="0"/>
            </a:endParaRPr>
          </a:p>
          <a:p>
            <a:pPr eaLnBrk="1" hangingPunct="1"/>
            <a:endParaRPr lang="en-US" sz="4000" b="1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018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  <a:latin typeface="Arial" charset="0"/>
              </a:rPr>
              <a:t>Indirect? Democratic? Just Messy?</a:t>
            </a: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9675" y="1697038"/>
            <a:ext cx="6724650" cy="4333875"/>
          </a:xfrm>
          <a:noFill/>
        </p:spPr>
      </p:pic>
    </p:spTree>
    <p:extLst>
      <p:ext uri="{BB962C8B-B14F-4D97-AF65-F5344CB8AC3E}">
        <p14:creationId xmlns:p14="http://schemas.microsoft.com/office/powerpoint/2010/main" val="2834811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  <a:latin typeface="Arial" charset="0"/>
              </a:rPr>
              <a:t>Robert A. Dahl</a:t>
            </a:r>
            <a:br>
              <a:rPr lang="en-US" b="1" dirty="0">
                <a:solidFill>
                  <a:srgbClr val="0000FF"/>
                </a:solidFill>
                <a:latin typeface="Arial" charset="0"/>
              </a:rPr>
            </a:br>
            <a:r>
              <a:rPr lang="en-US" b="1" dirty="0">
                <a:solidFill>
                  <a:srgbClr val="0000FF"/>
                </a:solidFill>
                <a:latin typeface="Arial" charset="0"/>
              </a:rPr>
              <a:t>1915-2014</a:t>
            </a:r>
          </a:p>
        </p:txBody>
      </p:sp>
      <p:sp>
        <p:nvSpPr>
          <p:cNvPr id="26627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/>
          <a:lstStyle/>
          <a:p>
            <a:pPr eaLnBrk="1" hangingPunct="1"/>
            <a:r>
              <a:rPr lang="en-US" b="1" dirty="0">
                <a:latin typeface="Arial" charset="0"/>
              </a:rPr>
              <a:t>Dahl argues that democratic societies are </a:t>
            </a:r>
            <a:r>
              <a:rPr lang="en-US" b="1" u="sng" dirty="0">
                <a:latin typeface="Arial" charset="0"/>
              </a:rPr>
              <a:t>pluralistic and competitive </a:t>
            </a:r>
            <a:r>
              <a:rPr lang="en-US" b="1" dirty="0">
                <a:latin typeface="Arial" charset="0"/>
              </a:rPr>
              <a:t>and that there are many different elites involved, who have to work both in contention and in compromise with one another.</a:t>
            </a:r>
          </a:p>
        </p:txBody>
      </p:sp>
      <p:pic>
        <p:nvPicPr>
          <p:cNvPr id="2662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633538"/>
            <a:ext cx="3163888" cy="4922837"/>
          </a:xfrm>
          <a:noFill/>
        </p:spPr>
      </p:pic>
    </p:spTree>
    <p:extLst>
      <p:ext uri="{BB962C8B-B14F-4D97-AF65-F5344CB8AC3E}">
        <p14:creationId xmlns:p14="http://schemas.microsoft.com/office/powerpoint/2010/main" val="832821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7" y="1332932"/>
            <a:ext cx="8949312" cy="1104332"/>
          </a:xfrm>
        </p:spPr>
        <p:txBody>
          <a:bodyPr>
            <a:normAutofit fontScale="90000"/>
          </a:bodyPr>
          <a:lstStyle/>
          <a:p>
            <a:br>
              <a:rPr lang="en-US" sz="4900" b="1" dirty="0">
                <a:solidFill>
                  <a:srgbClr val="0000FF"/>
                </a:solidFill>
                <a:latin typeface="Arial" charset="0"/>
              </a:rPr>
            </a:br>
            <a:r>
              <a:rPr lang="en-US" sz="4400" b="1" dirty="0">
                <a:solidFill>
                  <a:srgbClr val="0000FF"/>
                </a:solidFill>
                <a:latin typeface="Arial" charset="0"/>
              </a:rPr>
              <a:t>Oligarchy (the “isms) </a:t>
            </a:r>
            <a:br>
              <a:rPr lang="en-US" sz="4400" b="1" dirty="0">
                <a:solidFill>
                  <a:srgbClr val="0000FF"/>
                </a:solidFill>
                <a:latin typeface="Arial" charset="0"/>
              </a:rPr>
            </a:br>
            <a:r>
              <a:rPr lang="en-US" sz="4400" b="1" dirty="0">
                <a:solidFill>
                  <a:srgbClr val="0000FF"/>
                </a:solidFill>
                <a:latin typeface="Arial" charset="0"/>
              </a:rPr>
              <a:t>vs. Civil Order</a:t>
            </a:r>
            <a:br>
              <a:rPr lang="en-US" sz="4400" b="1" dirty="0">
                <a:latin typeface="Arial" charset="0"/>
              </a:rPr>
            </a:br>
            <a:br>
              <a:rPr lang="en-US" sz="4900" b="1" dirty="0">
                <a:solidFill>
                  <a:srgbClr val="0000FF"/>
                </a:solidFill>
                <a:latin typeface="Arial" charset="0"/>
              </a:rPr>
            </a:br>
            <a:endParaRPr lang="en-US" b="1" dirty="0">
              <a:latin typeface="Arial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8229600" cy="4525963"/>
          </a:xfrm>
        </p:spPr>
        <p:txBody>
          <a:bodyPr>
            <a:normAutofit lnSpcReduction="10000"/>
          </a:bodyPr>
          <a:lstStyle/>
          <a:p>
            <a:pPr lvl="1" eaLnBrk="1" hangingPunct="1">
              <a:buFontTx/>
              <a:buNone/>
            </a:pPr>
            <a:r>
              <a:rPr lang="en-US" sz="3600" b="1" dirty="0">
                <a:solidFill>
                  <a:srgbClr val="660066"/>
                </a:solidFill>
                <a:latin typeface="Arial" charset="0"/>
              </a:rPr>
              <a:t>Diverse </a:t>
            </a:r>
            <a:r>
              <a:rPr lang="en-US" sz="3600" b="1" u="sng" dirty="0">
                <a:solidFill>
                  <a:srgbClr val="660066"/>
                </a:solidFill>
                <a:latin typeface="Arial" charset="0"/>
              </a:rPr>
              <a:t>interest associations</a:t>
            </a:r>
            <a:r>
              <a:rPr lang="en-US" sz="3600" b="1" dirty="0">
                <a:solidFill>
                  <a:srgbClr val="660066"/>
                </a:solidFill>
                <a:latin typeface="Arial" charset="0"/>
              </a:rPr>
              <a:t> of society compete with each other over policy issues</a:t>
            </a:r>
          </a:p>
          <a:p>
            <a:pPr lvl="1" eaLnBrk="1" hangingPunct="1"/>
            <a:endParaRPr lang="en-US" b="1" dirty="0">
              <a:solidFill>
                <a:srgbClr val="660066"/>
              </a:solidFill>
              <a:latin typeface="Arial" charset="0"/>
            </a:endParaRPr>
          </a:p>
          <a:p>
            <a:pPr lvl="1" eaLnBrk="1" hangingPunct="1">
              <a:buFontTx/>
              <a:buNone/>
            </a:pPr>
            <a:r>
              <a:rPr lang="en-US" sz="3600" b="1" dirty="0">
                <a:solidFill>
                  <a:srgbClr val="660066"/>
                </a:solidFill>
                <a:latin typeface="Arial" charset="0"/>
              </a:rPr>
              <a:t>Competitive </a:t>
            </a:r>
          </a:p>
          <a:p>
            <a:pPr lvl="1" eaLnBrk="1" hangingPunct="1">
              <a:buFontTx/>
              <a:buNone/>
            </a:pPr>
            <a:r>
              <a:rPr lang="en-US" sz="3600" b="1" dirty="0">
                <a:solidFill>
                  <a:srgbClr val="660066"/>
                </a:solidFill>
                <a:latin typeface="Arial" charset="0"/>
              </a:rPr>
              <a:t>Pluralism</a:t>
            </a:r>
          </a:p>
          <a:p>
            <a:pPr lvl="1" eaLnBrk="1" hangingPunct="1">
              <a:buFontTx/>
              <a:buNone/>
            </a:pPr>
            <a:endParaRPr lang="en-US" sz="3600" b="1" dirty="0">
              <a:solidFill>
                <a:srgbClr val="660066"/>
              </a:solidFill>
              <a:latin typeface="Arial" charset="0"/>
            </a:endParaRPr>
          </a:p>
          <a:p>
            <a:pPr lvl="1" eaLnBrk="1" hangingPunct="1">
              <a:buFontTx/>
              <a:buNone/>
            </a:pPr>
            <a:r>
              <a:rPr lang="en-US" sz="3600" b="1" dirty="0">
                <a:solidFill>
                  <a:srgbClr val="660066"/>
                </a:solidFill>
                <a:latin typeface="Arial" charset="0"/>
              </a:rPr>
              <a:t>Civil Society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3114675"/>
            <a:ext cx="4275137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411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  <a:latin typeface="Arial" charset="0"/>
              </a:rPr>
              <a:t>Types of Democracy, cont.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b="1" dirty="0">
                <a:latin typeface="Arial" charset="0"/>
              </a:rPr>
              <a:t>Cooperative Movements (or Social </a:t>
            </a:r>
            <a:r>
              <a:rPr lang="en-US" b="1" u="sng" dirty="0">
                <a:latin typeface="Arial" charset="0"/>
              </a:rPr>
              <a:t>Corporatism</a:t>
            </a:r>
            <a:r>
              <a:rPr lang="en-US" b="1" dirty="0">
                <a:latin typeface="Arial" charset="0"/>
              </a:rPr>
              <a:t>)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lvl="1" eaLnBrk="1" hangingPunct="1"/>
            <a:r>
              <a:rPr lang="en-US" b="1" dirty="0">
                <a:latin typeface="Arial" charset="0"/>
              </a:rPr>
              <a:t>Diverse interest associations cooperate with each other and with organs of the state to make policy</a:t>
            </a:r>
          </a:p>
          <a:p>
            <a:pPr lvl="1" eaLnBrk="1" hangingPunct="1"/>
            <a:endParaRPr lang="en-US" b="1" dirty="0">
              <a:solidFill>
                <a:srgbClr val="0000FF"/>
              </a:solidFill>
              <a:latin typeface="Arial" charset="0"/>
            </a:endParaRPr>
          </a:p>
          <a:p>
            <a:pPr lvl="1" eaLnBrk="1" hangingPunct="1"/>
            <a:r>
              <a:rPr lang="en-US" b="1" dirty="0">
                <a:solidFill>
                  <a:srgbClr val="0000FF"/>
                </a:solidFill>
                <a:latin typeface="Arial" charset="0"/>
              </a:rPr>
              <a:t>Authoritarian (Mussolini’s Italy)</a:t>
            </a:r>
          </a:p>
          <a:p>
            <a:pPr lvl="1" eaLnBrk="1" hangingPunct="1"/>
            <a:endParaRPr lang="en-US" b="1" dirty="0">
              <a:solidFill>
                <a:srgbClr val="0000FF"/>
              </a:solidFill>
              <a:latin typeface="Arial" charset="0"/>
            </a:endParaRPr>
          </a:p>
          <a:p>
            <a:pPr lvl="1" eaLnBrk="1" hangingPunct="1"/>
            <a:r>
              <a:rPr lang="en-US" b="1" dirty="0">
                <a:solidFill>
                  <a:srgbClr val="0000FF"/>
                </a:solidFill>
                <a:latin typeface="Arial" charset="0"/>
              </a:rPr>
              <a:t>Military (Peron’s Argentina)</a:t>
            </a:r>
          </a:p>
          <a:p>
            <a:pPr lvl="1" eaLnBrk="1" hangingPunct="1"/>
            <a:endParaRPr lang="en-US" b="1" dirty="0">
              <a:solidFill>
                <a:srgbClr val="0000FF"/>
              </a:solidFill>
              <a:latin typeface="Arial" charset="0"/>
            </a:endParaRPr>
          </a:p>
          <a:p>
            <a:pPr lvl="1" eaLnBrk="1" hangingPunct="1"/>
            <a:r>
              <a:rPr lang="en-US" b="1" dirty="0">
                <a:solidFill>
                  <a:srgbClr val="0000FF"/>
                </a:solidFill>
                <a:latin typeface="Arial" charset="0"/>
              </a:rPr>
              <a:t>Social Democratic (Scandinavia)</a:t>
            </a:r>
          </a:p>
          <a:p>
            <a:pPr lvl="1" eaLnBrk="1" hangingPunct="1"/>
            <a:endParaRPr lang="en-US" b="1" dirty="0">
              <a:solidFill>
                <a:srgbClr val="0000FF"/>
              </a:solidFill>
              <a:latin typeface="Arial" charset="0"/>
            </a:endParaRPr>
          </a:p>
          <a:p>
            <a:pPr marL="274320" lvl="1" indent="0" eaLnBrk="1" hangingPunct="1">
              <a:buNone/>
            </a:pP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WE RETURN TO THIS IN DISCUSSION OF AUTHORITARIANISM</a:t>
            </a:r>
            <a:endParaRPr lang="en-US" b="1" i="1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673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883443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itle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Corporatism</a:t>
            </a:r>
          </a:p>
        </p:txBody>
      </p:sp>
    </p:spTree>
    <p:extLst>
      <p:ext uri="{BB962C8B-B14F-4D97-AF65-F5344CB8AC3E}">
        <p14:creationId xmlns:p14="http://schemas.microsoft.com/office/powerpoint/2010/main" val="1619761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  <a:latin typeface="Arial" charset="0"/>
              </a:rPr>
              <a:t>Democracy: What is it?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</a:rPr>
              <a:t> 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</a:rPr>
              <a:t>“It is only when men learn what it means to be free, and struggle to </a:t>
            </a:r>
            <a:r>
              <a:rPr lang="en-US" b="1" u="sng" dirty="0">
                <a:latin typeface="Arial" charset="0"/>
              </a:rPr>
              <a:t>maintain proper limits</a:t>
            </a:r>
            <a:r>
              <a:rPr lang="en-US" b="1" dirty="0">
                <a:latin typeface="Arial" charset="0"/>
              </a:rPr>
              <a:t> upon the exercise of authority so that no one is allowed to become master of the others that human beings have the possibility of </a:t>
            </a:r>
            <a:r>
              <a:rPr lang="en-US" b="1" u="sng" dirty="0">
                <a:latin typeface="Arial" charset="0"/>
              </a:rPr>
              <a:t>creating mutual relationships</a:t>
            </a:r>
            <a:r>
              <a:rPr lang="en-US" b="1" dirty="0">
                <a:latin typeface="Arial" charset="0"/>
              </a:rPr>
              <a:t> which they may freely enter and leave as they seek mutually productive patterns of human development.”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b="1" dirty="0">
              <a:latin typeface="Arial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</a:rPr>
              <a:t> - Vincent Ostrom</a:t>
            </a:r>
          </a:p>
        </p:txBody>
      </p:sp>
    </p:spTree>
    <p:extLst>
      <p:ext uri="{BB962C8B-B14F-4D97-AF65-F5344CB8AC3E}">
        <p14:creationId xmlns:p14="http://schemas.microsoft.com/office/powerpoint/2010/main" val="2397985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01752" y="442372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  <a:latin typeface="Arial" charset="0"/>
              </a:rPr>
              <a:t>Elinor and Vincent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Ostrom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: One of them won the Nobel Prize?</a:t>
            </a:r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676400"/>
            <a:ext cx="6356350" cy="4343400"/>
          </a:xfrm>
          <a:noFill/>
        </p:spPr>
      </p:pic>
    </p:spTree>
    <p:extLst>
      <p:ext uri="{BB962C8B-B14F-4D97-AF65-F5344CB8AC3E}">
        <p14:creationId xmlns:p14="http://schemas.microsoft.com/office/powerpoint/2010/main" val="2128172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Democracy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Limited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Institutionalized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Non-Zero Sum (Win Win)</a:t>
            </a:r>
          </a:p>
        </p:txBody>
      </p:sp>
    </p:spTree>
    <p:extLst>
      <p:ext uri="{BB962C8B-B14F-4D97-AF65-F5344CB8AC3E}">
        <p14:creationId xmlns:p14="http://schemas.microsoft.com/office/powerpoint/2010/main" val="2947569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THEMES OF THE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2232" y="632762"/>
            <a:ext cx="850392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514350" indent="-514350">
              <a:buAutoNum type="arabicPeriod"/>
            </a:pPr>
            <a:r>
              <a:rPr lang="en-US" sz="3200" b="1" dirty="0"/>
              <a:t>Sovereignty</a:t>
            </a:r>
          </a:p>
          <a:p>
            <a:pPr marL="514350" indent="-514350">
              <a:buAutoNum type="arabicPeriod"/>
            </a:pPr>
            <a:endParaRPr lang="en-US" sz="3200" b="1" dirty="0"/>
          </a:p>
          <a:p>
            <a:pPr marL="514350" indent="-514350">
              <a:buAutoNum type="arabicPeriod"/>
            </a:pPr>
            <a:r>
              <a:rPr lang="en-US" sz="3200" b="1" dirty="0"/>
              <a:t>Democracy</a:t>
            </a:r>
          </a:p>
          <a:p>
            <a:pPr marL="514350" indent="-514350">
              <a:buAutoNum type="arabicPeriod"/>
            </a:pPr>
            <a:endParaRPr lang="en-US" sz="3200" b="1" dirty="0"/>
          </a:p>
          <a:p>
            <a:pPr marL="514350" indent="-514350">
              <a:buAutoNum type="arabicPeriod"/>
            </a:pPr>
            <a:r>
              <a:rPr lang="en-US" sz="3200" b="1" dirty="0"/>
              <a:t>Political Institutions</a:t>
            </a:r>
          </a:p>
          <a:p>
            <a:pPr marL="514350" indent="-514350">
              <a:buAutoNum type="arabicPeriod"/>
            </a:pPr>
            <a:endParaRPr lang="en-US" sz="3200" b="1" dirty="0"/>
          </a:p>
          <a:p>
            <a:pPr marL="514350" indent="-514350">
              <a:buAutoNum type="arabicPeriod"/>
            </a:pPr>
            <a:r>
              <a:rPr lang="en-US" sz="3200" b="1" dirty="0"/>
              <a:t>Authoritarianism</a:t>
            </a:r>
          </a:p>
          <a:p>
            <a:pPr marL="514350" indent="-514350">
              <a:buAutoNum type="arabicPeriod"/>
            </a:pPr>
            <a:endParaRPr lang="en-US" sz="3200" b="1" dirty="0"/>
          </a:p>
          <a:p>
            <a:pPr marL="514350" indent="-514350">
              <a:buAutoNum type="arabicPeriod"/>
            </a:pPr>
            <a:r>
              <a:rPr lang="en-US" sz="3200" b="1" dirty="0"/>
              <a:t>Grassroots (Local Governance)</a:t>
            </a:r>
          </a:p>
        </p:txBody>
      </p:sp>
    </p:spTree>
    <p:extLst>
      <p:ext uri="{BB962C8B-B14F-4D97-AF65-F5344CB8AC3E}">
        <p14:creationId xmlns:p14="http://schemas.microsoft.com/office/powerpoint/2010/main" val="3391303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660066"/>
                </a:solidFill>
                <a:latin typeface="Arial" charset="0"/>
              </a:rPr>
              <a:t>The Zero Sum Game</a:t>
            </a:r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292225"/>
            <a:ext cx="6057900" cy="5081588"/>
          </a:xfrm>
          <a:noFill/>
        </p:spPr>
      </p:pic>
    </p:spTree>
    <p:extLst>
      <p:ext uri="{BB962C8B-B14F-4D97-AF65-F5344CB8AC3E}">
        <p14:creationId xmlns:p14="http://schemas.microsoft.com/office/powerpoint/2010/main" val="6660144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  <a:latin typeface="Arial" charset="0"/>
              </a:rPr>
              <a:t>Democracy: What is it?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dirty="0">
                <a:latin typeface="Arial" charset="0"/>
              </a:rPr>
              <a:t>The Cynic Revised</a:t>
            </a:r>
          </a:p>
          <a:p>
            <a:pPr eaLnBrk="1" hangingPunct="1">
              <a:buFontTx/>
              <a:buNone/>
            </a:pPr>
            <a:endParaRPr lang="en-US" b="1" dirty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dirty="0">
                <a:latin typeface="Arial" charset="0"/>
              </a:rPr>
              <a:t>  “The policy makers have rational interests--to develop their countries, to improve the condition of their people, to acquire or stay in power, or to steal as much as possible.” </a:t>
            </a:r>
          </a:p>
          <a:p>
            <a:pPr eaLnBrk="1" hangingPunct="1">
              <a:buFontTx/>
              <a:buNone/>
            </a:pPr>
            <a:endParaRPr lang="en-US" b="1" dirty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dirty="0">
                <a:latin typeface="Arial" charset="0"/>
              </a:rPr>
              <a:t>Peter Berger, Pyramids of Sacrifice</a:t>
            </a:r>
          </a:p>
        </p:txBody>
      </p:sp>
    </p:spTree>
    <p:extLst>
      <p:ext uri="{BB962C8B-B14F-4D97-AF65-F5344CB8AC3E}">
        <p14:creationId xmlns:p14="http://schemas.microsoft.com/office/powerpoint/2010/main" val="4024925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James Madison and Democracy</a:t>
            </a:r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>
                <a:ea typeface="+mn-ea"/>
              </a:rPr>
              <a:t>The Eighteenth Century </a:t>
            </a:r>
            <a:r>
              <a:rPr lang="en-US" b="1" u="sng" dirty="0">
                <a:ea typeface="+mn-ea"/>
              </a:rPr>
              <a:t>Cynic</a:t>
            </a:r>
          </a:p>
          <a:p>
            <a:pPr eaLnBrk="1" hangingPunct="1">
              <a:buFontTx/>
              <a:buNone/>
              <a:defRPr/>
            </a:pPr>
            <a:endParaRPr lang="en-US" b="1" dirty="0">
              <a:ea typeface="+mn-ea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b="1" dirty="0">
                <a:ea typeface="+mn-ea"/>
              </a:rPr>
              <a:t>The problem with </a:t>
            </a:r>
          </a:p>
          <a:p>
            <a:pPr marL="514350" indent="-514350" eaLnBrk="1" hangingPunct="1">
              <a:buFontTx/>
              <a:buNone/>
              <a:defRPr/>
            </a:pPr>
            <a:r>
              <a:rPr lang="en-US" b="1" dirty="0">
                <a:ea typeface="+mn-ea"/>
              </a:rPr>
              <a:t>majorities</a:t>
            </a:r>
          </a:p>
          <a:p>
            <a:pPr eaLnBrk="1" hangingPunct="1">
              <a:defRPr/>
            </a:pPr>
            <a:endParaRPr lang="en-US" b="1" dirty="0">
              <a:ea typeface="+mn-ea"/>
            </a:endParaRPr>
          </a:p>
          <a:p>
            <a:pPr eaLnBrk="1" hangingPunct="1">
              <a:buFontTx/>
              <a:buNone/>
              <a:defRPr/>
            </a:pPr>
            <a:r>
              <a:rPr lang="en-US" b="1" dirty="0">
                <a:ea typeface="+mn-ea"/>
              </a:rPr>
              <a:t>2. Tyranny</a:t>
            </a:r>
          </a:p>
          <a:p>
            <a:pPr eaLnBrk="1" hangingPunct="1">
              <a:defRPr/>
            </a:pPr>
            <a:endParaRPr lang="en-US" b="1" dirty="0">
              <a:ea typeface="+mn-ea"/>
            </a:endParaRPr>
          </a:p>
          <a:p>
            <a:pPr eaLnBrk="1" hangingPunct="1">
              <a:buFontTx/>
              <a:buNone/>
              <a:defRPr/>
            </a:pPr>
            <a:r>
              <a:rPr lang="en-US" b="1" dirty="0">
                <a:ea typeface="+mn-ea"/>
              </a:rPr>
              <a:t>3. Factions</a:t>
            </a:r>
          </a:p>
        </p:txBody>
      </p:sp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609850"/>
            <a:ext cx="34194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3137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  <a:latin typeface="Arial" charset="0"/>
              </a:rPr>
              <a:t>Direct Democracy vs. </a:t>
            </a:r>
            <a:br>
              <a:rPr lang="en-US" b="1" dirty="0">
                <a:solidFill>
                  <a:srgbClr val="0000FF"/>
                </a:solidFill>
                <a:latin typeface="Arial" charset="0"/>
              </a:rPr>
            </a:br>
            <a:r>
              <a:rPr lang="en-US" b="1" dirty="0">
                <a:solidFill>
                  <a:srgbClr val="0000FF"/>
                </a:solidFill>
                <a:latin typeface="Arial" charset="0"/>
              </a:rPr>
              <a:t>Representative Democracy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dirty="0">
                <a:latin typeface="Arial" charset="0"/>
              </a:rPr>
              <a:t>Problem with Populism</a:t>
            </a:r>
          </a:p>
          <a:p>
            <a:pPr eaLnBrk="1" hangingPunct="1">
              <a:lnSpc>
                <a:spcPct val="80000"/>
              </a:lnSpc>
            </a:pPr>
            <a:endParaRPr lang="en-US" sz="2800" b="1" dirty="0">
              <a:latin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b="1" dirty="0">
                <a:solidFill>
                  <a:srgbClr val="660066"/>
                </a:solidFill>
                <a:latin typeface="Arial" charset="0"/>
              </a:rPr>
              <a:t>Mob Justice (Fear of French Revolution</a:t>
            </a:r>
            <a:r>
              <a:rPr lang="en-US" sz="2400" b="1" dirty="0">
                <a:latin typeface="Arial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28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dirty="0">
                <a:latin typeface="Arial" charset="0"/>
              </a:rPr>
              <a:t>Lack of Minority rights</a:t>
            </a:r>
          </a:p>
          <a:p>
            <a:pPr eaLnBrk="1" hangingPunct="1">
              <a:lnSpc>
                <a:spcPct val="80000"/>
              </a:lnSpc>
            </a:pPr>
            <a:endParaRPr lang="en-US" sz="28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dirty="0">
                <a:latin typeface="Arial" charset="0"/>
              </a:rPr>
              <a:t>Shifting majorities and tolerance</a:t>
            </a:r>
          </a:p>
          <a:p>
            <a:pPr eaLnBrk="1" hangingPunct="1">
              <a:lnSpc>
                <a:spcPct val="80000"/>
              </a:lnSpc>
            </a:pPr>
            <a:endParaRPr lang="en-US" sz="28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dirty="0">
                <a:latin typeface="Arial" charset="0"/>
              </a:rPr>
              <a:t>Problem with Plebiscites</a:t>
            </a:r>
          </a:p>
          <a:p>
            <a:pPr eaLnBrk="1" hangingPunct="1">
              <a:lnSpc>
                <a:spcPct val="80000"/>
              </a:lnSpc>
            </a:pPr>
            <a:endParaRPr lang="en-US" sz="28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dirty="0">
                <a:latin typeface="Arial" charset="0"/>
              </a:rPr>
              <a:t>Size and the Need for Indirect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572942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8757" y="402551"/>
            <a:ext cx="9044909" cy="75895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III. Political Institutions: Models of Governance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Who Gets:</a:t>
            </a:r>
          </a:p>
          <a:p>
            <a:endParaRPr lang="en-US" dirty="0"/>
          </a:p>
        </p:txBody>
      </p:sp>
      <p:pic>
        <p:nvPicPr>
          <p:cNvPr id="4" name="Picture 2" descr="http://360vendormanagement.com/wp-content/uploads/2009/12/outsourcing-governance-what-is-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636" y="2141810"/>
            <a:ext cx="6877377" cy="456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4550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248525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charset="0"/>
              </a:rPr>
              <a:t>Models of Governance: An Ideal</a:t>
            </a:r>
          </a:p>
        </p:txBody>
      </p:sp>
    </p:spTree>
    <p:extLst>
      <p:ext uri="{BB962C8B-B14F-4D97-AF65-F5344CB8AC3E}">
        <p14:creationId xmlns:p14="http://schemas.microsoft.com/office/powerpoint/2010/main" val="1677740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latin typeface="Arial" charset="0"/>
              </a:rPr>
              <a:t>Governance Failure and Sovereignty</a:t>
            </a:r>
          </a:p>
        </p:txBody>
      </p:sp>
      <p:sp>
        <p:nvSpPr>
          <p:cNvPr id="4301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Arial" charset="0"/>
              </a:rPr>
              <a:t>Rules of the Game politics: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Zero/sum vs. sum/sum politics</a:t>
            </a:r>
          </a:p>
          <a:p>
            <a:pPr lvl="1" eaLnBrk="1" hangingPunct="1">
              <a:lnSpc>
                <a:spcPct val="90000"/>
              </a:lnSpc>
            </a:pPr>
            <a:endParaRPr lang="en-US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Arial" charset="0"/>
              </a:rPr>
              <a:t>"Splintering”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Break up of states--centrifugal forces</a:t>
            </a:r>
          </a:p>
          <a:p>
            <a:pPr lvl="1" eaLnBrk="1" hangingPunct="1">
              <a:lnSpc>
                <a:spcPct val="90000"/>
              </a:lnSpc>
            </a:pPr>
            <a:endParaRPr lang="en-US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Arial" charset="0"/>
              </a:rPr>
              <a:t>Goal: Interest Group Liberalism (Tolerance of Groups)</a:t>
            </a:r>
          </a:p>
          <a:p>
            <a:pPr eaLnBrk="1" hangingPunct="1">
              <a:lnSpc>
                <a:spcPct val="90000"/>
              </a:lnSpc>
            </a:pPr>
            <a:endParaRPr lang="en-US" sz="28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Arial" charset="0"/>
              </a:rPr>
              <a:t>Civil Society as organizational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Not the individual or the </a:t>
            </a:r>
            <a:r>
              <a:rPr lang="en-US" b="1" u="sng" dirty="0">
                <a:latin typeface="Arial" charset="0"/>
              </a:rPr>
              <a:t>mass</a:t>
            </a:r>
          </a:p>
        </p:txBody>
      </p:sp>
    </p:spTree>
    <p:extLst>
      <p:ext uri="{BB962C8B-B14F-4D97-AF65-F5344CB8AC3E}">
        <p14:creationId xmlns:p14="http://schemas.microsoft.com/office/powerpoint/2010/main" val="25553196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Times New Roman" charset="0"/>
              </a:rPr>
              <a:t>Political Models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 eaLnBrk="1" hangingPunct="1">
              <a:buFont typeface="Times New Roman" charset="0"/>
              <a:buAutoNum type="arabicPeriod"/>
            </a:pPr>
            <a:endParaRPr lang="en-US" b="1" dirty="0">
              <a:latin typeface="Arial" charset="0"/>
            </a:endParaRPr>
          </a:p>
          <a:p>
            <a:pPr marL="514350" indent="-514350" eaLnBrk="1" hangingPunct="1">
              <a:buFont typeface="Times New Roman" charset="0"/>
              <a:buAutoNum type="arabicPeriod"/>
            </a:pPr>
            <a:r>
              <a:rPr lang="en-US" b="1" dirty="0">
                <a:latin typeface="Arial" charset="0"/>
              </a:rPr>
              <a:t>Separation of Powers</a:t>
            </a:r>
          </a:p>
          <a:p>
            <a:pPr marL="514350" indent="-514350" eaLnBrk="1" hangingPunct="1">
              <a:buFont typeface="Times New Roman" charset="0"/>
              <a:buAutoNum type="arabicPeriod"/>
            </a:pPr>
            <a:endParaRPr lang="en-US" b="1" dirty="0">
              <a:latin typeface="Arial" charset="0"/>
            </a:endParaRPr>
          </a:p>
          <a:p>
            <a:pPr marL="514350" indent="-514350" eaLnBrk="1" hangingPunct="1">
              <a:buFont typeface="Times New Roman" charset="0"/>
              <a:buAutoNum type="arabicPeriod"/>
            </a:pPr>
            <a:r>
              <a:rPr lang="en-US" b="1" dirty="0">
                <a:latin typeface="Arial" charset="0"/>
              </a:rPr>
              <a:t>Parliamentary System</a:t>
            </a:r>
          </a:p>
          <a:p>
            <a:pPr marL="514350" indent="-514350" eaLnBrk="1" hangingPunct="1">
              <a:buFont typeface="Times New Roman" charset="0"/>
              <a:buAutoNum type="arabicPeriod"/>
            </a:pPr>
            <a:endParaRPr lang="en-US" b="1" dirty="0">
              <a:latin typeface="Arial" charset="0"/>
            </a:endParaRPr>
          </a:p>
          <a:p>
            <a:pPr marL="514350" indent="-514350" eaLnBrk="1" hangingPunct="1">
              <a:buFont typeface="Times New Roman" charset="0"/>
              <a:buAutoNum type="arabicPeriod"/>
            </a:pPr>
            <a:r>
              <a:rPr lang="en-US" b="1" dirty="0">
                <a:latin typeface="Arial" charset="0"/>
              </a:rPr>
              <a:t>Mixed Systems of Government</a:t>
            </a:r>
          </a:p>
          <a:p>
            <a:pPr marL="514350" indent="-514350" eaLnBrk="1" hangingPunct="1">
              <a:buFont typeface="Times New Roman" charset="0"/>
              <a:buAutoNum type="arabicPeriod"/>
            </a:pPr>
            <a:endParaRPr lang="en-US" b="1" dirty="0">
              <a:latin typeface="Arial" charset="0"/>
            </a:endParaRPr>
          </a:p>
          <a:p>
            <a:pPr marL="514350" indent="-514350" eaLnBrk="1" hangingPunct="1">
              <a:buFont typeface="Times New Roman" charset="0"/>
              <a:buAutoNum type="arabicPeriod"/>
            </a:pPr>
            <a:r>
              <a:rPr lang="en-US" b="1" dirty="0">
                <a:latin typeface="Arial" charset="0"/>
              </a:rPr>
              <a:t>One Party or No Party Systems</a:t>
            </a:r>
          </a:p>
          <a:p>
            <a:pPr marL="514350" indent="-514350" eaLnBrk="1" hangingPunct="1">
              <a:buFont typeface="Times New Roman" charset="0"/>
              <a:buAutoNum type="arabicPeriod"/>
            </a:pPr>
            <a:endParaRPr lang="en-US" b="1" dirty="0">
              <a:latin typeface="Arial" charset="0"/>
            </a:endParaRPr>
          </a:p>
          <a:p>
            <a:pPr marL="514350" indent="-514350" eaLnBrk="1" hangingPunct="1">
              <a:buFont typeface="Times New Roman" charset="0"/>
              <a:buAutoNum type="arabicPeriod"/>
            </a:pPr>
            <a:r>
              <a:rPr lang="en-US" b="1" dirty="0">
                <a:latin typeface="Arial" charset="0"/>
              </a:rPr>
              <a:t>Military and Authoritarian Systems</a:t>
            </a:r>
          </a:p>
        </p:txBody>
      </p:sp>
    </p:spTree>
    <p:extLst>
      <p:ext uri="{BB962C8B-B14F-4D97-AF65-F5344CB8AC3E}">
        <p14:creationId xmlns:p14="http://schemas.microsoft.com/office/powerpoint/2010/main" val="7831052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imes New Roman" charset="0"/>
              </a:rPr>
              <a:t>Separation of Powers</a:t>
            </a:r>
          </a:p>
        </p:txBody>
      </p:sp>
      <p:sp>
        <p:nvSpPr>
          <p:cNvPr id="18435" name="Text Placeholder 5"/>
          <p:cNvSpPr>
            <a:spLocks noGrp="1"/>
          </p:cNvSpPr>
          <p:nvPr>
            <p:ph type="body" idx="2"/>
          </p:nvPr>
        </p:nvSpPr>
        <p:spPr>
          <a:xfrm>
            <a:off x="138307" y="1435100"/>
            <a:ext cx="3327206" cy="4691063"/>
          </a:xfrm>
        </p:spPr>
        <p:txBody>
          <a:bodyPr>
            <a:normAutofit lnSpcReduction="10000"/>
          </a:bodyPr>
          <a:lstStyle/>
          <a:p>
            <a:endParaRPr lang="en-US" sz="1800" b="1" dirty="0">
              <a:latin typeface="Arial" charset="0"/>
            </a:endParaRPr>
          </a:p>
          <a:p>
            <a:endParaRPr lang="en-US" sz="1800" b="1" dirty="0">
              <a:latin typeface="Arial" charset="0"/>
            </a:endParaRPr>
          </a:p>
          <a:p>
            <a:r>
              <a:rPr lang="en-US" sz="1800" b="1" dirty="0">
                <a:solidFill>
                  <a:srgbClr val="0000FF"/>
                </a:solidFill>
                <a:latin typeface="Arial" charset="0"/>
              </a:rPr>
              <a:t>U.S.A.</a:t>
            </a:r>
          </a:p>
          <a:p>
            <a:endParaRPr lang="en-US" sz="1800" b="1" dirty="0">
              <a:solidFill>
                <a:srgbClr val="0000FF"/>
              </a:solidFill>
              <a:latin typeface="Arial" charset="0"/>
            </a:endParaRPr>
          </a:p>
          <a:p>
            <a:r>
              <a:rPr lang="en-US" sz="1800" b="1" dirty="0">
                <a:solidFill>
                  <a:srgbClr val="0000FF"/>
                </a:solidFill>
                <a:latin typeface="Arial" charset="0"/>
              </a:rPr>
              <a:t>Mexico</a:t>
            </a:r>
          </a:p>
          <a:p>
            <a:endParaRPr lang="en-US" sz="1800" b="1" dirty="0">
              <a:solidFill>
                <a:srgbClr val="0000FF"/>
              </a:solidFill>
              <a:latin typeface="Arial" charset="0"/>
            </a:endParaRPr>
          </a:p>
          <a:p>
            <a:r>
              <a:rPr lang="en-US" sz="1800" b="1" dirty="0">
                <a:solidFill>
                  <a:srgbClr val="0000FF"/>
                </a:solidFill>
                <a:latin typeface="Arial" charset="0"/>
              </a:rPr>
              <a:t>Philippines</a:t>
            </a:r>
          </a:p>
          <a:p>
            <a:endParaRPr lang="en-US" sz="1800" b="1" dirty="0">
              <a:solidFill>
                <a:srgbClr val="0000FF"/>
              </a:solidFill>
              <a:latin typeface="Arial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1800" b="1" dirty="0">
                <a:solidFill>
                  <a:srgbClr val="0000FF"/>
                </a:solidFill>
                <a:latin typeface="Arial" charset="0"/>
              </a:rPr>
              <a:t>Many Latin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1800" b="1" dirty="0">
                <a:solidFill>
                  <a:srgbClr val="0000FF"/>
                </a:solidFill>
                <a:latin typeface="Arial" charset="0"/>
              </a:rPr>
              <a:t>American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1800" b="1" dirty="0">
                <a:solidFill>
                  <a:srgbClr val="0000FF"/>
                </a:solidFill>
                <a:latin typeface="Arial" charset="0"/>
              </a:rPr>
              <a:t>Countries</a:t>
            </a:r>
          </a:p>
        </p:txBody>
      </p:sp>
      <p:sp>
        <p:nvSpPr>
          <p:cNvPr id="18434" name="Content Placeholder 4"/>
          <p:cNvSpPr>
            <a:spLocks noGrp="1"/>
          </p:cNvSpPr>
          <p:nvPr>
            <p:ph sz="quarter" idx="1"/>
          </p:nvPr>
        </p:nvSpPr>
        <p:spPr>
          <a:xfrm>
            <a:off x="3575050" y="601523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>
                <a:latin typeface="Arial" charset="0"/>
              </a:rPr>
              <a:t>Presidential System</a:t>
            </a:r>
            <a:r>
              <a:rPr lang="ja-JP" altLang="en-US" dirty="0">
                <a:latin typeface="Arial" charset="0"/>
              </a:rPr>
              <a:t>”</a:t>
            </a:r>
            <a:endParaRPr lang="en-US" dirty="0">
              <a:latin typeface="Arial" charset="0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2514600"/>
            <a:ext cx="6446837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5512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13316" name="Picture 2" descr="http://www.asianinfo.org/asianinfo/asianinfo/japan/pictures2/S0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574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187196"/>
            <a:ext cx="7772400" cy="11906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Arial" charset="0"/>
              </a:rPr>
              <a:t>I. Sovereignty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229600" cy="528408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00FF"/>
                </a:solidFill>
                <a:latin typeface="Arial" charset="0"/>
              </a:rPr>
              <a:t>The Basics:  Governance, and the</a:t>
            </a:r>
            <a:br>
              <a:rPr lang="en-US" b="1" dirty="0">
                <a:solidFill>
                  <a:srgbClr val="0000FF"/>
                </a:solidFill>
                <a:latin typeface="Arial" charset="0"/>
              </a:rPr>
            </a:br>
            <a:r>
              <a:rPr lang="en-US" b="1" dirty="0">
                <a:solidFill>
                  <a:srgbClr val="0000FF"/>
                </a:solidFill>
                <a:latin typeface="Arial" charset="0"/>
              </a:rPr>
              <a:t>Nation State System</a:t>
            </a:r>
          </a:p>
          <a:p>
            <a:r>
              <a:rPr lang="en-US" b="1" dirty="0">
                <a:solidFill>
                  <a:srgbClr val="0000FF"/>
                </a:solidFill>
                <a:latin typeface="Arial" charset="0"/>
              </a:rPr>
              <a:t>Sovereignty</a:t>
            </a:r>
          </a:p>
          <a:p>
            <a:endParaRPr lang="en-US" b="1" dirty="0">
              <a:latin typeface="Arial" charset="0"/>
            </a:endParaRPr>
          </a:p>
          <a:p>
            <a:pPr lvl="1" eaLnBrk="1" hangingPunct="1"/>
            <a:r>
              <a:rPr lang="en-US" b="1" dirty="0">
                <a:solidFill>
                  <a:srgbClr val="0000FF"/>
                </a:solidFill>
                <a:latin typeface="Arial" charset="0"/>
              </a:rPr>
              <a:t>Authority to Govern (Ostrom)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Presumption of Independence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lvl="1" eaLnBrk="1" hangingPunct="1"/>
            <a:r>
              <a:rPr lang="en-US" b="1" dirty="0">
                <a:solidFill>
                  <a:srgbClr val="0000FF"/>
                </a:solidFill>
                <a:latin typeface="Arial" charset="0"/>
              </a:rPr>
              <a:t>A National Government status given by International Community and by use of International Law</a:t>
            </a:r>
          </a:p>
          <a:p>
            <a:pPr lvl="1" eaLnBrk="1" hangingPunct="1"/>
            <a:endParaRPr lang="en-US" b="1" dirty="0">
              <a:solidFill>
                <a:srgbClr val="0000FF"/>
              </a:solidFill>
              <a:latin typeface="Arial" charset="0"/>
            </a:endParaRPr>
          </a:p>
          <a:p>
            <a:pPr lvl="1" eaLnBrk="1" hangingPunct="1"/>
            <a:r>
              <a:rPr lang="en-US" b="1" dirty="0">
                <a:solidFill>
                  <a:srgbClr val="0000FF"/>
                </a:solidFill>
                <a:latin typeface="Arial" charset="0"/>
              </a:rPr>
              <a:t>Reflected in Embassies and UN Membership</a:t>
            </a:r>
          </a:p>
          <a:p>
            <a:pPr lvl="1" eaLnBrk="1" hangingPunct="1"/>
            <a:endParaRPr lang="en-US" b="1" dirty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379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61363" y="1157287"/>
            <a:ext cx="8001000" cy="1162050"/>
          </a:xfrm>
        </p:spPr>
        <p:txBody>
          <a:bodyPr/>
          <a:lstStyle/>
          <a:p>
            <a:r>
              <a:rPr lang="en-US" sz="2800" dirty="0">
                <a:latin typeface="Times New Roman" charset="0"/>
              </a:rPr>
              <a:t>Parliamentary </a:t>
            </a:r>
            <a:br>
              <a:rPr lang="en-US" sz="2800" dirty="0">
                <a:latin typeface="Times New Roman" charset="0"/>
              </a:rPr>
            </a:br>
            <a:r>
              <a:rPr lang="en-US" sz="2800" dirty="0">
                <a:latin typeface="Times New Roman" charset="0"/>
              </a:rPr>
              <a:t>System: Cabinet</a:t>
            </a:r>
            <a:br>
              <a:rPr lang="en-US" sz="2800" dirty="0">
                <a:latin typeface="Times New Roman" charset="0"/>
              </a:rPr>
            </a:br>
            <a:r>
              <a:rPr lang="en-US" sz="2800" dirty="0">
                <a:latin typeface="Times New Roman" charset="0"/>
              </a:rPr>
              <a:t> or “Fused” </a:t>
            </a:r>
            <a:br>
              <a:rPr lang="en-US" sz="2800" dirty="0">
                <a:latin typeface="Times New Roman" charset="0"/>
              </a:rPr>
            </a:br>
            <a:r>
              <a:rPr lang="en-US" sz="2800" dirty="0">
                <a:latin typeface="Times New Roman" charset="0"/>
              </a:rPr>
              <a:t>Government</a:t>
            </a:r>
          </a:p>
        </p:txBody>
      </p:sp>
      <p:sp>
        <p:nvSpPr>
          <p:cNvPr id="19459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r>
              <a:rPr lang="en-US" sz="2900" b="1" dirty="0">
                <a:latin typeface="Arial" charset="0"/>
              </a:rPr>
              <a:t>United Kingdom</a:t>
            </a:r>
          </a:p>
          <a:p>
            <a:endParaRPr lang="en-US" sz="2900" b="1" dirty="0">
              <a:latin typeface="Arial" charset="0"/>
            </a:endParaRPr>
          </a:p>
          <a:p>
            <a:r>
              <a:rPr lang="en-US" sz="2900" b="1" dirty="0">
                <a:latin typeface="Arial" charset="0"/>
              </a:rPr>
              <a:t>Scandinavia</a:t>
            </a:r>
          </a:p>
          <a:p>
            <a:endParaRPr lang="en-US" sz="2900" b="1" dirty="0">
              <a:latin typeface="Arial" charset="0"/>
            </a:endParaRPr>
          </a:p>
          <a:p>
            <a:r>
              <a:rPr lang="en-US" sz="2900" b="1" dirty="0">
                <a:latin typeface="Arial" charset="0"/>
              </a:rPr>
              <a:t>Central Europe</a:t>
            </a:r>
          </a:p>
          <a:p>
            <a:endParaRPr lang="en-US" sz="2900" b="1" dirty="0">
              <a:latin typeface="Arial" charset="0"/>
            </a:endParaRPr>
          </a:p>
          <a:p>
            <a:r>
              <a:rPr lang="en-US" sz="2900" b="1" dirty="0">
                <a:latin typeface="Arial" charset="0"/>
              </a:rPr>
              <a:t>India</a:t>
            </a:r>
          </a:p>
          <a:p>
            <a:endParaRPr lang="en-US" sz="2900" b="1" dirty="0">
              <a:latin typeface="Arial" charset="0"/>
            </a:endParaRPr>
          </a:p>
          <a:p>
            <a:r>
              <a:rPr lang="en-US" sz="2900" b="1" dirty="0">
                <a:latin typeface="Arial" charset="0"/>
              </a:rPr>
              <a:t>Former British Colonies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2" y="1738312"/>
            <a:ext cx="5172075" cy="3305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67852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79294" y="1661832"/>
            <a:ext cx="5383306" cy="1162050"/>
          </a:xfrm>
        </p:spPr>
        <p:txBody>
          <a:bodyPr/>
          <a:lstStyle/>
          <a:p>
            <a:r>
              <a:rPr lang="en-US" sz="2800" dirty="0">
                <a:latin typeface="Times New Roman" charset="0"/>
              </a:rPr>
              <a:t>The French </a:t>
            </a:r>
            <a:br>
              <a:rPr lang="en-US" sz="2800" dirty="0">
                <a:latin typeface="Times New Roman" charset="0"/>
              </a:rPr>
            </a:br>
            <a:r>
              <a:rPr lang="en-US" sz="2800" dirty="0">
                <a:latin typeface="Times New Roman" charset="0"/>
              </a:rPr>
              <a:t>Hybrid- </a:t>
            </a:r>
            <a:br>
              <a:rPr lang="en-US" sz="2800" dirty="0">
                <a:latin typeface="Times New Roman" charset="0"/>
              </a:rPr>
            </a:br>
            <a:r>
              <a:rPr lang="en-US" sz="2800" dirty="0">
                <a:latin typeface="Times New Roman" charset="0"/>
              </a:rPr>
              <a:t>The Mixed </a:t>
            </a:r>
            <a:br>
              <a:rPr lang="en-US" sz="2800" dirty="0">
                <a:latin typeface="Times New Roman" charset="0"/>
              </a:rPr>
            </a:br>
            <a:r>
              <a:rPr lang="en-US" sz="2800" dirty="0">
                <a:latin typeface="Times New Roman" charset="0"/>
              </a:rPr>
              <a:t>Presidential </a:t>
            </a:r>
            <a:br>
              <a:rPr lang="en-US" sz="2800" dirty="0">
                <a:latin typeface="Times New Roman" charset="0"/>
              </a:rPr>
            </a:br>
            <a:r>
              <a:rPr lang="en-US" sz="2800" dirty="0">
                <a:latin typeface="Times New Roman" charset="0"/>
              </a:rPr>
              <a:t>Model </a:t>
            </a:r>
          </a:p>
        </p:txBody>
      </p:sp>
      <p:sp>
        <p:nvSpPr>
          <p:cNvPr id="20482" name="Text Placeholder 3"/>
          <p:cNvSpPr>
            <a:spLocks noGrp="1"/>
          </p:cNvSpPr>
          <p:nvPr>
            <p:ph type="body" idx="2"/>
          </p:nvPr>
        </p:nvSpPr>
        <p:spPr>
          <a:xfrm>
            <a:off x="277427" y="1661832"/>
            <a:ext cx="2779713" cy="4602163"/>
          </a:xfrm>
        </p:spPr>
        <p:txBody>
          <a:bodyPr/>
          <a:lstStyle/>
          <a:p>
            <a:endParaRPr lang="en-US" sz="1800" b="1" dirty="0">
              <a:latin typeface="Arial" charset="0"/>
            </a:endParaRPr>
          </a:p>
          <a:p>
            <a:endParaRPr lang="en-US" sz="1800" b="1" dirty="0">
              <a:latin typeface="Arial" charset="0"/>
            </a:endParaRPr>
          </a:p>
          <a:p>
            <a:endParaRPr lang="en-US" sz="1800" b="1" dirty="0">
              <a:latin typeface="Arial" charset="0"/>
            </a:endParaRPr>
          </a:p>
          <a:p>
            <a:endParaRPr lang="en-US" sz="1800" b="1" dirty="0">
              <a:latin typeface="Arial" charset="0"/>
            </a:endParaRPr>
          </a:p>
          <a:p>
            <a:r>
              <a:rPr lang="en-US" sz="1800" b="1" dirty="0">
                <a:latin typeface="Arial" charset="0"/>
              </a:rPr>
              <a:t>France</a:t>
            </a:r>
          </a:p>
          <a:p>
            <a:endParaRPr lang="en-US" sz="1800" b="1" dirty="0">
              <a:latin typeface="Arial" charset="0"/>
            </a:endParaRPr>
          </a:p>
          <a:p>
            <a:r>
              <a:rPr lang="en-US" sz="1800" b="1" dirty="0">
                <a:latin typeface="Arial" charset="0"/>
              </a:rPr>
              <a:t>French Colonies</a:t>
            </a:r>
          </a:p>
          <a:p>
            <a:endParaRPr lang="en-US" sz="1800" b="1" dirty="0">
              <a:latin typeface="Arial" charset="0"/>
            </a:endParaRPr>
          </a:p>
          <a:p>
            <a:r>
              <a:rPr lang="en-US" sz="1800" b="1" dirty="0">
                <a:latin typeface="Arial" charset="0"/>
              </a:rPr>
              <a:t>Weak Hybrids with a Ceremonial President</a:t>
            </a:r>
          </a:p>
          <a:p>
            <a:endParaRPr lang="en-US" sz="1800" dirty="0">
              <a:latin typeface="Arial" charset="0"/>
            </a:endParaRP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85875"/>
            <a:ext cx="4876800" cy="4210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7489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1752" y="442372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  <a:latin typeface="Arial" charset="0"/>
              </a:rPr>
              <a:t>Constitutional Systems:</a:t>
            </a:r>
            <a:br>
              <a:rPr lang="en-US" b="1" dirty="0">
                <a:solidFill>
                  <a:srgbClr val="0000FF"/>
                </a:solidFill>
                <a:latin typeface="Arial" charset="0"/>
              </a:rPr>
            </a:br>
            <a:r>
              <a:rPr lang="en-US" b="1" dirty="0">
                <a:solidFill>
                  <a:srgbClr val="0000FF"/>
                </a:solidFill>
                <a:latin typeface="Arial" charset="0"/>
              </a:rPr>
              <a:t>Hierarchy of Authority</a:t>
            </a: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524000"/>
            <a:ext cx="5151438" cy="5105400"/>
          </a:xfrm>
          <a:noFill/>
        </p:spPr>
      </p:pic>
    </p:spTree>
    <p:extLst>
      <p:ext uri="{BB962C8B-B14F-4D97-AF65-F5344CB8AC3E}">
        <p14:creationId xmlns:p14="http://schemas.microsoft.com/office/powerpoint/2010/main" val="24201995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-364957" y="389191"/>
            <a:ext cx="9508957" cy="7589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3366FF"/>
                </a:solidFill>
                <a:latin typeface="Arial" charset="0"/>
              </a:rPr>
              <a:t>IV. Authoritarianism</a:t>
            </a:r>
            <a:br>
              <a:rPr lang="en-US" b="1" dirty="0">
                <a:solidFill>
                  <a:srgbClr val="3366FF"/>
                </a:solidFill>
                <a:latin typeface="Arial" charset="0"/>
              </a:rPr>
            </a:br>
            <a:r>
              <a:rPr lang="en-US" b="1" dirty="0">
                <a:solidFill>
                  <a:srgbClr val="3366FF"/>
                </a:solidFill>
                <a:latin typeface="Arial" charset="0"/>
              </a:rPr>
              <a:t>Leninism and the Mob?</a:t>
            </a:r>
          </a:p>
        </p:txBody>
      </p:sp>
      <p:pic>
        <p:nvPicPr>
          <p:cNvPr id="419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255713"/>
            <a:ext cx="4257675" cy="5602287"/>
          </a:xfrm>
          <a:noFill/>
        </p:spPr>
      </p:pic>
    </p:spTree>
    <p:extLst>
      <p:ext uri="{BB962C8B-B14F-4D97-AF65-F5344CB8AC3E}">
        <p14:creationId xmlns:p14="http://schemas.microsoft.com/office/powerpoint/2010/main" val="18875007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55360" y="1377203"/>
            <a:ext cx="6400800" cy="1162050"/>
          </a:xfrm>
        </p:spPr>
        <p:txBody>
          <a:bodyPr/>
          <a:lstStyle/>
          <a:p>
            <a:r>
              <a:rPr lang="en-US" sz="3200" dirty="0">
                <a:latin typeface="Times New Roman" charset="0"/>
              </a:rPr>
              <a:t>One Party</a:t>
            </a:r>
            <a:br>
              <a:rPr lang="en-US" sz="3200" dirty="0">
                <a:latin typeface="Times New Roman" charset="0"/>
              </a:rPr>
            </a:br>
            <a:r>
              <a:rPr lang="en-US" sz="3200" dirty="0">
                <a:latin typeface="Times New Roman" charset="0"/>
              </a:rPr>
              <a:t> States: </a:t>
            </a:r>
            <a:br>
              <a:rPr lang="en-US" sz="3200" dirty="0">
                <a:latin typeface="Times New Roman" charset="0"/>
              </a:rPr>
            </a:br>
            <a:r>
              <a:rPr lang="ja-JP" altLang="en-US" sz="3200" dirty="0">
                <a:latin typeface="Times New Roman" charset="0"/>
              </a:rPr>
              <a:t>“</a:t>
            </a:r>
            <a:r>
              <a:rPr lang="en-US" altLang="ja-JP" sz="3200" dirty="0">
                <a:latin typeface="Times New Roman" charset="0"/>
              </a:rPr>
              <a:t>Democratic </a:t>
            </a:r>
            <a:br>
              <a:rPr lang="en-US" altLang="ja-JP" sz="3200" dirty="0">
                <a:latin typeface="Times New Roman" charset="0"/>
              </a:rPr>
            </a:br>
            <a:r>
              <a:rPr lang="en-US" altLang="ja-JP" sz="3200" dirty="0">
                <a:latin typeface="Times New Roman" charset="0"/>
              </a:rPr>
              <a:t>Centralism</a:t>
            </a:r>
            <a:r>
              <a:rPr lang="ja-JP" altLang="en-US" sz="3200" dirty="0">
                <a:latin typeface="Times New Roman" charset="0"/>
              </a:rPr>
              <a:t>”</a:t>
            </a:r>
            <a:endParaRPr lang="en-US" sz="3200" dirty="0">
              <a:latin typeface="Times New Roman" charset="0"/>
            </a:endParaRPr>
          </a:p>
        </p:txBody>
      </p:sp>
      <p:sp>
        <p:nvSpPr>
          <p:cNvPr id="21506" name="Text Placeholder 3"/>
          <p:cNvSpPr>
            <a:spLocks noGrp="1"/>
          </p:cNvSpPr>
          <p:nvPr>
            <p:ph type="body" idx="2"/>
          </p:nvPr>
        </p:nvSpPr>
        <p:spPr>
          <a:xfrm>
            <a:off x="353931" y="2260278"/>
            <a:ext cx="2932113" cy="4597722"/>
          </a:xfrm>
        </p:spPr>
        <p:txBody>
          <a:bodyPr>
            <a:normAutofit fontScale="92500" lnSpcReduction="10000"/>
          </a:bodyPr>
          <a:lstStyle/>
          <a:p>
            <a:endParaRPr lang="en-US" sz="1800" b="1" dirty="0">
              <a:latin typeface="Arial" charset="0"/>
            </a:endParaRPr>
          </a:p>
          <a:p>
            <a:r>
              <a:rPr lang="en-US" sz="1800" b="1" dirty="0">
                <a:solidFill>
                  <a:srgbClr val="0000FF"/>
                </a:solidFill>
                <a:latin typeface="Arial" charset="0"/>
              </a:rPr>
              <a:t>Communist or </a:t>
            </a:r>
          </a:p>
          <a:p>
            <a:r>
              <a:rPr lang="en-US" sz="1800" b="1" dirty="0">
                <a:solidFill>
                  <a:srgbClr val="0000FF"/>
                </a:solidFill>
                <a:latin typeface="Arial" charset="0"/>
              </a:rPr>
              <a:t>Leninist States</a:t>
            </a:r>
          </a:p>
          <a:p>
            <a:endParaRPr lang="en-US" sz="1800" b="1" dirty="0">
              <a:solidFill>
                <a:srgbClr val="0000FF"/>
              </a:solidFill>
              <a:latin typeface="Arial" charset="0"/>
            </a:endParaRPr>
          </a:p>
          <a:p>
            <a:r>
              <a:rPr lang="en-US" sz="1800" b="1" dirty="0">
                <a:solidFill>
                  <a:srgbClr val="0000FF"/>
                </a:solidFill>
                <a:latin typeface="Arial" charset="0"/>
              </a:rPr>
              <a:t>Afro-Marxist</a:t>
            </a:r>
          </a:p>
          <a:p>
            <a:endParaRPr lang="en-US" sz="1800" b="1" dirty="0">
              <a:solidFill>
                <a:srgbClr val="0000FF"/>
              </a:solidFill>
              <a:latin typeface="Arial" charset="0"/>
            </a:endParaRPr>
          </a:p>
          <a:p>
            <a:r>
              <a:rPr lang="en-US" sz="1800" b="1" dirty="0">
                <a:solidFill>
                  <a:srgbClr val="0000FF"/>
                </a:solidFill>
                <a:latin typeface="Arial" charset="0"/>
              </a:rPr>
              <a:t>Fascist</a:t>
            </a:r>
          </a:p>
          <a:p>
            <a:endParaRPr lang="en-US" sz="1800" b="1" dirty="0">
              <a:solidFill>
                <a:srgbClr val="0000FF"/>
              </a:solidFill>
              <a:latin typeface="Arial" charset="0"/>
            </a:endParaRPr>
          </a:p>
          <a:p>
            <a:r>
              <a:rPr lang="ja-JP" altLang="en-US" sz="1800" b="1" dirty="0">
                <a:solidFill>
                  <a:srgbClr val="0000FF"/>
                </a:solidFill>
                <a:latin typeface="Arial" charset="0"/>
              </a:rPr>
              <a:t>“</a:t>
            </a:r>
            <a:r>
              <a:rPr lang="en-US" altLang="ja-JP" sz="1800" b="1" dirty="0">
                <a:solidFill>
                  <a:srgbClr val="0000FF"/>
                </a:solidFill>
                <a:latin typeface="Arial" charset="0"/>
              </a:rPr>
              <a:t>No Party Regimes</a:t>
            </a:r>
            <a:r>
              <a:rPr lang="ja-JP" altLang="en-US" sz="1800" b="1" dirty="0">
                <a:solidFill>
                  <a:srgbClr val="0000FF"/>
                </a:solidFill>
                <a:latin typeface="Arial" charset="0"/>
              </a:rPr>
              <a:t>”</a:t>
            </a:r>
            <a:endParaRPr lang="en-US" altLang="ja-JP" sz="1800" b="1" dirty="0">
              <a:solidFill>
                <a:srgbClr val="0000FF"/>
              </a:solidFill>
              <a:latin typeface="Arial" charset="0"/>
            </a:endParaRPr>
          </a:p>
          <a:p>
            <a:endParaRPr lang="en-US" sz="1800" b="1" dirty="0">
              <a:solidFill>
                <a:srgbClr val="0000FF"/>
              </a:solidFill>
              <a:latin typeface="Arial" charset="0"/>
            </a:endParaRPr>
          </a:p>
          <a:p>
            <a:r>
              <a:rPr lang="en-US" sz="1800" b="1" dirty="0">
                <a:solidFill>
                  <a:srgbClr val="0000FF"/>
                </a:solidFill>
                <a:latin typeface="Arial" charset="0"/>
              </a:rPr>
              <a:t>Weak One Party Systems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539253"/>
            <a:ext cx="5638800" cy="1703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04650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5" descr="monks925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632460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 Black" charset="0"/>
                <a:cs typeface="+mj-cs"/>
              </a:rPr>
              <a:t>The Power of the Group</a:t>
            </a:r>
          </a:p>
        </p:txBody>
      </p:sp>
    </p:spTree>
    <p:extLst>
      <p:ext uri="{BB962C8B-B14F-4D97-AF65-F5344CB8AC3E}">
        <p14:creationId xmlns:p14="http://schemas.microsoft.com/office/powerpoint/2010/main" val="8299674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2893296" y="609600"/>
            <a:ext cx="2932113" cy="10668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Arial" charset="0"/>
              </a:rPr>
              <a:t>Regime </a:t>
            </a:r>
            <a:br>
              <a:rPr lang="en-US" sz="2800" dirty="0">
                <a:solidFill>
                  <a:srgbClr val="0000FF"/>
                </a:solidFill>
                <a:latin typeface="Arial" charset="0"/>
              </a:rPr>
            </a:br>
            <a:r>
              <a:rPr lang="en-US" sz="2800" dirty="0">
                <a:solidFill>
                  <a:srgbClr val="0000FF"/>
                </a:solidFill>
                <a:latin typeface="Arial" charset="0"/>
              </a:rPr>
              <a:t>Change</a:t>
            </a:r>
          </a:p>
        </p:txBody>
      </p:sp>
      <p:sp>
        <p:nvSpPr>
          <p:cNvPr id="19459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  <p:pic>
        <p:nvPicPr>
          <p:cNvPr id="1946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1897" y="609600"/>
            <a:ext cx="3816350" cy="5275263"/>
          </a:xfrm>
          <a:noFill/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3901209" cy="487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5348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>
          <a:xfrm>
            <a:off x="1273945" y="-228600"/>
            <a:ext cx="7772400" cy="1143000"/>
          </a:xfrm>
        </p:spPr>
        <p:txBody>
          <a:bodyPr/>
          <a:lstStyle/>
          <a:p>
            <a:r>
              <a:rPr lang="ja-JP" altLang="en-US" b="1" dirty="0">
                <a:solidFill>
                  <a:srgbClr val="0000FF"/>
                </a:solidFill>
                <a:latin typeface="Times New Roman" charset="0"/>
              </a:rPr>
              <a:t>“</a:t>
            </a:r>
            <a:r>
              <a:rPr lang="en-US" altLang="ja-JP" b="1" dirty="0">
                <a:solidFill>
                  <a:srgbClr val="0000FF"/>
                </a:solidFill>
                <a:latin typeface="Times New Roman" charset="0"/>
              </a:rPr>
              <a:t>Absolutism,</a:t>
            </a:r>
            <a:r>
              <a:rPr lang="ja-JP" altLang="en-US" b="1" dirty="0">
                <a:solidFill>
                  <a:srgbClr val="0000FF"/>
                </a:solidFill>
                <a:latin typeface="Times New Roman" charset="0"/>
              </a:rPr>
              <a:t>”</a:t>
            </a:r>
            <a:r>
              <a:rPr lang="en-US" altLang="ja-JP" b="1" dirty="0">
                <a:solidFill>
                  <a:srgbClr val="0000FF"/>
                </a:solidFill>
                <a:latin typeface="Times New Roman" charset="0"/>
              </a:rPr>
              <a:t> Institutions (or Not)</a:t>
            </a:r>
            <a:endParaRPr lang="en-US" b="1" dirty="0">
              <a:solidFill>
                <a:srgbClr val="0000FF"/>
              </a:solidFill>
              <a:latin typeface="Times New Roman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7884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 Black" charset="0"/>
                <a:cs typeface="+mj-cs"/>
              </a:rPr>
              <a:t>Authoritarianism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1905000"/>
            <a:ext cx="3927475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>
                <a:latin typeface="Arial" charset="0"/>
                <a:cs typeface="+mn-cs"/>
              </a:rPr>
              <a:t>Authoritarian systems- Structures  absent to protect citizens from fused state and bureaucracy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000" b="1" dirty="0">
              <a:latin typeface="Arial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>
                <a:latin typeface="Arial" charset="0"/>
                <a:cs typeface="+mn-cs"/>
              </a:rPr>
              <a:t>Non-Constitutional Systems:  Military Regimes and One Party States- Politicized bureaucracy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>
              <a:latin typeface="Arial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>
                <a:latin typeface="Arial" charset="0"/>
                <a:cs typeface="+mn-cs"/>
              </a:rPr>
              <a:t>Rent Seeking, Nepotism and Corruption</a:t>
            </a:r>
          </a:p>
        </p:txBody>
      </p:sp>
      <p:pic>
        <p:nvPicPr>
          <p:cNvPr id="60419" name="Picture 6" descr="porkbustersnew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95525"/>
            <a:ext cx="3200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1402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145983" y="681176"/>
            <a:ext cx="9144000" cy="1466850"/>
          </a:xfrm>
        </p:spPr>
        <p:txBody>
          <a:bodyPr>
            <a:normAutofit fontScale="90000"/>
          </a:bodyPr>
          <a:lstStyle/>
          <a:p>
            <a:pPr marL="1028700" indent="-1028700" eaLnBrk="1" hangingPunct="1">
              <a:defRPr/>
            </a:pPr>
            <a:r>
              <a:rPr lang="en-US" sz="2800" b="0" dirty="0">
                <a:latin typeface="Arial Black" charset="0"/>
                <a:cs typeface="+mj-cs"/>
              </a:rPr>
              <a:t>	</a:t>
            </a:r>
            <a:r>
              <a:rPr lang="en-US" sz="2800" b="0" dirty="0">
                <a:solidFill>
                  <a:srgbClr val="0000FF"/>
                </a:solidFill>
                <a:latin typeface="Arial Black" charset="0"/>
                <a:cs typeface="+mj-cs"/>
              </a:rPr>
              <a:t>Corporatism as the Alternative Concept- Groups and Leadership </a:t>
            </a:r>
            <a:br>
              <a:rPr lang="en-US" sz="2800" b="0" dirty="0">
                <a:solidFill>
                  <a:srgbClr val="0000FF"/>
                </a:solidFill>
                <a:latin typeface="Arial Black" charset="0"/>
                <a:cs typeface="+mj-cs"/>
              </a:rPr>
            </a:br>
            <a:r>
              <a:rPr lang="en-US" sz="2800" b="0" dirty="0">
                <a:solidFill>
                  <a:srgbClr val="0000FF"/>
                </a:solidFill>
                <a:latin typeface="Arial Black" charset="0"/>
                <a:cs typeface="+mj-cs"/>
              </a:rPr>
              <a:t>Francisco Franco</a:t>
            </a:r>
            <a:br>
              <a:rPr lang="en-US" sz="2800" b="0" dirty="0">
                <a:solidFill>
                  <a:srgbClr val="0000FF"/>
                </a:solidFill>
                <a:latin typeface="Arial Black" charset="0"/>
                <a:cs typeface="+mj-cs"/>
              </a:rPr>
            </a:br>
            <a:r>
              <a:rPr lang="en-US" sz="2800" b="0" dirty="0">
                <a:solidFill>
                  <a:srgbClr val="0000FF"/>
                </a:solidFill>
                <a:latin typeface="Arial Black" charset="0"/>
                <a:cs typeface="+mj-cs"/>
              </a:rPr>
              <a:t> Caudillo of </a:t>
            </a:r>
            <a:r>
              <a:rPr lang="en-US" sz="2800" dirty="0">
                <a:solidFill>
                  <a:srgbClr val="0000FF"/>
                </a:solidFill>
                <a:latin typeface="Arial Black" charset="0"/>
              </a:rPr>
              <a:t>Spain (1939-1975)</a:t>
            </a:r>
            <a:br>
              <a:rPr lang="en-US" sz="3200" b="0" dirty="0">
                <a:solidFill>
                  <a:srgbClr val="0000FF"/>
                </a:solidFill>
                <a:latin typeface="Arial Black" charset="0"/>
                <a:cs typeface="+mj-cs"/>
              </a:rPr>
            </a:br>
            <a:endParaRPr lang="en-US" sz="3200" b="0" dirty="0">
              <a:solidFill>
                <a:srgbClr val="0000FF"/>
              </a:solidFill>
              <a:latin typeface="Arial Black" charset="0"/>
              <a:cs typeface="+mj-cs"/>
            </a:endParaRPr>
          </a:p>
        </p:txBody>
      </p:sp>
      <p:pic>
        <p:nvPicPr>
          <p:cNvPr id="5734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6145213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190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Arial" charset="0"/>
              </a:rPr>
              <a:t>Terms to Define (or Confuse?)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73403" y="1410410"/>
            <a:ext cx="8305800" cy="5257800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latin typeface="Arial" charset="0"/>
              </a:rPr>
              <a:t>Nation vs. State vs. Tribe</a:t>
            </a:r>
          </a:p>
          <a:p>
            <a:endParaRPr lang="en-US" sz="2400" b="1" dirty="0">
              <a:latin typeface="Arial" charset="0"/>
            </a:endParaRPr>
          </a:p>
          <a:p>
            <a:pPr lvl="1"/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Norway (5 million) vs. Igbo or Ibo (27 million) (tribe?)</a:t>
            </a:r>
          </a:p>
          <a:p>
            <a:pPr lvl="1"/>
            <a:endParaRPr lang="en-US" sz="2400" b="1" dirty="0">
              <a:solidFill>
                <a:srgbClr val="0000FF"/>
              </a:solidFill>
              <a:latin typeface="Arial" charset="0"/>
            </a:endParaRPr>
          </a:p>
          <a:p>
            <a:pPr lvl="1"/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State- sovereign, with history</a:t>
            </a:r>
          </a:p>
          <a:p>
            <a:pPr lvl="1"/>
            <a:endParaRPr lang="en-US" sz="2400" b="1" dirty="0">
              <a:latin typeface="Arial" charset="0"/>
            </a:endParaRPr>
          </a:p>
          <a:p>
            <a:r>
              <a:rPr lang="en-US" sz="2400" b="1" dirty="0">
                <a:latin typeface="Arial" charset="0"/>
              </a:rPr>
              <a:t>Government vs. Governance</a:t>
            </a:r>
          </a:p>
          <a:p>
            <a:endParaRPr lang="en-US" sz="2400" b="1" dirty="0">
              <a:latin typeface="Arial" charset="0"/>
            </a:endParaRPr>
          </a:p>
          <a:p>
            <a:pPr lvl="1"/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Process: elections, selections decisions</a:t>
            </a:r>
          </a:p>
          <a:p>
            <a:pPr lvl="1"/>
            <a:endParaRPr lang="en-US" sz="2400" b="1" dirty="0">
              <a:solidFill>
                <a:srgbClr val="0000FF"/>
              </a:solidFill>
              <a:latin typeface="Arial" charset="0"/>
            </a:endParaRPr>
          </a:p>
          <a:p>
            <a:pPr lvl="1"/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Vs. Organizational Components (Legislative, Executive and Judicial)</a:t>
            </a:r>
          </a:p>
          <a:p>
            <a:endParaRPr lang="en-US" dirty="0">
              <a:solidFill>
                <a:srgbClr val="0000FF"/>
              </a:solidFill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5038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71183" y="867793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b="0" dirty="0">
                <a:latin typeface="Arial Black" charset="0"/>
                <a:cs typeface="+mj-cs"/>
              </a:rPr>
            </a:br>
            <a:br>
              <a:rPr lang="en-US" b="0" dirty="0">
                <a:latin typeface="Arial Black" charset="0"/>
                <a:cs typeface="+mj-cs"/>
              </a:rPr>
            </a:br>
            <a:r>
              <a:rPr lang="en-US" b="0" dirty="0">
                <a:solidFill>
                  <a:srgbClr val="0000FF"/>
                </a:solidFill>
                <a:latin typeface="Arial Black" charset="0"/>
                <a:cs typeface="+mj-cs"/>
              </a:rPr>
              <a:t>Political Structures and Society</a:t>
            </a:r>
            <a:br>
              <a:rPr lang="en-US" b="0" dirty="0">
                <a:latin typeface="Arial Black" charset="0"/>
                <a:cs typeface="+mj-cs"/>
              </a:rPr>
            </a:br>
            <a:br>
              <a:rPr lang="en-US" b="0" dirty="0">
                <a:latin typeface="Arial Black" charset="0"/>
                <a:cs typeface="+mj-cs"/>
              </a:rPr>
            </a:br>
            <a:endParaRPr lang="en-US" b="0" dirty="0">
              <a:latin typeface="Arial Black" charset="0"/>
              <a:cs typeface="+mj-cs"/>
            </a:endParaRP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800" b="1" dirty="0">
                <a:latin typeface="Arial" charset="0"/>
                <a:cs typeface="+mn-cs"/>
              </a:rPr>
              <a:t>	</a:t>
            </a:r>
            <a:r>
              <a:rPr lang="en-US" sz="2400" b="1" dirty="0">
                <a:latin typeface="Arial" charset="0"/>
                <a:cs typeface="+mn-cs"/>
              </a:rPr>
              <a:t> Statist view of Society- Collectivist (Frances FitzGerald- </a:t>
            </a:r>
            <a:r>
              <a:rPr lang="en-US" sz="2400" b="1" u="sng" dirty="0">
                <a:latin typeface="Arial" charset="0"/>
                <a:cs typeface="+mn-cs"/>
              </a:rPr>
              <a:t>Fire in the Lake</a:t>
            </a:r>
            <a:r>
              <a:rPr lang="en-US" sz="2400" b="1" dirty="0">
                <a:latin typeface="Arial" charset="0"/>
                <a:cs typeface="+mn-cs"/>
              </a:rPr>
              <a:t> on Vietnam)- Four Views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400" b="1" dirty="0">
              <a:latin typeface="Arial" charset="0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b="1" dirty="0">
                <a:latin typeface="Arial" charset="0"/>
                <a:cs typeface="+mn-cs"/>
              </a:rPr>
              <a:t>		a.  Idea of an active, creative state, development 	oriented (Keynes)- Democratic?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400" b="1" dirty="0">
              <a:latin typeface="Arial" charset="0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b="1" dirty="0">
                <a:latin typeface="Arial" charset="0"/>
                <a:cs typeface="+mn-cs"/>
              </a:rPr>
              <a:t>		b. Marxist-Leninist model- communitarian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b="1" dirty="0">
                <a:latin typeface="Arial" charset="0"/>
                <a:cs typeface="+mn-cs"/>
              </a:rPr>
              <a:t>		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b="1" dirty="0">
                <a:latin typeface="Arial" charset="0"/>
                <a:cs typeface="+mn-cs"/>
              </a:rPr>
              <a:t>		c.  Corporatist idea of society as groups- civil 	service as a group  (Western Europe?) (Can Lead 	to Fascism)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400" b="1" dirty="0">
              <a:latin typeface="Arial" charset="0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b="1" dirty="0">
                <a:latin typeface="Arial" charset="0"/>
                <a:cs typeface="+mn-cs"/>
              </a:rPr>
              <a:t>		d.  Focus- Group Mobilization</a:t>
            </a:r>
          </a:p>
        </p:txBody>
      </p:sp>
    </p:spTree>
    <p:extLst>
      <p:ext uri="{BB962C8B-B14F-4D97-AF65-F5344CB8AC3E}">
        <p14:creationId xmlns:p14="http://schemas.microsoft.com/office/powerpoint/2010/main" val="22179295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4" descr="Len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55911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8170" y="-177942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FF"/>
                </a:solidFill>
                <a:latin typeface="Arial Black" charset="0"/>
                <a:cs typeface="+mj-cs"/>
              </a:rPr>
              <a:t>Lenin- Mobilization of Working Class</a:t>
            </a:r>
          </a:p>
        </p:txBody>
      </p:sp>
    </p:spTree>
    <p:extLst>
      <p:ext uri="{BB962C8B-B14F-4D97-AF65-F5344CB8AC3E}">
        <p14:creationId xmlns:p14="http://schemas.microsoft.com/office/powerpoint/2010/main" val="1353869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charset="0"/>
              </a:rPr>
              <a:t>Does This Help?</a:t>
            </a:r>
          </a:p>
        </p:txBody>
      </p:sp>
      <p:pic>
        <p:nvPicPr>
          <p:cNvPr id="46082" name="Picture 2" descr="http://poststop.files.wordpress.com/2007/12/lrc_fascis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70040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1693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530" y="592905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V. Governance Issues: Pluralism-- Grass Roots or Micro-Level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endParaRPr lang="en-US" dirty="0">
              <a:latin typeface="Arial" charset="0"/>
            </a:endParaRPr>
          </a:p>
          <a:p>
            <a:pPr lvl="1" eaLnBrk="1" hangingPunct="1"/>
            <a:endParaRPr lang="en-US" dirty="0">
              <a:latin typeface="Arial" charset="0"/>
            </a:endParaRPr>
          </a:p>
          <a:p>
            <a:pPr lvl="1" eaLnBrk="1" hangingPunct="1"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Need to Focus on Local Government (not Local State)</a:t>
            </a:r>
          </a:p>
          <a:p>
            <a:pPr lvl="1" eaLnBrk="1" hangingPunct="1">
              <a:buFontTx/>
              <a:buNone/>
            </a:pPr>
            <a:endParaRPr lang="en-US" b="1" dirty="0">
              <a:latin typeface="Arial" charset="0"/>
            </a:endParaRPr>
          </a:p>
          <a:p>
            <a:pPr lvl="2" eaLnBrk="1" hangingPunct="1"/>
            <a:r>
              <a:rPr lang="en-US" sz="2800" b="1" dirty="0">
                <a:latin typeface="Arial" charset="0"/>
              </a:rPr>
              <a:t>Primary unit of government that has both political leadership and bureaucratic structures</a:t>
            </a:r>
          </a:p>
          <a:p>
            <a:pPr eaLnBrk="1" hangingPunct="1"/>
            <a:endParaRPr lang="en-US" sz="2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8813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Local Government Financial Allocation (A Preview)</a:t>
            </a:r>
          </a:p>
        </p:txBody>
      </p:sp>
      <p:pic>
        <p:nvPicPr>
          <p:cNvPr id="2253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376363"/>
            <a:ext cx="6019800" cy="5308600"/>
          </a:xfrm>
          <a:noFill/>
        </p:spPr>
      </p:pic>
    </p:spTree>
    <p:extLst>
      <p:ext uri="{BB962C8B-B14F-4D97-AF65-F5344CB8AC3E}">
        <p14:creationId xmlns:p14="http://schemas.microsoft.com/office/powerpoint/2010/main" val="23682110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  <a:latin typeface="Arial" charset="0"/>
              </a:rPr>
              <a:t>Governance Issues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5648" y="145278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lvl="1" eaLnBrk="1" hangingPunct="1">
              <a:buFontTx/>
              <a:buNone/>
            </a:pPr>
            <a:r>
              <a:rPr lang="en-US" sz="3200" b="1" dirty="0">
                <a:solidFill>
                  <a:srgbClr val="660066"/>
                </a:solidFill>
                <a:latin typeface="Arial" charset="0"/>
              </a:rPr>
              <a:t>Civil Society</a:t>
            </a:r>
          </a:p>
          <a:p>
            <a:pPr lvl="1" eaLnBrk="1" hangingPunct="1">
              <a:buFontTx/>
              <a:buNone/>
            </a:pPr>
            <a:endParaRPr lang="en-US" sz="3200" b="1" dirty="0">
              <a:solidFill>
                <a:srgbClr val="660066"/>
              </a:solidFill>
              <a:latin typeface="Arial" charset="0"/>
            </a:endParaRPr>
          </a:p>
          <a:p>
            <a:pPr lvl="2" eaLnBrk="1" hangingPunct="1"/>
            <a:r>
              <a:rPr lang="en-US" sz="2800" b="1" dirty="0">
                <a:latin typeface="Arial" charset="0"/>
              </a:rPr>
              <a:t>Associations and organizations that are beyond the clan and the family and short of the state  (does not include state organs)</a:t>
            </a:r>
          </a:p>
          <a:p>
            <a:pPr lvl="2" eaLnBrk="1" hangingPunct="1"/>
            <a:endParaRPr lang="en-US" sz="2800" b="1" dirty="0">
              <a:latin typeface="Arial" charset="0"/>
            </a:endParaRPr>
          </a:p>
          <a:p>
            <a:pPr lvl="2" eaLnBrk="1" hangingPunct="1"/>
            <a:r>
              <a:rPr lang="en-US" sz="2800" b="1" dirty="0">
                <a:latin typeface="Arial" charset="0"/>
              </a:rPr>
              <a:t>Relationship to Democracy (Anglo-Saxon vs. Continental)</a:t>
            </a:r>
          </a:p>
          <a:p>
            <a:pPr lvl="2" eaLnBrk="1" hangingPunct="1"/>
            <a:endParaRPr lang="en-US" sz="2800" b="1" dirty="0">
              <a:latin typeface="Arial" charset="0"/>
            </a:endParaRPr>
          </a:p>
          <a:p>
            <a:pPr lvl="2" eaLnBrk="1" hangingPunct="1"/>
            <a:r>
              <a:rPr lang="en-US" sz="2800" b="1" dirty="0">
                <a:latin typeface="Arial" charset="0"/>
              </a:rPr>
              <a:t>Individual (Rule of Law) vs. Collective (Corporatist) view</a:t>
            </a:r>
          </a:p>
          <a:p>
            <a:pPr lvl="2" eaLnBrk="1" hangingPunct="1"/>
            <a:endParaRPr lang="en-US" sz="2800" b="1" dirty="0">
              <a:latin typeface="Arial" charset="0"/>
            </a:endParaRPr>
          </a:p>
          <a:p>
            <a:pPr lvl="2" eaLnBrk="1" hangingPunct="1"/>
            <a:r>
              <a:rPr lang="en-US" sz="2800" b="1" dirty="0">
                <a:latin typeface="Arial" charset="0"/>
              </a:rPr>
              <a:t>Local Governance and Civil Society- More later</a:t>
            </a:r>
          </a:p>
          <a:p>
            <a:pPr eaLnBrk="1" hangingPunct="1"/>
            <a:endParaRPr lang="en-US" sz="2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0902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2855913" cy="116205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Times New Roman" charset="0"/>
              </a:rPr>
              <a:t>Fascism and Italy</a:t>
            </a:r>
          </a:p>
        </p:txBody>
      </p:sp>
      <p:sp>
        <p:nvSpPr>
          <p:cNvPr id="27651" name="Content Placeholder 3"/>
          <p:cNvSpPr>
            <a:spLocks noGrp="1"/>
          </p:cNvSpPr>
          <p:nvPr>
            <p:ph idx="4294967295"/>
          </p:nvPr>
        </p:nvSpPr>
        <p:spPr>
          <a:xfrm>
            <a:off x="4032250" y="0"/>
            <a:ext cx="5111750" cy="5853113"/>
          </a:xfrm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en-US" b="1" dirty="0">
                <a:solidFill>
                  <a:srgbClr val="0070C0"/>
                </a:solidFill>
                <a:latin typeface="Arial" charset="0"/>
              </a:rPr>
              <a:t>https://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www.youtube.com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/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watch?v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=wWrdwK8ZBn0</a:t>
            </a:r>
          </a:p>
          <a:p>
            <a:pPr algn="ctr">
              <a:buFont typeface="Wingdings" charset="0"/>
              <a:buNone/>
            </a:pPr>
            <a:r>
              <a:rPr lang="en-US" b="1" dirty="0">
                <a:latin typeface="Arial" charset="0"/>
                <a:hlinkClick r:id="rId2"/>
              </a:rPr>
              <a:t>The Banality of Authoritarianism</a:t>
            </a:r>
            <a:endParaRPr lang="en-US" b="1" dirty="0">
              <a:latin typeface="Arial" charset="0"/>
            </a:endParaRPr>
          </a:p>
          <a:p>
            <a:pPr algn="ctr">
              <a:buFont typeface="Wingdings" charset="0"/>
              <a:buNone/>
            </a:pPr>
            <a:endParaRPr lang="en-US" b="1" dirty="0">
              <a:latin typeface="Arial" charset="0"/>
            </a:endParaRPr>
          </a:p>
          <a:p>
            <a:pPr algn="ctr">
              <a:buFont typeface="Wingdings" charset="0"/>
              <a:buNone/>
            </a:pPr>
            <a:endParaRPr lang="en-US" b="1" dirty="0">
              <a:latin typeface="Arial" charset="0"/>
            </a:endParaRPr>
          </a:p>
        </p:txBody>
      </p:sp>
      <p:sp>
        <p:nvSpPr>
          <p:cNvPr id="27652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/>
          <a:lstStyle/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pic>
        <p:nvPicPr>
          <p:cNvPr id="27653" name="Picture 2" descr="http://static.howstuffworks.com/gif/fascism-movement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72" y="1962962"/>
            <a:ext cx="5820620" cy="474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8420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979877" cy="116205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charset="0"/>
              </a:rPr>
              <a:t>Africa Emergent</a:t>
            </a:r>
          </a:p>
        </p:txBody>
      </p:sp>
      <p:sp>
        <p:nvSpPr>
          <p:cNvPr id="27651" name="Content Placeholder 3"/>
          <p:cNvSpPr>
            <a:spLocks noGrp="1"/>
          </p:cNvSpPr>
          <p:nvPr>
            <p:ph idx="4294967295"/>
          </p:nvPr>
        </p:nvSpPr>
        <p:spPr>
          <a:xfrm>
            <a:off x="1148862" y="1688123"/>
            <a:ext cx="6940062" cy="4164990"/>
          </a:xfrm>
        </p:spPr>
        <p:txBody>
          <a:bodyPr/>
          <a:lstStyle/>
          <a:p>
            <a:pPr algn="ctr">
              <a:buFont typeface="Wingdings" charset="0"/>
              <a:buNone/>
            </a:pPr>
            <a:endParaRPr lang="en-US" b="1" dirty="0">
              <a:latin typeface="Arial" charset="0"/>
            </a:endParaRPr>
          </a:p>
          <a:p>
            <a:pPr algn="ctr">
              <a:buFont typeface="Wingdings" charset="0"/>
              <a:buNone/>
            </a:pPr>
            <a:endParaRPr lang="en-US" b="1" dirty="0">
              <a:latin typeface="Arial" charset="0"/>
            </a:endParaRPr>
          </a:p>
        </p:txBody>
      </p:sp>
      <p:sp>
        <p:nvSpPr>
          <p:cNvPr id="27652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679938" y="1078524"/>
            <a:ext cx="8112370" cy="3985846"/>
          </a:xfrm>
        </p:spPr>
        <p:txBody>
          <a:bodyPr>
            <a:normAutofit fontScale="92500" lnSpcReduction="10000"/>
          </a:bodyPr>
          <a:lstStyle/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What is the summary of the story?</a:t>
            </a:r>
          </a:p>
          <a:p>
            <a:r>
              <a:rPr lang="en-US" dirty="0">
                <a:latin typeface="Arial" charset="0"/>
              </a:rPr>
              <a:t>Who are the main characters and what do they represent?</a:t>
            </a:r>
          </a:p>
          <a:p>
            <a:r>
              <a:rPr lang="en-US" dirty="0">
                <a:latin typeface="Arial" charset="0"/>
              </a:rPr>
              <a:t>What is the morale or lesson that you pulled from the story?</a:t>
            </a:r>
          </a:p>
          <a:p>
            <a:r>
              <a:rPr lang="en-US" dirty="0">
                <a:latin typeface="Arial" charset="0"/>
              </a:rPr>
              <a:t>How does the story relate to some of the themes we are studying in class?</a:t>
            </a:r>
          </a:p>
        </p:txBody>
      </p:sp>
    </p:spTree>
    <p:extLst>
      <p:ext uri="{BB962C8B-B14F-4D97-AF65-F5344CB8AC3E}">
        <p14:creationId xmlns:p14="http://schemas.microsoft.com/office/powerpoint/2010/main" val="34186158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979877" cy="116205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charset="0"/>
              </a:rPr>
              <a:t>Greatest Man in the World</a:t>
            </a:r>
          </a:p>
        </p:txBody>
      </p:sp>
      <p:sp>
        <p:nvSpPr>
          <p:cNvPr id="27651" name="Content Placeholder 3"/>
          <p:cNvSpPr>
            <a:spLocks noGrp="1"/>
          </p:cNvSpPr>
          <p:nvPr>
            <p:ph idx="4294967295"/>
          </p:nvPr>
        </p:nvSpPr>
        <p:spPr>
          <a:xfrm>
            <a:off x="1148862" y="1688123"/>
            <a:ext cx="6940062" cy="4164990"/>
          </a:xfrm>
        </p:spPr>
        <p:txBody>
          <a:bodyPr/>
          <a:lstStyle/>
          <a:p>
            <a:pPr algn="ctr">
              <a:buFont typeface="Wingdings" charset="0"/>
              <a:buNone/>
            </a:pPr>
            <a:endParaRPr lang="en-US" b="1" dirty="0">
              <a:latin typeface="Arial" charset="0"/>
            </a:endParaRPr>
          </a:p>
          <a:p>
            <a:pPr algn="ctr">
              <a:buFont typeface="Wingdings" charset="0"/>
              <a:buNone/>
            </a:pPr>
            <a:endParaRPr lang="en-US" b="1" dirty="0">
              <a:latin typeface="Arial" charset="0"/>
            </a:endParaRPr>
          </a:p>
        </p:txBody>
      </p:sp>
      <p:sp>
        <p:nvSpPr>
          <p:cNvPr id="27652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679938" y="1688122"/>
            <a:ext cx="8112370" cy="4164991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</a:rPr>
              <a:t>Who is the greatest man in the world?</a:t>
            </a:r>
          </a:p>
          <a:p>
            <a:r>
              <a:rPr lang="en-US" dirty="0">
                <a:latin typeface="Arial" charset="0"/>
              </a:rPr>
              <a:t>What is the general summary of the story?</a:t>
            </a:r>
          </a:p>
          <a:p>
            <a:r>
              <a:rPr lang="en-US" dirty="0">
                <a:latin typeface="Arial" charset="0"/>
              </a:rPr>
              <a:t>What are characteristics that this man has and does not have to be the ‘greatest’?</a:t>
            </a:r>
          </a:p>
          <a:p>
            <a:r>
              <a:rPr lang="en-US" dirty="0">
                <a:latin typeface="Arial" charset="0"/>
              </a:rPr>
              <a:t>What does this story say in relation to Weber’s 3 types of legitimacy?  </a:t>
            </a:r>
          </a:p>
          <a:p>
            <a:r>
              <a:rPr lang="en-US" dirty="0">
                <a:latin typeface="Arial" charset="0"/>
              </a:rPr>
              <a:t>Are there any current ‘greatest men’ or ‘women’ who remind you of the main character? Why?</a:t>
            </a:r>
          </a:p>
        </p:txBody>
      </p:sp>
    </p:spTree>
    <p:extLst>
      <p:ext uri="{BB962C8B-B14F-4D97-AF65-F5344CB8AC3E}">
        <p14:creationId xmlns:p14="http://schemas.microsoft.com/office/powerpoint/2010/main" val="18478128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979877" cy="116205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charset="0"/>
              </a:rPr>
              <a:t>4 E’s of Effective Administration</a:t>
            </a:r>
          </a:p>
        </p:txBody>
      </p:sp>
      <p:sp>
        <p:nvSpPr>
          <p:cNvPr id="27651" name="Content Placeholder 3"/>
          <p:cNvSpPr>
            <a:spLocks noGrp="1"/>
          </p:cNvSpPr>
          <p:nvPr>
            <p:ph idx="4294967295"/>
          </p:nvPr>
        </p:nvSpPr>
        <p:spPr>
          <a:xfrm>
            <a:off x="1148862" y="1688123"/>
            <a:ext cx="6940062" cy="4164990"/>
          </a:xfrm>
        </p:spPr>
        <p:txBody>
          <a:bodyPr/>
          <a:lstStyle/>
          <a:p>
            <a:pPr algn="ctr">
              <a:buFont typeface="Wingdings" charset="0"/>
              <a:buNone/>
            </a:pPr>
            <a:endParaRPr lang="en-US" b="1" dirty="0">
              <a:latin typeface="Arial" charset="0"/>
            </a:endParaRPr>
          </a:p>
          <a:p>
            <a:pPr algn="ctr">
              <a:buFont typeface="Wingdings" charset="0"/>
              <a:buNone/>
            </a:pPr>
            <a:endParaRPr lang="en-US" b="1" dirty="0">
              <a:latin typeface="Arial" charset="0"/>
            </a:endParaRPr>
          </a:p>
        </p:txBody>
      </p:sp>
      <p:sp>
        <p:nvSpPr>
          <p:cNvPr id="27652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679938" y="1688122"/>
            <a:ext cx="8112370" cy="1172309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</a:rPr>
              <a:t>Please pick a country and rate its government on the same grid below like the example.</a:t>
            </a:r>
          </a:p>
          <a:p>
            <a:pPr marL="0" indent="0">
              <a:buNone/>
            </a:pPr>
            <a:endParaRPr lang="en-US" dirty="0">
              <a:latin typeface="Arial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FC385E7-1191-42ED-A65C-497E3141CFEB}"/>
              </a:ext>
            </a:extLst>
          </p:cNvPr>
          <p:cNvCxnSpPr/>
          <p:nvPr/>
        </p:nvCxnSpPr>
        <p:spPr>
          <a:xfrm>
            <a:off x="4173415" y="2860431"/>
            <a:ext cx="0" cy="3305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75DD91-3AE3-4CA7-81C4-759CF1B4F4A6}"/>
              </a:ext>
            </a:extLst>
          </p:cNvPr>
          <p:cNvCxnSpPr>
            <a:cxnSpLocks/>
          </p:cNvCxnSpPr>
          <p:nvPr/>
        </p:nvCxnSpPr>
        <p:spPr>
          <a:xfrm>
            <a:off x="1711569" y="4454769"/>
            <a:ext cx="49002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63F0B34-A118-448D-8C3B-3A33A36A78BE}"/>
              </a:ext>
            </a:extLst>
          </p:cNvPr>
          <p:cNvSpPr txBox="1"/>
          <p:nvPr/>
        </p:nvSpPr>
        <p:spPr>
          <a:xfrm>
            <a:off x="3458307" y="2607408"/>
            <a:ext cx="143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Economy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6C5D64-8C85-45EB-B5D8-525C32F885A6}"/>
              </a:ext>
            </a:extLst>
          </p:cNvPr>
          <p:cNvSpPr txBox="1"/>
          <p:nvPr/>
        </p:nvSpPr>
        <p:spPr>
          <a:xfrm>
            <a:off x="6682154" y="4270103"/>
            <a:ext cx="187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Effectiveness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C6A71B-4627-45ED-8BD4-C59DC144AB54}"/>
              </a:ext>
            </a:extLst>
          </p:cNvPr>
          <p:cNvSpPr txBox="1"/>
          <p:nvPr/>
        </p:nvSpPr>
        <p:spPr>
          <a:xfrm>
            <a:off x="3610707" y="5932799"/>
            <a:ext cx="143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Equity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2ECE4F-DA60-42C4-B880-D11E169B7982}"/>
              </a:ext>
            </a:extLst>
          </p:cNvPr>
          <p:cNvSpPr txBox="1"/>
          <p:nvPr/>
        </p:nvSpPr>
        <p:spPr>
          <a:xfrm>
            <a:off x="445478" y="4270103"/>
            <a:ext cx="143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Efficiency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BCB6F1-A1F1-4D14-9328-B300D5FEAAA3}"/>
              </a:ext>
            </a:extLst>
          </p:cNvPr>
          <p:cNvCxnSpPr/>
          <p:nvPr/>
        </p:nvCxnSpPr>
        <p:spPr>
          <a:xfrm>
            <a:off x="4161692" y="3770618"/>
            <a:ext cx="879231" cy="742766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2AF6B3A-9BFA-4439-912D-2FC4299E185D}"/>
              </a:ext>
            </a:extLst>
          </p:cNvPr>
          <p:cNvCxnSpPr/>
          <p:nvPr/>
        </p:nvCxnSpPr>
        <p:spPr>
          <a:xfrm flipH="1">
            <a:off x="4173415" y="4513384"/>
            <a:ext cx="867508" cy="1008189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704958-193F-46B8-B11B-C2C82DB55997}"/>
              </a:ext>
            </a:extLst>
          </p:cNvPr>
          <p:cNvCxnSpPr/>
          <p:nvPr/>
        </p:nvCxnSpPr>
        <p:spPr>
          <a:xfrm flipH="1" flipV="1">
            <a:off x="3704491" y="4513384"/>
            <a:ext cx="386863" cy="1008189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36C82D6-303B-40F0-B401-F8459B308F0E}"/>
              </a:ext>
            </a:extLst>
          </p:cNvPr>
          <p:cNvCxnSpPr/>
          <p:nvPr/>
        </p:nvCxnSpPr>
        <p:spPr>
          <a:xfrm flipV="1">
            <a:off x="3640016" y="3779716"/>
            <a:ext cx="521675" cy="675053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279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0768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0000FF"/>
                </a:solidFill>
                <a:latin typeface="Arial" charset="0"/>
              </a:rPr>
              <a:t>But? How Sovereign: The  Haiti Earthquake, January 12, 2010-Still not Repaired 2017 </a:t>
            </a:r>
          </a:p>
        </p:txBody>
      </p:sp>
    </p:spTree>
    <p:extLst>
      <p:ext uri="{BB962C8B-B14F-4D97-AF65-F5344CB8AC3E}">
        <p14:creationId xmlns:p14="http://schemas.microsoft.com/office/powerpoint/2010/main" val="2968042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  <a:latin typeface="Arial" charset="0"/>
              </a:rPr>
              <a:t>Sovereignty vs. Globalization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01752" y="1527047"/>
            <a:ext cx="8503920" cy="5187913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Transnational Governance Systems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Haiti: 2,000 civilian and 9,000 military forces (International Forces)- To Deal with an Earthquake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Transnational Governance or the New Imperial Model 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South Sudan- Proposed “Protectorate” (Civil War)</a:t>
            </a:r>
          </a:p>
          <a:p>
            <a:pPr eaLnBrk="1" hangingPunct="1"/>
            <a:endParaRPr lang="en-US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63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Arial" charset="0"/>
              </a:rPr>
              <a:t>UN Blue Hats:  Around the World 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9220" name="Picture 2" descr="http://doctorbulldog.files.wordpress.com/2009/01/blue-hat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3341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621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14969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  <a:latin typeface="Arial" charset="0"/>
              </a:rPr>
              <a:t>Summary Overview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925" y="827128"/>
            <a:ext cx="8229600" cy="4693224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Arial" charset="0"/>
              </a:rPr>
              <a:t>The Governance Concept: Issues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Arial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Arial" charset="0"/>
              </a:rPr>
              <a:t>	1. Sovereignty- Legal Autonomy (International Law-       Defined by Diplomacy)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Arial" charset="0"/>
              </a:rPr>
              <a:t>	2.  Democracy vs. Governance (Institutions)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Arial" charset="0"/>
              </a:rPr>
              <a:t>	3.  Penetrated by International Institutions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Arial" charset="0"/>
              </a:rPr>
              <a:t>	4.  The Rule of Law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Arial" charset="0"/>
              </a:rPr>
              <a:t>	</a:t>
            </a:r>
            <a:endParaRPr lang="en-US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</a:rPr>
              <a:t>	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762500"/>
            <a:ext cx="8572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8345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747</TotalTime>
  <Words>1277</Words>
  <Application>Microsoft Office PowerPoint</Application>
  <PresentationFormat>On-screen Show (4:3)</PresentationFormat>
  <Paragraphs>384</Paragraphs>
  <Slides>59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1" baseType="lpstr">
      <vt:lpstr>MS PGothic</vt:lpstr>
      <vt:lpstr>MS PGothic</vt:lpstr>
      <vt:lpstr>ＭＳ Ｐ明朝</vt:lpstr>
      <vt:lpstr>Arial</vt:lpstr>
      <vt:lpstr>Arial Black</vt:lpstr>
      <vt:lpstr>Calibri</vt:lpstr>
      <vt:lpstr>Georgia</vt:lpstr>
      <vt:lpstr>Tahoma</vt:lpstr>
      <vt:lpstr>Times New Roman</vt:lpstr>
      <vt:lpstr>Wingdings</vt:lpstr>
      <vt:lpstr>Wingdings 2</vt:lpstr>
      <vt:lpstr>Civic</vt:lpstr>
      <vt:lpstr>PIA 2020 Introduction to Public Affairs</vt:lpstr>
      <vt:lpstr>A Note:  Degree Specific Readings</vt:lpstr>
      <vt:lpstr>THEMES OF THE WEEK</vt:lpstr>
      <vt:lpstr>I. Sovereignty</vt:lpstr>
      <vt:lpstr>Terms to Define (or Confuse?)</vt:lpstr>
      <vt:lpstr>But? How Sovereign: The  Haiti Earthquake, January 12, 2010-Still not Repaired 2017 </vt:lpstr>
      <vt:lpstr>Sovereignty vs. Globalization</vt:lpstr>
      <vt:lpstr>UN Blue Hats:  Around the World  </vt:lpstr>
      <vt:lpstr>Summary Overview</vt:lpstr>
      <vt:lpstr>Governance and Sovereignty</vt:lpstr>
      <vt:lpstr>Transitional vs. Developing Society</vt:lpstr>
      <vt:lpstr>Fragile and Collapsed States</vt:lpstr>
      <vt:lpstr>Sovereignty and Governance:  The Cultural Dimension</vt:lpstr>
      <vt:lpstr>Samuel P. Huntington (April 18, 1927–December 24, 2008) Book:  Clash of Civilizations</vt:lpstr>
      <vt:lpstr> Samuel P. Huntington, The Clash of Civilizations  and the Remaking of World Order (New York:  Touchstone Books, 1996). </vt:lpstr>
      <vt:lpstr>Governance: an Overview of Issues</vt:lpstr>
      <vt:lpstr>“Democracy” and the “ISMs”</vt:lpstr>
      <vt:lpstr>II.  Democracy</vt:lpstr>
      <vt:lpstr>Types of Democracy </vt:lpstr>
      <vt:lpstr>Direct Democracy: The Mob</vt:lpstr>
      <vt:lpstr>Types of Democracy: Terms</vt:lpstr>
      <vt:lpstr>Indirect? Democratic? Just Messy?</vt:lpstr>
      <vt:lpstr>Robert A. Dahl 1915-2014</vt:lpstr>
      <vt:lpstr> Oligarchy (the “isms)  vs. Civil Order  </vt:lpstr>
      <vt:lpstr>Types of Democracy, cont.</vt:lpstr>
      <vt:lpstr>Corporatism</vt:lpstr>
      <vt:lpstr>Democracy: What is it?</vt:lpstr>
      <vt:lpstr>Elinor and Vincent Ostrom: One of them won the Nobel Prize?</vt:lpstr>
      <vt:lpstr>Democracy</vt:lpstr>
      <vt:lpstr>The Zero Sum Game</vt:lpstr>
      <vt:lpstr>Democracy: What is it?</vt:lpstr>
      <vt:lpstr>James Madison and Democracy</vt:lpstr>
      <vt:lpstr>Direct Democracy vs.  Representative Democracy</vt:lpstr>
      <vt:lpstr>III. Political Institutions: Models of Governance </vt:lpstr>
      <vt:lpstr>Models of Governance: An Ideal</vt:lpstr>
      <vt:lpstr>Governance Failure and Sovereignty</vt:lpstr>
      <vt:lpstr>Political Models</vt:lpstr>
      <vt:lpstr>Separation of Powers</vt:lpstr>
      <vt:lpstr>PowerPoint Presentation</vt:lpstr>
      <vt:lpstr>Parliamentary  System: Cabinet  or “Fused”  Government</vt:lpstr>
      <vt:lpstr>The French  Hybrid-  The Mixed  Presidential  Model </vt:lpstr>
      <vt:lpstr>Constitutional Systems: Hierarchy of Authority</vt:lpstr>
      <vt:lpstr>IV. Authoritarianism Leninism and the Mob?</vt:lpstr>
      <vt:lpstr>One Party  States:  “Democratic  Centralism”</vt:lpstr>
      <vt:lpstr>The Power of the Group</vt:lpstr>
      <vt:lpstr>Regime  Change</vt:lpstr>
      <vt:lpstr>“Absolutism,” Institutions (or Not)</vt:lpstr>
      <vt:lpstr>Authoritarianism</vt:lpstr>
      <vt:lpstr> Corporatism as the Alternative Concept- Groups and Leadership  Francisco Franco  Caudillo of Spain (1939-1975) </vt:lpstr>
      <vt:lpstr>  Political Structures and Society  </vt:lpstr>
      <vt:lpstr>Lenin- Mobilization of Working Class</vt:lpstr>
      <vt:lpstr>Does This Help?</vt:lpstr>
      <vt:lpstr>V. Governance Issues: Pluralism-- Grass Roots or Micro-Level</vt:lpstr>
      <vt:lpstr>Local Government Financial Allocation (A Preview)</vt:lpstr>
      <vt:lpstr>Governance Issues</vt:lpstr>
      <vt:lpstr>Fascism and Italy</vt:lpstr>
      <vt:lpstr>Africa Emergent</vt:lpstr>
      <vt:lpstr>Greatest Man in the World</vt:lpstr>
      <vt:lpstr>4 E’s of Effective Administration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Pauline Greenlick</dc:creator>
  <cp:lastModifiedBy>Jessica Hanson</cp:lastModifiedBy>
  <cp:revision>60</cp:revision>
  <dcterms:created xsi:type="dcterms:W3CDTF">2014-09-22T19:04:01Z</dcterms:created>
  <dcterms:modified xsi:type="dcterms:W3CDTF">2017-09-11T01:34:01Z</dcterms:modified>
</cp:coreProperties>
</file>