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50"/>
  </p:handoutMasterIdLst>
  <p:sldIdLst>
    <p:sldId id="318" r:id="rId2"/>
    <p:sldId id="319" r:id="rId3"/>
    <p:sldId id="321" r:id="rId4"/>
    <p:sldId id="332" r:id="rId5"/>
    <p:sldId id="338" r:id="rId6"/>
    <p:sldId id="312" r:id="rId7"/>
    <p:sldId id="337" r:id="rId8"/>
    <p:sldId id="320" r:id="rId9"/>
    <p:sldId id="336" r:id="rId10"/>
    <p:sldId id="339" r:id="rId11"/>
    <p:sldId id="313" r:id="rId12"/>
    <p:sldId id="340" r:id="rId13"/>
    <p:sldId id="324" r:id="rId14"/>
    <p:sldId id="341" r:id="rId15"/>
    <p:sldId id="316" r:id="rId16"/>
    <p:sldId id="314" r:id="rId17"/>
    <p:sldId id="325" r:id="rId18"/>
    <p:sldId id="329" r:id="rId19"/>
    <p:sldId id="344" r:id="rId20"/>
    <p:sldId id="330" r:id="rId21"/>
    <p:sldId id="345" r:id="rId22"/>
    <p:sldId id="298" r:id="rId23"/>
    <p:sldId id="309" r:id="rId24"/>
    <p:sldId id="346" r:id="rId25"/>
    <p:sldId id="301" r:id="rId26"/>
    <p:sldId id="347" r:id="rId27"/>
    <p:sldId id="302" r:id="rId28"/>
    <p:sldId id="310" r:id="rId29"/>
    <p:sldId id="348" r:id="rId30"/>
    <p:sldId id="303" r:id="rId31"/>
    <p:sldId id="349" r:id="rId32"/>
    <p:sldId id="304" r:id="rId33"/>
    <p:sldId id="350" r:id="rId34"/>
    <p:sldId id="333" r:id="rId35"/>
    <p:sldId id="305" r:id="rId36"/>
    <p:sldId id="351" r:id="rId37"/>
    <p:sldId id="306" r:id="rId38"/>
    <p:sldId id="307" r:id="rId39"/>
    <p:sldId id="352" r:id="rId40"/>
    <p:sldId id="334" r:id="rId41"/>
    <p:sldId id="353" r:id="rId42"/>
    <p:sldId id="308" r:id="rId43"/>
    <p:sldId id="327" r:id="rId44"/>
    <p:sldId id="355" r:id="rId45"/>
    <p:sldId id="331" r:id="rId46"/>
    <p:sldId id="326" r:id="rId47"/>
    <p:sldId id="335" r:id="rId48"/>
    <p:sldId id="328"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48000" cy="457200"/>
          </a:xfrm>
          <a:prstGeom prst="rect">
            <a:avLst/>
          </a:prstGeom>
          <a:noFill/>
          <a:ln w="38100">
            <a:noFill/>
            <a:miter lim="800000"/>
            <a:headEnd/>
            <a:tailEnd/>
          </a:ln>
          <a:effectLst/>
        </p:spPr>
        <p:txBody>
          <a:bodyPr vert="horz" wrap="none" lIns="91440" tIns="45720" rIns="91440" bIns="45720" numCol="1" anchor="t" anchorCtr="0" compatLnSpc="1">
            <a:prstTxWarp prst="textNoShape">
              <a:avLst/>
            </a:prstTxWarp>
          </a:bodyPr>
          <a:lstStyle>
            <a:lvl1pPr>
              <a:defRPr sz="1200">
                <a:latin typeface="Arial Narrow" pitchFamily="34" charset="0"/>
                <a:ea typeface="+mn-ea"/>
                <a:cs typeface="+mn-cs"/>
              </a:defRPr>
            </a:lvl1pPr>
          </a:lstStyle>
          <a:p>
            <a:pPr>
              <a:defRPr/>
            </a:pPr>
            <a:endParaRPr lang="en-US"/>
          </a:p>
        </p:txBody>
      </p:sp>
      <p:sp>
        <p:nvSpPr>
          <p:cNvPr id="62467" name="Rectangle 3"/>
          <p:cNvSpPr>
            <a:spLocks noGrp="1" noChangeArrowheads="1"/>
          </p:cNvSpPr>
          <p:nvPr>
            <p:ph type="dt" sz="quarter" idx="1"/>
          </p:nvPr>
        </p:nvSpPr>
        <p:spPr bwMode="auto">
          <a:xfrm>
            <a:off x="3962400" y="0"/>
            <a:ext cx="3048000" cy="457200"/>
          </a:xfrm>
          <a:prstGeom prst="rect">
            <a:avLst/>
          </a:prstGeom>
          <a:noFill/>
          <a:ln w="38100">
            <a:noFill/>
            <a:miter lim="800000"/>
            <a:headEnd/>
            <a:tailEnd/>
          </a:ln>
          <a:effectLst/>
        </p:spPr>
        <p:txBody>
          <a:bodyPr vert="horz" wrap="none" lIns="91440" tIns="45720" rIns="91440" bIns="45720" numCol="1" anchor="t" anchorCtr="0" compatLnSpc="1">
            <a:prstTxWarp prst="textNoShape">
              <a:avLst/>
            </a:prstTxWarp>
          </a:bodyPr>
          <a:lstStyle>
            <a:lvl1pPr algn="r">
              <a:defRPr sz="1200">
                <a:latin typeface="Arial Narrow" pitchFamily="34" charset="0"/>
                <a:ea typeface="+mn-ea"/>
                <a:cs typeface="+mn-cs"/>
              </a:defRPr>
            </a:lvl1pPr>
          </a:lstStyle>
          <a:p>
            <a:pPr>
              <a:defRPr/>
            </a:pPr>
            <a:endParaRPr lang="en-US"/>
          </a:p>
        </p:txBody>
      </p:sp>
      <p:sp>
        <p:nvSpPr>
          <p:cNvPr id="62468" name="Rectangle 4"/>
          <p:cNvSpPr>
            <a:spLocks noGrp="1" noChangeArrowheads="1"/>
          </p:cNvSpPr>
          <p:nvPr>
            <p:ph type="ftr" sz="quarter" idx="2"/>
          </p:nvPr>
        </p:nvSpPr>
        <p:spPr bwMode="auto">
          <a:xfrm>
            <a:off x="0" y="8839200"/>
            <a:ext cx="3048000" cy="457200"/>
          </a:xfrm>
          <a:prstGeom prst="rect">
            <a:avLst/>
          </a:prstGeom>
          <a:noFill/>
          <a:ln w="38100">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Arial Narrow" pitchFamily="34" charset="0"/>
                <a:ea typeface="+mn-ea"/>
                <a:cs typeface="+mn-cs"/>
              </a:defRPr>
            </a:lvl1pPr>
          </a:lstStyle>
          <a:p>
            <a:pPr>
              <a:defRPr/>
            </a:pPr>
            <a:endParaRPr lang="en-US"/>
          </a:p>
        </p:txBody>
      </p:sp>
      <p:sp>
        <p:nvSpPr>
          <p:cNvPr id="62469" name="Rectangle 5"/>
          <p:cNvSpPr>
            <a:spLocks noGrp="1" noChangeArrowheads="1"/>
          </p:cNvSpPr>
          <p:nvPr>
            <p:ph type="sldNum" sz="quarter" idx="3"/>
          </p:nvPr>
        </p:nvSpPr>
        <p:spPr bwMode="auto">
          <a:xfrm>
            <a:off x="3962400" y="8839200"/>
            <a:ext cx="3048000" cy="457200"/>
          </a:xfrm>
          <a:prstGeom prst="rect">
            <a:avLst/>
          </a:prstGeom>
          <a:noFill/>
          <a:ln w="38100">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Arial Narrow" panose="020B0606020202030204" pitchFamily="34" charset="0"/>
              </a:defRPr>
            </a:lvl1pPr>
          </a:lstStyle>
          <a:p>
            <a:fld id="{D28ED8E4-1D58-4E33-BB19-9241741FF60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4939"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2494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fld id="{EC299267-7BBD-4F10-81FC-C8799060933B}" type="slidenum">
              <a:rPr lang="en-US" altLang="en-US"/>
              <a:pPr/>
              <a:t>‹#›</a:t>
            </a:fld>
            <a:endParaRPr lang="en-US" altLang="en-US"/>
          </a:p>
        </p:txBody>
      </p:sp>
    </p:spTree>
    <p:extLst>
      <p:ext uri="{BB962C8B-B14F-4D97-AF65-F5344CB8AC3E}">
        <p14:creationId xmlns:p14="http://schemas.microsoft.com/office/powerpoint/2010/main" val="277525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DC0038EF-B958-494B-A1B8-68F72194A66B}" type="slidenum">
              <a:rPr lang="en-US" altLang="en-US"/>
              <a:pPr/>
              <a:t>‹#›</a:t>
            </a:fld>
            <a:endParaRPr lang="en-US" altLang="en-US"/>
          </a:p>
        </p:txBody>
      </p:sp>
    </p:spTree>
    <p:extLst>
      <p:ext uri="{BB962C8B-B14F-4D97-AF65-F5344CB8AC3E}">
        <p14:creationId xmlns:p14="http://schemas.microsoft.com/office/powerpoint/2010/main" val="173311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C27D6BBE-19FB-4075-903A-56A42825E8EE}" type="slidenum">
              <a:rPr lang="en-US" altLang="en-US"/>
              <a:pPr/>
              <a:t>‹#›</a:t>
            </a:fld>
            <a:endParaRPr lang="en-US" altLang="en-US"/>
          </a:p>
        </p:txBody>
      </p:sp>
    </p:spTree>
    <p:extLst>
      <p:ext uri="{BB962C8B-B14F-4D97-AF65-F5344CB8AC3E}">
        <p14:creationId xmlns:p14="http://schemas.microsoft.com/office/powerpoint/2010/main" val="14585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6BF45336-92CC-47DD-8B51-987576BFB362}" type="slidenum">
              <a:rPr lang="en-US" altLang="en-US"/>
              <a:pPr/>
              <a:t>‹#›</a:t>
            </a:fld>
            <a:endParaRPr lang="en-US" altLang="en-US"/>
          </a:p>
        </p:txBody>
      </p:sp>
    </p:spTree>
    <p:extLst>
      <p:ext uri="{BB962C8B-B14F-4D97-AF65-F5344CB8AC3E}">
        <p14:creationId xmlns:p14="http://schemas.microsoft.com/office/powerpoint/2010/main" val="12167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AB6D9372-52B1-4F41-8EAC-FD670D44C63F}" type="slidenum">
              <a:rPr lang="en-US" altLang="en-US"/>
              <a:pPr/>
              <a:t>‹#›</a:t>
            </a:fld>
            <a:endParaRPr lang="en-US" altLang="en-US"/>
          </a:p>
        </p:txBody>
      </p:sp>
    </p:spTree>
    <p:extLst>
      <p:ext uri="{BB962C8B-B14F-4D97-AF65-F5344CB8AC3E}">
        <p14:creationId xmlns:p14="http://schemas.microsoft.com/office/powerpoint/2010/main" val="350599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4A0588DF-2090-4D39-B926-72F80E958319}" type="slidenum">
              <a:rPr lang="en-US" altLang="en-US"/>
              <a:pPr/>
              <a:t>‹#›</a:t>
            </a:fld>
            <a:endParaRPr lang="en-US" altLang="en-US"/>
          </a:p>
        </p:txBody>
      </p:sp>
    </p:spTree>
    <p:extLst>
      <p:ext uri="{BB962C8B-B14F-4D97-AF65-F5344CB8AC3E}">
        <p14:creationId xmlns:p14="http://schemas.microsoft.com/office/powerpoint/2010/main" val="145181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980F80A8-66BC-42D5-9A4C-0278E54E5C86}" type="slidenum">
              <a:rPr lang="en-US" altLang="en-US"/>
              <a:pPr/>
              <a:t>‹#›</a:t>
            </a:fld>
            <a:endParaRPr lang="en-US" altLang="en-US"/>
          </a:p>
        </p:txBody>
      </p:sp>
    </p:spTree>
    <p:extLst>
      <p:ext uri="{BB962C8B-B14F-4D97-AF65-F5344CB8AC3E}">
        <p14:creationId xmlns:p14="http://schemas.microsoft.com/office/powerpoint/2010/main" val="113651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A2DFF66E-01AC-484E-9C47-B0A74EFF3283}" type="slidenum">
              <a:rPr lang="en-US" altLang="en-US"/>
              <a:pPr/>
              <a:t>‹#›</a:t>
            </a:fld>
            <a:endParaRPr lang="en-US" altLang="en-US"/>
          </a:p>
        </p:txBody>
      </p:sp>
    </p:spTree>
    <p:extLst>
      <p:ext uri="{BB962C8B-B14F-4D97-AF65-F5344CB8AC3E}">
        <p14:creationId xmlns:p14="http://schemas.microsoft.com/office/powerpoint/2010/main" val="404713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B2B3C60E-F389-42BE-92DD-4B8DBE6BE941}" type="slidenum">
              <a:rPr lang="en-US" altLang="en-US"/>
              <a:pPr/>
              <a:t>‹#›</a:t>
            </a:fld>
            <a:endParaRPr lang="en-US" altLang="en-US"/>
          </a:p>
        </p:txBody>
      </p:sp>
    </p:spTree>
    <p:extLst>
      <p:ext uri="{BB962C8B-B14F-4D97-AF65-F5344CB8AC3E}">
        <p14:creationId xmlns:p14="http://schemas.microsoft.com/office/powerpoint/2010/main" val="51519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80369D9A-ADF9-4CF2-BE49-0335D1091DC9}" type="slidenum">
              <a:rPr lang="en-US" altLang="en-US"/>
              <a:pPr/>
              <a:t>‹#›</a:t>
            </a:fld>
            <a:endParaRPr lang="en-US" altLang="en-US"/>
          </a:p>
        </p:txBody>
      </p:sp>
    </p:spTree>
    <p:extLst>
      <p:ext uri="{BB962C8B-B14F-4D97-AF65-F5344CB8AC3E}">
        <p14:creationId xmlns:p14="http://schemas.microsoft.com/office/powerpoint/2010/main" val="312225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E2E746BB-B8B6-4A74-A42B-1B20D8E12E17}" type="slidenum">
              <a:rPr lang="en-US" altLang="en-US"/>
              <a:pPr/>
              <a:t>‹#›</a:t>
            </a:fld>
            <a:endParaRPr lang="en-US" altLang="en-US"/>
          </a:p>
        </p:txBody>
      </p:sp>
    </p:spTree>
    <p:extLst>
      <p:ext uri="{BB962C8B-B14F-4D97-AF65-F5344CB8AC3E}">
        <p14:creationId xmlns:p14="http://schemas.microsoft.com/office/powerpoint/2010/main" val="405527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94"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imes New Roman" panose="02020603050405020304" pitchFamily="18" charset="0"/>
              </a:endParaRPr>
            </a:p>
          </p:txBody>
        </p:sp>
        <p:grpSp>
          <p:nvGrpSpPr>
            <p:cNvPr id="1095" name="Group 4"/>
            <p:cNvGrpSpPr>
              <a:grpSpLocks/>
            </p:cNvGrpSpPr>
            <p:nvPr/>
          </p:nvGrpSpPr>
          <p:grpSpPr bwMode="auto">
            <a:xfrm>
              <a:off x="240" y="893"/>
              <a:ext cx="5232" cy="115"/>
              <a:chOff x="240" y="893"/>
              <a:chExt cx="5232" cy="115"/>
            </a:xfrm>
          </p:grpSpPr>
          <p:sp>
            <p:nvSpPr>
              <p:cNvPr id="1096"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imes New Roman" panose="02020603050405020304" pitchFamily="18" charset="0"/>
                </a:endParaRPr>
              </a:p>
            </p:txBody>
          </p:sp>
          <p:sp>
            <p:nvSpPr>
              <p:cNvPr id="1097"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3913"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mn-ea"/>
                <a:cs typeface="+mn-cs"/>
              </a:defRPr>
            </a:lvl1pPr>
          </a:lstStyle>
          <a:p>
            <a:pPr>
              <a:defRPr/>
            </a:pPr>
            <a:endParaRPr lang="en-US"/>
          </a:p>
        </p:txBody>
      </p:sp>
      <p:sp>
        <p:nvSpPr>
          <p:cNvPr id="123914"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mn-cs"/>
              </a:defRPr>
            </a:lvl1pPr>
          </a:lstStyle>
          <a:p>
            <a:pPr>
              <a:defRPr/>
            </a:pPr>
            <a:endParaRPr lang="en-US"/>
          </a:p>
        </p:txBody>
      </p:sp>
      <p:sp>
        <p:nvSpPr>
          <p:cNvPr id="123915"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650A573E-31AC-46CC-AFA8-EF0EE9524BEF}" type="slidenum">
              <a:rPr lang="en-US" altLang="en-US"/>
              <a:pPr/>
              <a:t>‹#›</a:t>
            </a:fld>
            <a:endParaRPr lang="en-US"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33" name="Group 13"/>
          <p:cNvGrpSpPr>
            <a:grpSpLocks/>
          </p:cNvGrpSpPr>
          <p:nvPr userDrawn="1"/>
        </p:nvGrpSpPr>
        <p:grpSpPr bwMode="auto">
          <a:xfrm>
            <a:off x="0" y="0"/>
            <a:ext cx="9144000" cy="6858000"/>
            <a:chOff x="0" y="0"/>
            <a:chExt cx="5760" cy="4320"/>
          </a:xfrm>
        </p:grpSpPr>
        <p:grpSp>
          <p:nvGrpSpPr>
            <p:cNvPr id="1034" name="Group 14"/>
            <p:cNvGrpSpPr>
              <a:grpSpLocks/>
            </p:cNvGrpSpPr>
            <p:nvPr/>
          </p:nvGrpSpPr>
          <p:grpSpPr bwMode="auto">
            <a:xfrm>
              <a:off x="0" y="0"/>
              <a:ext cx="5760" cy="4320"/>
              <a:chOff x="0" y="0"/>
              <a:chExt cx="5760" cy="4320"/>
            </a:xfrm>
          </p:grpSpPr>
          <p:grpSp>
            <p:nvGrpSpPr>
              <p:cNvPr id="1041" name="Group 15"/>
              <p:cNvGrpSpPr>
                <a:grpSpLocks/>
              </p:cNvGrpSpPr>
              <p:nvPr/>
            </p:nvGrpSpPr>
            <p:grpSpPr bwMode="auto">
              <a:xfrm>
                <a:off x="0" y="192"/>
                <a:ext cx="5760" cy="4032"/>
                <a:chOff x="0" y="192"/>
                <a:chExt cx="5760" cy="4032"/>
              </a:xfrm>
            </p:grpSpPr>
            <p:sp>
              <p:nvSpPr>
                <p:cNvPr id="1072" name="Line 1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1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1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1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2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2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2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2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2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2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2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2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4" name="Line 2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 name="Line 2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 name="Line 3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3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3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3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0" name="Line 3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1" name="Line 3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2" name="Line 3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Line 3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42" name="Group 38"/>
              <p:cNvGrpSpPr>
                <a:grpSpLocks/>
              </p:cNvGrpSpPr>
              <p:nvPr/>
            </p:nvGrpSpPr>
            <p:grpSpPr bwMode="auto">
              <a:xfrm>
                <a:off x="192" y="0"/>
                <a:ext cx="5376" cy="4320"/>
                <a:chOff x="192" y="0"/>
                <a:chExt cx="5376" cy="4320"/>
              </a:xfrm>
            </p:grpSpPr>
            <p:sp>
              <p:nvSpPr>
                <p:cNvPr id="1043" name="Line 39"/>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Line 40"/>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 name="Line 41"/>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6" name="Line 42"/>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Line 43"/>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8" name="Line 44"/>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9" name="Line 45"/>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0" name="Line 46"/>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47"/>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48"/>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49"/>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50"/>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51"/>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52"/>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53"/>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54"/>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55"/>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56"/>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57"/>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58"/>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59"/>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60"/>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61"/>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62"/>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63"/>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8" name="Line 64"/>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9" name="Line 65"/>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0" name="Line 66"/>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67"/>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35" name="Rectangle 68"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036" name="Line 69"/>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37" name="Group 70"/>
            <p:cNvGrpSpPr>
              <a:grpSpLocks/>
            </p:cNvGrpSpPr>
            <p:nvPr/>
          </p:nvGrpSpPr>
          <p:grpSpPr bwMode="auto">
            <a:xfrm>
              <a:off x="261" y="696"/>
              <a:ext cx="1124" cy="1464"/>
              <a:chOff x="96" y="916"/>
              <a:chExt cx="2208" cy="2876"/>
            </a:xfrm>
          </p:grpSpPr>
          <p:sp>
            <p:nvSpPr>
              <p:cNvPr id="1038" name="Line 71"/>
              <p:cNvSpPr>
                <a:spLocks noChangeShapeType="1"/>
              </p:cNvSpPr>
              <p:nvPr/>
            </p:nvSpPr>
            <p:spPr bwMode="ltGray">
              <a:xfrm flipH="1">
                <a:off x="96" y="1038"/>
                <a:ext cx="22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 name="Line 72"/>
              <p:cNvSpPr>
                <a:spLocks noChangeShapeType="1"/>
              </p:cNvSpPr>
              <p:nvPr/>
            </p:nvSpPr>
            <p:spPr bwMode="ltGray">
              <a:xfrm>
                <a:off x="336" y="920"/>
                <a:ext cx="0" cy="287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 name="Arc 73"/>
              <p:cNvSpPr>
                <a:spLocks/>
              </p:cNvSpPr>
              <p:nvPr/>
            </p:nvSpPr>
            <p:spPr bwMode="ltGray">
              <a:xfrm flipH="1">
                <a:off x="218" y="916"/>
                <a:ext cx="238" cy="240"/>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cSld>
  <p:clrMap bg1="lt1" tx1="dk1" bg2="lt2" tx2="dk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0" fontAlgn="base" hangingPunct="0">
        <a:spcBef>
          <a:spcPct val="0"/>
        </a:spcBef>
        <a:spcAft>
          <a:spcPct val="0"/>
        </a:spcAft>
        <a:defRPr sz="4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200">
          <a:solidFill>
            <a:schemeClr val="tx2"/>
          </a:solidFill>
          <a:latin typeface="Times New Roman"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sz="4200">
          <a:solidFill>
            <a:schemeClr val="tx2"/>
          </a:solidFill>
          <a:latin typeface="Times New Roman"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sz="4200">
          <a:solidFill>
            <a:schemeClr val="tx2"/>
          </a:solidFill>
          <a:latin typeface="Times New Roman"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sz="4200">
          <a:solidFill>
            <a:schemeClr val="tx2"/>
          </a:solidFill>
          <a:latin typeface="Times New Roman" pitchFamily="18" charset="0"/>
          <a:ea typeface="MS PGothic" panose="020B0600070205080204" pitchFamily="34" charset="-128"/>
          <a:cs typeface="ＭＳ Ｐゴシック"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MEb_epsuLq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r>
              <a:rPr lang="en-US" altLang="en-US" sz="4400" b="1">
                <a:solidFill>
                  <a:schemeClr val="tx1"/>
                </a:solidFill>
              </a:rPr>
              <a:t>PIA 2020: </a:t>
            </a:r>
            <a:br>
              <a:rPr lang="en-US" altLang="en-US" sz="4400" b="1">
                <a:solidFill>
                  <a:schemeClr val="tx1"/>
                </a:solidFill>
              </a:rPr>
            </a:br>
            <a:r>
              <a:rPr lang="en-US" altLang="en-US" sz="4400" b="1">
                <a:solidFill>
                  <a:schemeClr val="tx1"/>
                </a:solidFill>
              </a:rPr>
              <a:t>Introduction to Public Affairs</a:t>
            </a:r>
          </a:p>
        </p:txBody>
      </p:sp>
      <p:sp>
        <p:nvSpPr>
          <p:cNvPr id="14338" name="Rectangle 3"/>
          <p:cNvSpPr>
            <a:spLocks noGrp="1" noChangeArrowheads="1"/>
          </p:cNvSpPr>
          <p:nvPr>
            <p:ph type="subTitle" idx="1"/>
          </p:nvPr>
        </p:nvSpPr>
        <p:spPr>
          <a:xfrm>
            <a:off x="1524000" y="4343400"/>
            <a:ext cx="6858000" cy="1600200"/>
          </a:xfrm>
        </p:spPr>
        <p:txBody>
          <a:bodyPr/>
          <a:lstStyle/>
          <a:p>
            <a:pPr eaLnBrk="1" hangingPunct="1"/>
            <a:r>
              <a:rPr lang="en-US" altLang="en-US" b="1"/>
              <a:t>Management of Contracts and Impace</a:t>
            </a:r>
          </a:p>
          <a:p>
            <a:pPr eaLnBrk="1" hangingPunct="1"/>
            <a:r>
              <a:rPr lang="en-US" altLang="en-US" b="1"/>
              <a:t>Privatization, Grants and Contracting Out</a:t>
            </a:r>
          </a:p>
          <a:p>
            <a:pPr eaLnBrk="1" hangingPunct="1"/>
            <a:r>
              <a:rPr lang="en-US" altLang="en-US" b="1"/>
              <a:t> </a:t>
            </a:r>
          </a:p>
        </p:txBody>
      </p:sp>
      <p:sp>
        <p:nvSpPr>
          <p:cNvPr id="14339" name="Rectangle 4"/>
          <p:cNvSpPr>
            <a:spLocks noChangeArrowheads="1"/>
          </p:cNvSpPr>
          <p:nvPr/>
        </p:nvSpPr>
        <p:spPr bwMode="auto">
          <a:xfrm>
            <a:off x="4541838" y="3794125"/>
            <a:ext cx="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b="1">
              <a:latin typeface="Arial Narrow" panose="020B0606020202030204" pitchFamily="34" charset="0"/>
            </a:endParaRPr>
          </a:p>
          <a:p>
            <a:pPr algn="ctr" eaLnBrk="1" hangingPunct="1"/>
            <a:endParaRPr lang="en-US" altLang="en-US" b="1">
              <a:latin typeface="Arial Narrow" panose="020B0606020202030204" pitchFamily="34" charset="0"/>
            </a:endParaRPr>
          </a:p>
          <a:p>
            <a:pPr algn="ctr" eaLnBrk="1" hangingPunct="1"/>
            <a:endParaRPr lang="en-US" altLang="en-US">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tLang="en-US" b="1"/>
              <a:t>One View of Free Trade</a:t>
            </a:r>
          </a:p>
        </p:txBody>
      </p:sp>
      <p:pic>
        <p:nvPicPr>
          <p:cNvPr id="23554" name="Content Placeholder 3" descr="g_freetrade1[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498600"/>
            <a:ext cx="5003800" cy="53594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914400" y="0"/>
            <a:ext cx="7772400" cy="1143000"/>
          </a:xfrm>
        </p:spPr>
        <p:txBody>
          <a:bodyPr/>
          <a:lstStyle/>
          <a:p>
            <a:pPr eaLnBrk="1" hangingPunct="1"/>
            <a:r>
              <a:rPr lang="en-US" altLang="en-US" b="1"/>
              <a:t>Conditionality and Privatization</a:t>
            </a:r>
          </a:p>
        </p:txBody>
      </p:sp>
      <p:sp>
        <p:nvSpPr>
          <p:cNvPr id="24578" name="Rectangle 3"/>
          <p:cNvSpPr>
            <a:spLocks noGrp="1" noChangeArrowheads="1"/>
          </p:cNvSpPr>
          <p:nvPr>
            <p:ph type="body" idx="1"/>
          </p:nvPr>
        </p:nvSpPr>
        <p:spPr>
          <a:xfrm>
            <a:off x="1066800" y="1600200"/>
            <a:ext cx="7772400" cy="4530725"/>
          </a:xfrm>
        </p:spPr>
        <p:txBody>
          <a:bodyPr/>
          <a:lstStyle/>
          <a:p>
            <a:pPr eaLnBrk="1" hangingPunct="1">
              <a:lnSpc>
                <a:spcPct val="80000"/>
              </a:lnSpc>
            </a:pPr>
            <a:r>
              <a:rPr lang="en-US" altLang="en-US" b="1"/>
              <a:t>Conditionality- World Bank and UNDP and the  "Management</a:t>
            </a:r>
            <a:r>
              <a:rPr lang="ja-JP" altLang="en-US" b="1"/>
              <a:t>“</a:t>
            </a:r>
            <a:endParaRPr lang="en-US" altLang="ja-JP" b="1"/>
          </a:p>
          <a:p>
            <a:pPr eaLnBrk="1" hangingPunct="1">
              <a:lnSpc>
                <a:spcPct val="80000"/>
              </a:lnSpc>
            </a:pPr>
            <a:endParaRPr lang="en-US" altLang="en-US" b="1"/>
          </a:p>
          <a:p>
            <a:pPr eaLnBrk="1" hangingPunct="1">
              <a:lnSpc>
                <a:spcPct val="80000"/>
              </a:lnSpc>
            </a:pPr>
            <a:r>
              <a:rPr lang="en-US" altLang="en-US" b="1"/>
              <a:t>  SAPs- /Structural Adjustment Programs</a:t>
            </a:r>
          </a:p>
          <a:p>
            <a:pPr eaLnBrk="1" hangingPunct="1">
              <a:lnSpc>
                <a:spcPct val="80000"/>
              </a:lnSpc>
            </a:pPr>
            <a:endParaRPr lang="en-US" altLang="en-US" b="1"/>
          </a:p>
          <a:p>
            <a:pPr eaLnBrk="1" hangingPunct="1">
              <a:lnSpc>
                <a:spcPct val="80000"/>
              </a:lnSpc>
            </a:pPr>
            <a:r>
              <a:rPr lang="en-US" altLang="en-US" b="1"/>
              <a:t>Focus on Policy and Administrative Reforms</a:t>
            </a:r>
          </a:p>
          <a:p>
            <a:pPr eaLnBrk="1" hangingPunct="1">
              <a:lnSpc>
                <a:spcPct val="80000"/>
              </a:lnSpc>
              <a:buFont typeface="Wingdings" panose="05000000000000000000" pitchFamily="2" charset="2"/>
              <a:buNone/>
            </a:pPr>
            <a:endParaRPr lang="en-US" altLang="en-US" b="1"/>
          </a:p>
          <a:p>
            <a:pPr eaLnBrk="1" hangingPunct="1">
              <a:lnSpc>
                <a:spcPct val="80000"/>
              </a:lnSpc>
            </a:pPr>
            <a:r>
              <a:rPr lang="en-US" altLang="en-US" b="1"/>
              <a:t>Conditionality- World Bank and UNDP and the  "Management</a:t>
            </a:r>
            <a:r>
              <a:rPr lang="ja-JP" altLang="en-US" b="1"/>
              <a:t>“</a:t>
            </a:r>
            <a:r>
              <a:rPr lang="en-US" altLang="ja-JP" b="1"/>
              <a:t> of Structural Adjustment Countries</a:t>
            </a:r>
          </a:p>
          <a:p>
            <a:pPr eaLnBrk="1" hangingPunct="1">
              <a:lnSpc>
                <a:spcPct val="80000"/>
              </a:lnSpc>
            </a:pPr>
            <a:endParaRPr lang="en-US" altLang="en-US" b="1"/>
          </a:p>
          <a:p>
            <a:pPr eaLnBrk="1" hangingPunct="1">
              <a:lnSpc>
                <a:spcPct val="80000"/>
              </a:lnSpc>
            </a:pPr>
            <a:endParaRPr lang="en-US" altLang="en-US"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tLang="en-US" b="1"/>
              <a:t>One View of SAPs</a:t>
            </a:r>
          </a:p>
        </p:txBody>
      </p:sp>
      <p:pic>
        <p:nvPicPr>
          <p:cNvPr id="25602" name="Content Placeholder 3" descr="polyp_cartoon_IMF_Structural_Adjustment[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7575" y="1600200"/>
            <a:ext cx="7766050" cy="45307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tLang="en-US" b="1"/>
              <a:t>Conditionalities</a:t>
            </a:r>
          </a:p>
        </p:txBody>
      </p:sp>
      <p:sp>
        <p:nvSpPr>
          <p:cNvPr id="26626" name="Rectangle 3"/>
          <p:cNvSpPr>
            <a:spLocks noGrp="1" noChangeArrowheads="1"/>
          </p:cNvSpPr>
          <p:nvPr>
            <p:ph type="body" idx="1"/>
          </p:nvPr>
        </p:nvSpPr>
        <p:spPr/>
        <p:txBody>
          <a:bodyPr/>
          <a:lstStyle/>
          <a:p>
            <a:pPr eaLnBrk="1" hangingPunct="1">
              <a:lnSpc>
                <a:spcPct val="90000"/>
              </a:lnSpc>
            </a:pPr>
            <a:r>
              <a:rPr lang="en-US" altLang="en-US" b="1"/>
              <a:t>Reform the Bureaucracy</a:t>
            </a:r>
          </a:p>
          <a:p>
            <a:pPr eaLnBrk="1" hangingPunct="1">
              <a:lnSpc>
                <a:spcPct val="90000"/>
              </a:lnSpc>
            </a:pPr>
            <a:endParaRPr lang="en-US" altLang="en-US" b="1"/>
          </a:p>
          <a:p>
            <a:pPr eaLnBrk="1" hangingPunct="1">
              <a:lnSpc>
                <a:spcPct val="90000"/>
              </a:lnSpc>
            </a:pPr>
            <a:r>
              <a:rPr lang="en-US" altLang="en-US" b="1"/>
              <a:t>Decrease Size of Public Service</a:t>
            </a:r>
          </a:p>
          <a:p>
            <a:pPr eaLnBrk="1" hangingPunct="1">
              <a:lnSpc>
                <a:spcPct val="90000"/>
              </a:lnSpc>
            </a:pPr>
            <a:endParaRPr lang="en-US" altLang="en-US" b="1"/>
          </a:p>
          <a:p>
            <a:pPr eaLnBrk="1" hangingPunct="1">
              <a:lnSpc>
                <a:spcPct val="90000"/>
              </a:lnSpc>
            </a:pPr>
            <a:r>
              <a:rPr lang="en-US" altLang="en-US" b="1"/>
              <a:t>Individual Consultants, Grantees and Contractors work with investments and the service/commercial sector</a:t>
            </a:r>
          </a:p>
          <a:p>
            <a:pPr eaLnBrk="1" hangingPunct="1">
              <a:lnSpc>
                <a:spcPct val="90000"/>
              </a:lnSpc>
            </a:pPr>
            <a:endParaRPr lang="en-US" altLang="en-US" b="1"/>
          </a:p>
          <a:p>
            <a:pPr eaLnBrk="1" hangingPunct="1">
              <a:lnSpc>
                <a:spcPct val="90000"/>
              </a:lnSpc>
            </a:pPr>
            <a:r>
              <a:rPr lang="en-US" altLang="en-US"/>
              <a:t> </a:t>
            </a:r>
            <a:r>
              <a:rPr lang="en-US" altLang="en-US" b="1"/>
              <a:t>Bridging and sectoral loans and grants (Social Funds) major source of international involvement</a:t>
            </a:r>
          </a:p>
          <a:p>
            <a:pPr eaLnBrk="1" hangingPunct="1">
              <a:lnSpc>
                <a:spcPct val="90000"/>
              </a:lnSpc>
            </a:pPr>
            <a:endParaRPr lang="en-US" altLang="en-US" b="1"/>
          </a:p>
          <a:p>
            <a:pPr eaLnBrk="1" hangingPunct="1">
              <a:lnSpc>
                <a:spcPct val="90000"/>
              </a:lnSpc>
            </a:pP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altLang="en-US" b="1"/>
              <a:t>Critics</a:t>
            </a:r>
          </a:p>
        </p:txBody>
      </p:sp>
      <p:sp>
        <p:nvSpPr>
          <p:cNvPr id="27650" name="Content Placeholder 2"/>
          <p:cNvSpPr>
            <a:spLocks noGrp="1"/>
          </p:cNvSpPr>
          <p:nvPr>
            <p:ph sz="half" idx="1"/>
          </p:nvPr>
        </p:nvSpPr>
        <p:spPr/>
        <p:txBody>
          <a:bodyPr/>
          <a:lstStyle/>
          <a:p>
            <a:pPr eaLnBrk="1" hangingPunct="1"/>
            <a:r>
              <a:rPr lang="en-US" altLang="en-US" b="1"/>
              <a:t>Europe</a:t>
            </a:r>
          </a:p>
        </p:txBody>
      </p:sp>
      <p:sp>
        <p:nvSpPr>
          <p:cNvPr id="27651" name="Content Placeholder 3"/>
          <p:cNvSpPr>
            <a:spLocks noGrp="1"/>
          </p:cNvSpPr>
          <p:nvPr>
            <p:ph sz="half" idx="2"/>
          </p:nvPr>
        </p:nvSpPr>
        <p:spPr/>
        <p:txBody>
          <a:bodyPr/>
          <a:lstStyle/>
          <a:p>
            <a:pPr eaLnBrk="1" hangingPunct="1"/>
            <a:r>
              <a:rPr lang="en-US" altLang="en-US" b="1"/>
              <a:t>South Africa</a:t>
            </a:r>
          </a:p>
        </p:txBody>
      </p:sp>
      <p:pic>
        <p:nvPicPr>
          <p:cNvPr id="27652" name="Picture 4" descr="imf-trapping-countries-in-debt[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0"/>
            <a:ext cx="32035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btn98[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0"/>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b="1"/>
              <a:t>Principles of Privatization</a:t>
            </a:r>
          </a:p>
        </p:txBody>
      </p:sp>
      <p:sp>
        <p:nvSpPr>
          <p:cNvPr id="28674" name="Rectangle 3"/>
          <p:cNvSpPr>
            <a:spLocks noGrp="1" noChangeArrowheads="1"/>
          </p:cNvSpPr>
          <p:nvPr>
            <p:ph type="body" idx="1"/>
          </p:nvPr>
        </p:nvSpPr>
        <p:spPr/>
        <p:txBody>
          <a:bodyPr/>
          <a:lstStyle/>
          <a:p>
            <a:pPr eaLnBrk="1" hangingPunct="1">
              <a:lnSpc>
                <a:spcPct val="80000"/>
              </a:lnSpc>
            </a:pPr>
            <a:endParaRPr lang="en-US" altLang="en-US"/>
          </a:p>
          <a:p>
            <a:pPr eaLnBrk="1" hangingPunct="1">
              <a:lnSpc>
                <a:spcPct val="80000"/>
              </a:lnSpc>
            </a:pPr>
            <a:endParaRPr lang="en-US" altLang="en-US"/>
          </a:p>
          <a:p>
            <a:pPr eaLnBrk="1" hangingPunct="1">
              <a:lnSpc>
                <a:spcPct val="80000"/>
              </a:lnSpc>
            </a:pPr>
            <a:endParaRPr lang="en-US" altLang="en-US"/>
          </a:p>
          <a:p>
            <a:pPr eaLnBrk="1" hangingPunct="1">
              <a:lnSpc>
                <a:spcPct val="80000"/>
              </a:lnSpc>
            </a:pPr>
            <a:r>
              <a:rPr lang="en-US" altLang="en-US" sz="3600" b="1"/>
              <a:t>Key Conditionality- Privatization of the economy within a context of administrative Reform</a:t>
            </a:r>
          </a:p>
          <a:p>
            <a:pPr eaLnBrk="1" hangingPunct="1">
              <a:lnSpc>
                <a:spcPct val="80000"/>
              </a:lnSpc>
              <a:buFont typeface="Wingdings" panose="05000000000000000000" pitchFamily="2" charset="2"/>
              <a:buNone/>
            </a:pPr>
            <a:endParaRPr lang="en-US" altLang="en-US" sz="36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tLang="en-US" b="1"/>
              <a:t>Administrative Reforms</a:t>
            </a:r>
          </a:p>
        </p:txBody>
      </p:sp>
      <p:sp>
        <p:nvSpPr>
          <p:cNvPr id="28674" name="Rectangle 3"/>
          <p:cNvSpPr>
            <a:spLocks noGrp="1" noChangeArrowheads="1"/>
          </p:cNvSpPr>
          <p:nvPr>
            <p:ph type="body" idx="1"/>
          </p:nvPr>
        </p:nvSpPr>
        <p:spPr>
          <a:xfrm>
            <a:off x="914400" y="1371600"/>
            <a:ext cx="7772400" cy="4530725"/>
          </a:xfrm>
        </p:spPr>
        <p:txBody>
          <a:bodyPr/>
          <a:lstStyle/>
          <a:p>
            <a:pPr eaLnBrk="1" hangingPunct="1">
              <a:lnSpc>
                <a:spcPct val="90000"/>
              </a:lnSpc>
              <a:buFont typeface="Wingdings" charset="0"/>
              <a:buNone/>
              <a:defRPr/>
            </a:pPr>
            <a:endParaRPr lang="en-US" sz="3200" b="1" dirty="0">
              <a:ea typeface="ＭＳ Ｐゴシック" charset="0"/>
            </a:endParaRPr>
          </a:p>
          <a:p>
            <a:pPr eaLnBrk="1" hangingPunct="1">
              <a:lnSpc>
                <a:spcPct val="90000"/>
              </a:lnSpc>
              <a:buFont typeface="Wingdings" charset="0"/>
              <a:buNone/>
              <a:defRPr/>
            </a:pPr>
            <a:r>
              <a:rPr lang="en-US" sz="3200" b="1" dirty="0">
                <a:ea typeface="ＭＳ Ｐゴシック" charset="0"/>
              </a:rPr>
              <a:t>1.  Strategic Planning and Management</a:t>
            </a:r>
          </a:p>
          <a:p>
            <a:pPr eaLnBrk="1" hangingPunct="1">
              <a:lnSpc>
                <a:spcPct val="90000"/>
              </a:lnSpc>
              <a:buFont typeface="Wingdings" charset="0"/>
              <a:buChar char="n"/>
              <a:defRPr/>
            </a:pPr>
            <a:endParaRPr lang="en-US" sz="3200" b="1" dirty="0">
              <a:ea typeface="ＭＳ Ｐゴシック" charset="0"/>
            </a:endParaRPr>
          </a:p>
          <a:p>
            <a:pPr eaLnBrk="1" hangingPunct="1">
              <a:lnSpc>
                <a:spcPct val="90000"/>
              </a:lnSpc>
              <a:buFont typeface="Wingdings" charset="0"/>
              <a:buNone/>
              <a:defRPr/>
            </a:pPr>
            <a:r>
              <a:rPr lang="en-US" sz="3200" b="1" dirty="0">
                <a:ea typeface="ＭＳ Ｐゴシック" charset="0"/>
              </a:rPr>
              <a:t>2.  Deregulation</a:t>
            </a:r>
          </a:p>
          <a:p>
            <a:pPr eaLnBrk="1" hangingPunct="1">
              <a:lnSpc>
                <a:spcPct val="90000"/>
              </a:lnSpc>
              <a:buFont typeface="Wingdings" charset="0"/>
              <a:buNone/>
              <a:defRPr/>
            </a:pPr>
            <a:endParaRPr lang="en-US" sz="3200" b="1" dirty="0">
              <a:ea typeface="ＭＳ Ｐゴシック" charset="0"/>
            </a:endParaRPr>
          </a:p>
          <a:p>
            <a:pPr eaLnBrk="1" hangingPunct="1">
              <a:lnSpc>
                <a:spcPct val="90000"/>
              </a:lnSpc>
              <a:buFont typeface="Wingdings" charset="0"/>
              <a:buNone/>
              <a:defRPr/>
            </a:pPr>
            <a:r>
              <a:rPr lang="en-US" sz="3200" b="1" dirty="0">
                <a:ea typeface="ＭＳ Ｐゴシック" charset="0"/>
              </a:rPr>
              <a:t>3.  Performance Management</a:t>
            </a:r>
          </a:p>
          <a:p>
            <a:pPr eaLnBrk="1" hangingPunct="1">
              <a:lnSpc>
                <a:spcPct val="90000"/>
              </a:lnSpc>
              <a:buFont typeface="Wingdings" charset="0"/>
              <a:buNone/>
              <a:defRPr/>
            </a:pPr>
            <a:endParaRPr lang="en-US" sz="3200" b="1" dirty="0">
              <a:ea typeface="ＭＳ Ｐゴシック" charset="0"/>
            </a:endParaRPr>
          </a:p>
          <a:p>
            <a:pPr marL="0" indent="0" eaLnBrk="1" hangingPunct="1">
              <a:lnSpc>
                <a:spcPct val="90000"/>
              </a:lnSpc>
              <a:buFont typeface="Wingdings" charset="0"/>
              <a:buNone/>
              <a:defRPr/>
            </a:pPr>
            <a:r>
              <a:rPr lang="en-US" sz="3200" b="1" dirty="0">
                <a:ea typeface="ＭＳ Ｐゴシック" charset="0"/>
              </a:rPr>
              <a:t>5.  Merit Recruitment</a:t>
            </a:r>
          </a:p>
          <a:p>
            <a:pPr marL="514350" indent="-514350" eaLnBrk="1" hangingPunct="1">
              <a:lnSpc>
                <a:spcPct val="90000"/>
              </a:lnSpc>
              <a:buFont typeface="Wingdings" charset="0"/>
              <a:buAutoNum type="arabicPeriod" startAt="4"/>
              <a:defRPr/>
            </a:pPr>
            <a:endParaRPr lang="en-US" sz="3200" b="1" dirty="0">
              <a:ea typeface="ＭＳ Ｐゴシック" charset="0"/>
            </a:endParaRPr>
          </a:p>
          <a:p>
            <a:pPr marL="0" indent="0" eaLnBrk="1" hangingPunct="1">
              <a:lnSpc>
                <a:spcPct val="90000"/>
              </a:lnSpc>
              <a:buFont typeface="Wingdings" charset="0"/>
              <a:buNone/>
              <a:defRPr/>
            </a:pPr>
            <a:r>
              <a:rPr lang="en-US" sz="3200" b="1" dirty="0">
                <a:ea typeface="ＭＳ Ｐゴシック" charset="0"/>
              </a:rPr>
              <a:t>5.  Contracting Out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tLang="en-US" b="1"/>
              <a:t>Administrative Reforms and Privatization</a:t>
            </a:r>
          </a:p>
        </p:txBody>
      </p:sp>
      <p:sp>
        <p:nvSpPr>
          <p:cNvPr id="30722"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sz="3200" b="1"/>
              <a:t>	End of Corruption</a:t>
            </a:r>
          </a:p>
          <a:p>
            <a:pPr eaLnBrk="1" hangingPunct="1">
              <a:lnSpc>
                <a:spcPct val="90000"/>
              </a:lnSpc>
              <a:buFont typeface="Wingdings" panose="05000000000000000000" pitchFamily="2" charset="2"/>
              <a:buNone/>
            </a:pPr>
            <a:endParaRPr lang="en-US" altLang="en-US" sz="3200" b="1"/>
          </a:p>
          <a:p>
            <a:pPr eaLnBrk="1" hangingPunct="1">
              <a:lnSpc>
                <a:spcPct val="90000"/>
              </a:lnSpc>
              <a:buFont typeface="Wingdings" panose="05000000000000000000" pitchFamily="2" charset="2"/>
              <a:buNone/>
            </a:pPr>
            <a:r>
              <a:rPr lang="en-US" altLang="ja-JP" sz="3200" b="1"/>
              <a:t>	</a:t>
            </a:r>
            <a:r>
              <a:rPr lang="ja-JP" altLang="en-US" sz="3200" b="1"/>
              <a:t>“</a:t>
            </a:r>
            <a:r>
              <a:rPr lang="en-US" altLang="ja-JP" sz="3200" b="1"/>
              <a:t>Reinventing Government</a:t>
            </a:r>
            <a:r>
              <a:rPr lang="ja-JP" altLang="en-US" sz="3200" b="1"/>
              <a:t>”</a:t>
            </a:r>
            <a:r>
              <a:rPr lang="en-US" altLang="ja-JP" sz="3200" b="1"/>
              <a:t>- end to hierarchy and intra-governmental competition</a:t>
            </a:r>
          </a:p>
          <a:p>
            <a:pPr eaLnBrk="1" hangingPunct="1">
              <a:lnSpc>
                <a:spcPct val="90000"/>
              </a:lnSpc>
              <a:buFont typeface="Wingdings" panose="05000000000000000000" pitchFamily="2" charset="2"/>
              <a:buNone/>
            </a:pPr>
            <a:endParaRPr lang="en-US" altLang="en-US" sz="3200" b="1"/>
          </a:p>
          <a:p>
            <a:pPr eaLnBrk="1" hangingPunct="1">
              <a:lnSpc>
                <a:spcPct val="90000"/>
              </a:lnSpc>
              <a:buFont typeface="Wingdings" panose="05000000000000000000" pitchFamily="2" charset="2"/>
              <a:buNone/>
            </a:pPr>
            <a:r>
              <a:rPr lang="en-US" altLang="en-US" sz="3200" b="1"/>
              <a:t>	Rewards based on Performance</a:t>
            </a:r>
          </a:p>
          <a:p>
            <a:pPr eaLnBrk="1" hangingPunct="1">
              <a:lnSpc>
                <a:spcPct val="90000"/>
              </a:lnSpc>
              <a:buFont typeface="Wingdings" panose="05000000000000000000" pitchFamily="2" charset="2"/>
              <a:buNone/>
            </a:pPr>
            <a:endParaRPr lang="en-US" altLang="en-US" sz="3200" b="1"/>
          </a:p>
          <a:p>
            <a:pPr eaLnBrk="1" hangingPunct="1">
              <a:lnSpc>
                <a:spcPct val="90000"/>
              </a:lnSpc>
              <a:buFont typeface="Wingdings" panose="05000000000000000000" pitchFamily="2" charset="2"/>
              <a:buNone/>
            </a:pPr>
            <a:r>
              <a:rPr lang="en-US" altLang="en-US" sz="3200" b="1"/>
              <a:t>   Monitoring and contracts management</a:t>
            </a:r>
          </a:p>
          <a:p>
            <a:pPr eaLnBrk="1" hangingPunct="1">
              <a:lnSpc>
                <a:spcPct val="90000"/>
              </a:lnSpc>
            </a:pPr>
            <a:endParaRPr lang="en-US" altLang="en-US"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b="1"/>
              <a:t>Principles of Privatization</a:t>
            </a:r>
          </a:p>
        </p:txBody>
      </p:sp>
      <p:sp>
        <p:nvSpPr>
          <p:cNvPr id="31746"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b="1"/>
              <a:t>	</a:t>
            </a:r>
            <a:r>
              <a:rPr lang="en-US" altLang="en-US" sz="3200" b="1"/>
              <a:t>a. divestiture</a:t>
            </a:r>
          </a:p>
          <a:p>
            <a:pPr eaLnBrk="1" hangingPunct="1">
              <a:lnSpc>
                <a:spcPct val="90000"/>
              </a:lnSpc>
              <a:buFont typeface="Wingdings" panose="05000000000000000000" pitchFamily="2" charset="2"/>
              <a:buNone/>
            </a:pPr>
            <a:r>
              <a:rPr lang="en-US" altLang="en-US" sz="3200" b="1"/>
              <a:t>	</a:t>
            </a:r>
          </a:p>
          <a:p>
            <a:pPr eaLnBrk="1" hangingPunct="1">
              <a:lnSpc>
                <a:spcPct val="90000"/>
              </a:lnSpc>
              <a:buFont typeface="Wingdings" panose="05000000000000000000" pitchFamily="2" charset="2"/>
              <a:buNone/>
            </a:pPr>
            <a:r>
              <a:rPr lang="en-US" altLang="en-US" sz="3200" b="1"/>
              <a:t>	b. contracting out</a:t>
            </a:r>
          </a:p>
          <a:p>
            <a:pPr eaLnBrk="1" hangingPunct="1">
              <a:lnSpc>
                <a:spcPct val="90000"/>
              </a:lnSpc>
              <a:buFont typeface="Wingdings" panose="05000000000000000000" pitchFamily="2" charset="2"/>
              <a:buNone/>
            </a:pPr>
            <a:r>
              <a:rPr lang="en-US" altLang="en-US" sz="3200" b="1"/>
              <a:t>	</a:t>
            </a:r>
          </a:p>
          <a:p>
            <a:pPr eaLnBrk="1" hangingPunct="1">
              <a:lnSpc>
                <a:spcPct val="90000"/>
              </a:lnSpc>
              <a:buFont typeface="Wingdings" panose="05000000000000000000" pitchFamily="2" charset="2"/>
              <a:buNone/>
            </a:pPr>
            <a:r>
              <a:rPr lang="en-US" altLang="en-US" sz="3200" b="1"/>
              <a:t>	c.  liquidation</a:t>
            </a:r>
          </a:p>
          <a:p>
            <a:pPr eaLnBrk="1" hangingPunct="1">
              <a:lnSpc>
                <a:spcPct val="90000"/>
              </a:lnSpc>
              <a:buFont typeface="Wingdings" panose="05000000000000000000" pitchFamily="2" charset="2"/>
              <a:buNone/>
            </a:pPr>
            <a:r>
              <a:rPr lang="en-US" altLang="en-US" sz="3200" b="1"/>
              <a:t>	</a:t>
            </a:r>
          </a:p>
          <a:p>
            <a:pPr eaLnBrk="1" hangingPunct="1">
              <a:lnSpc>
                <a:spcPct val="90000"/>
              </a:lnSpc>
              <a:buFont typeface="Wingdings" panose="05000000000000000000" pitchFamily="2" charset="2"/>
              <a:buNone/>
            </a:pPr>
            <a:r>
              <a:rPr lang="en-US" altLang="en-US" sz="3200" b="1"/>
              <a:t>	d. sell off public private partnership shares</a:t>
            </a:r>
          </a:p>
          <a:p>
            <a:pPr eaLnBrk="1" hangingPunct="1">
              <a:lnSpc>
                <a:spcPct val="90000"/>
              </a:lnSpc>
            </a:pPr>
            <a:endParaRPr lang="en-US" altLang="en-US"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tLang="en-US" b="1"/>
              <a:t>The View from the 1080s</a:t>
            </a:r>
          </a:p>
        </p:txBody>
      </p:sp>
      <p:pic>
        <p:nvPicPr>
          <p:cNvPr id="32770" name="Content Placeholder 3" descr="privatization%201[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24025"/>
            <a:ext cx="4391025" cy="46291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altLang="en-US" b="1"/>
              <a:t>Privatization</a:t>
            </a:r>
          </a:p>
        </p:txBody>
      </p:sp>
      <p:sp>
        <p:nvSpPr>
          <p:cNvPr id="15362" name="Rectangle 3"/>
          <p:cNvSpPr>
            <a:spLocks noGrp="1" noChangeArrowheads="1"/>
          </p:cNvSpPr>
          <p:nvPr>
            <p:ph type="subTitle" idx="1"/>
          </p:nvPr>
        </p:nvSpPr>
        <p:spPr/>
        <p:txBody>
          <a:bodyPr/>
          <a:lstStyle/>
          <a:p>
            <a:pPr eaLnBrk="1" hangingPunct="1"/>
            <a:r>
              <a:rPr lang="en-US" altLang="en-US" b="1"/>
              <a:t>Possibilities and Limitations</a:t>
            </a:r>
          </a:p>
          <a:p>
            <a:pPr eaLnBrk="1" hangingPunct="1"/>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altLang="en-US" b="1"/>
              <a:t>Principles of Privatization</a:t>
            </a:r>
          </a:p>
        </p:txBody>
      </p:sp>
      <p:sp>
        <p:nvSpPr>
          <p:cNvPr id="33794" name="Rectangle 3"/>
          <p:cNvSpPr>
            <a:spLocks noGrp="1" noChangeArrowheads="1"/>
          </p:cNvSpPr>
          <p:nvPr>
            <p:ph type="body" idx="1"/>
          </p:nvPr>
        </p:nvSpPr>
        <p:spPr>
          <a:xfrm>
            <a:off x="914400" y="1600200"/>
            <a:ext cx="7772400" cy="5486400"/>
          </a:xfrm>
        </p:spPr>
        <p:txBody>
          <a:bodyPr/>
          <a:lstStyle/>
          <a:p>
            <a:pPr eaLnBrk="1" hangingPunct="1">
              <a:lnSpc>
                <a:spcPct val="90000"/>
              </a:lnSpc>
              <a:buFont typeface="Wingdings" panose="05000000000000000000" pitchFamily="2" charset="2"/>
              <a:buNone/>
            </a:pPr>
            <a:r>
              <a:rPr lang="en-US" altLang="en-US" b="1"/>
              <a:t>	</a:t>
            </a:r>
            <a:r>
              <a:rPr lang="en-US" altLang="en-US" sz="3200" b="1"/>
              <a:t>International conditions for "good" bureaucrats, eg. World Bank Programs- special salaries for those on contract with the project</a:t>
            </a:r>
          </a:p>
          <a:p>
            <a:pPr eaLnBrk="1" hangingPunct="1">
              <a:lnSpc>
                <a:spcPct val="90000"/>
              </a:lnSpc>
              <a:buFont typeface="Wingdings" panose="05000000000000000000" pitchFamily="2" charset="2"/>
              <a:buNone/>
            </a:pPr>
            <a:endParaRPr lang="en-US" altLang="en-US" sz="3200" b="1"/>
          </a:p>
          <a:p>
            <a:pPr eaLnBrk="1" hangingPunct="1">
              <a:lnSpc>
                <a:spcPct val="90000"/>
              </a:lnSpc>
              <a:buFont typeface="Wingdings" panose="05000000000000000000" pitchFamily="2" charset="2"/>
              <a:buNone/>
            </a:pPr>
            <a:r>
              <a:rPr lang="en-US" altLang="en-US" sz="3200" b="1"/>
              <a:t>	Goal: Return to the recurrent budgeting process and balanced budget principles of </a:t>
            </a:r>
            <a:r>
              <a:rPr lang="ja-JP" altLang="en-US" sz="3200" b="1"/>
              <a:t>“</a:t>
            </a:r>
            <a:r>
              <a:rPr lang="en-US" altLang="ja-JP" sz="3200" b="1"/>
              <a:t>Neo-Orthodox Economists</a:t>
            </a:r>
            <a:r>
              <a:rPr lang="ja-JP" altLang="en-US" sz="3200" b="1"/>
              <a:t>”</a:t>
            </a:r>
            <a:r>
              <a:rPr lang="en-US" altLang="ja-JP" sz="3200"/>
              <a:t> </a:t>
            </a:r>
          </a:p>
          <a:p>
            <a:pPr eaLnBrk="1" hangingPunct="1">
              <a:lnSpc>
                <a:spcPct val="90000"/>
              </a:lnSpc>
              <a:buFont typeface="Wingdings" panose="05000000000000000000" pitchFamily="2" charset="2"/>
              <a:buNone/>
            </a:pPr>
            <a:endParaRPr lang="en-US" altLang="ja-JP" sz="3200"/>
          </a:p>
          <a:p>
            <a:pPr eaLnBrk="1" hangingPunct="1">
              <a:lnSpc>
                <a:spcPct val="90000"/>
              </a:lnSpc>
              <a:buFont typeface="Wingdings" panose="05000000000000000000" pitchFamily="2" charset="2"/>
              <a:buNone/>
            </a:pPr>
            <a:r>
              <a:rPr lang="en-US" altLang="ja-JP" sz="3200"/>
              <a:t>	</a:t>
            </a:r>
            <a:r>
              <a:rPr lang="en-US" altLang="ja-JP" sz="3200" b="1"/>
              <a:t>Project the Vehicle for Contracts</a:t>
            </a:r>
            <a:endParaRPr lang="en-US" altLang="ja-JP" sz="3200"/>
          </a:p>
          <a:p>
            <a:pPr eaLnBrk="1" hangingPunct="1">
              <a:lnSpc>
                <a:spcPct val="90000"/>
              </a:lnSpc>
            </a:pPr>
            <a:endParaRPr lang="en-US" altLang="en-US" sz="3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914400" y="-304800"/>
            <a:ext cx="7772400" cy="1828800"/>
          </a:xfrm>
        </p:spPr>
        <p:txBody>
          <a:bodyPr/>
          <a:lstStyle/>
          <a:p>
            <a:pPr eaLnBrk="1" hangingPunct="1"/>
            <a:r>
              <a:rPr lang="en-US" altLang="en-US" sz="4000" b="1"/>
              <a:t>Milton Friedman, 1912-2006</a:t>
            </a:r>
            <a:br>
              <a:rPr lang="en-US" altLang="en-US" sz="4000" b="1"/>
            </a:br>
            <a:r>
              <a:rPr lang="en-US" altLang="en-US" sz="4000" b="1"/>
              <a:t>University of Chicago</a:t>
            </a:r>
          </a:p>
        </p:txBody>
      </p:sp>
      <p:pic>
        <p:nvPicPr>
          <p:cNvPr id="34818" name="Picture 2" descr="061116.friedman[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447800"/>
            <a:ext cx="39624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title"/>
          </p:nvPr>
        </p:nvSpPr>
        <p:spPr>
          <a:xfrm>
            <a:off x="685800" y="0"/>
            <a:ext cx="7772400" cy="1739900"/>
          </a:xfrm>
        </p:spPr>
        <p:txBody>
          <a:bodyPr/>
          <a:lstStyle/>
          <a:p>
            <a:pPr eaLnBrk="1" hangingPunct="1"/>
            <a:r>
              <a:rPr lang="en-US" altLang="en-US" b="1"/>
              <a:t>The Fundamental Assumption:</a:t>
            </a:r>
            <a:br>
              <a:rPr lang="en-US" altLang="en-US" b="1"/>
            </a:br>
            <a:r>
              <a:rPr lang="en-US" altLang="en-US" b="1"/>
              <a:t>Private Provision of Services</a:t>
            </a:r>
          </a:p>
        </p:txBody>
      </p:sp>
      <p:sp>
        <p:nvSpPr>
          <p:cNvPr id="35842" name="Rectangle 7"/>
          <p:cNvSpPr>
            <a:spLocks noGrp="1" noChangeArrowheads="1"/>
          </p:cNvSpPr>
          <p:nvPr>
            <p:ph type="body" idx="1"/>
          </p:nvPr>
        </p:nvSpPr>
        <p:spPr>
          <a:xfrm>
            <a:off x="685800" y="1752600"/>
            <a:ext cx="8077200" cy="4876800"/>
          </a:xfrm>
        </p:spPr>
        <p:txBody>
          <a:bodyPr/>
          <a:lstStyle/>
          <a:p>
            <a:pPr eaLnBrk="1" hangingPunct="1"/>
            <a:r>
              <a:rPr lang="en-US" altLang="en-US" b="1"/>
              <a:t>Use of conventional markets- No public sector involvement</a:t>
            </a:r>
          </a:p>
          <a:p>
            <a:pPr lvl="1" eaLnBrk="1" hangingPunct="1">
              <a:buFont typeface="Wingdings" panose="05000000000000000000" pitchFamily="2" charset="2"/>
              <a:buNone/>
            </a:pPr>
            <a:endParaRPr lang="en-US" altLang="en-US" sz="2800" b="1"/>
          </a:p>
          <a:p>
            <a:pPr eaLnBrk="1" hangingPunct="1"/>
            <a:r>
              <a:rPr lang="en-US" altLang="en-US" b="1"/>
              <a:t>Contracts with public agencies- Collection of Garbage; foreign aid and technical assistance</a:t>
            </a:r>
          </a:p>
          <a:p>
            <a:pPr eaLnBrk="1" hangingPunct="1">
              <a:buFont typeface="Wingdings" panose="05000000000000000000" pitchFamily="2" charset="2"/>
              <a:buNone/>
            </a:pPr>
            <a:endParaRPr lang="en-US" altLang="en-US" b="1"/>
          </a:p>
          <a:p>
            <a:pPr eaLnBrk="1" hangingPunct="1"/>
            <a:r>
              <a:rPr lang="en-US" altLang="en-US" b="1"/>
              <a:t>Monopoly Franchises: Hoover Dam; Cable Television; Amtrak (Controversial)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tLang="en-US" b="1"/>
              <a:t>Private Provision of Services</a:t>
            </a:r>
          </a:p>
        </p:txBody>
      </p:sp>
      <p:sp>
        <p:nvSpPr>
          <p:cNvPr id="36866" name="Rectangle 3"/>
          <p:cNvSpPr>
            <a:spLocks noGrp="1" noChangeArrowheads="1"/>
          </p:cNvSpPr>
          <p:nvPr>
            <p:ph type="body" idx="1"/>
          </p:nvPr>
        </p:nvSpPr>
        <p:spPr/>
        <p:txBody>
          <a:bodyPr/>
          <a:lstStyle/>
          <a:p>
            <a:pPr eaLnBrk="1" hangingPunct="1"/>
            <a:endParaRPr lang="en-US" altLang="en-US" b="1"/>
          </a:p>
          <a:p>
            <a:pPr eaLnBrk="1" hangingPunct="1"/>
            <a:r>
              <a:rPr lang="en-US" altLang="en-US" b="1"/>
              <a:t>Management Contracts- Public Enterprises such as airlines and hotels</a:t>
            </a:r>
          </a:p>
          <a:p>
            <a:pPr eaLnBrk="1" hangingPunct="1"/>
            <a:endParaRPr lang="en-US" altLang="en-US" b="1"/>
          </a:p>
          <a:p>
            <a:pPr eaLnBrk="1" hangingPunct="1"/>
            <a:r>
              <a:rPr lang="en-US" altLang="en-US" b="1"/>
              <a:t>Vouchers- private and charter schools</a:t>
            </a:r>
          </a:p>
          <a:p>
            <a:pPr eaLnBrk="1" hangingPunct="1">
              <a:buFont typeface="Wingdings" panose="05000000000000000000" pitchFamily="2" charset="2"/>
              <a:buNone/>
            </a:pPr>
            <a:endParaRPr lang="en-US" altLang="en-US" b="1"/>
          </a:p>
          <a:p>
            <a:pPr eaLnBrk="1" hangingPunct="1"/>
            <a:r>
              <a:rPr lang="en-US" altLang="en-US" b="1"/>
              <a:t>Consumer Cooperatives- Food clubs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tLang="en-US" b="1"/>
              <a:t>Acting Vice Principal showing the their school vouchers</a:t>
            </a:r>
            <a:r>
              <a:rPr lang="en-US" altLang="en-US"/>
              <a:t>.</a:t>
            </a:r>
          </a:p>
        </p:txBody>
      </p:sp>
      <p:pic>
        <p:nvPicPr>
          <p:cNvPr id="37890" name="Content Placeholder 3" descr="r216865_845273[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82750" y="1524000"/>
            <a:ext cx="6596063" cy="4953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p:txBody>
          <a:bodyPr/>
          <a:lstStyle/>
          <a:p>
            <a:pPr eaLnBrk="1" hangingPunct="1"/>
            <a:r>
              <a:rPr lang="en-US" altLang="en-US" b="1"/>
              <a:t>Privatization </a:t>
            </a:r>
            <a:r>
              <a:rPr lang="ja-JP" altLang="en-US" b="1"/>
              <a:t>“</a:t>
            </a:r>
            <a:r>
              <a:rPr lang="en-US" altLang="ja-JP" b="1"/>
              <a:t>Ideal</a:t>
            </a:r>
            <a:r>
              <a:rPr lang="ja-JP" altLang="en-US" b="1"/>
              <a:t>”</a:t>
            </a:r>
            <a:r>
              <a:rPr lang="en-US" altLang="ja-JP" b="1"/>
              <a:t>  No Taxes</a:t>
            </a:r>
            <a:endParaRPr lang="en-US" altLang="en-US" b="1"/>
          </a:p>
        </p:txBody>
      </p:sp>
      <p:sp>
        <p:nvSpPr>
          <p:cNvPr id="38914" name="Rectangle 5"/>
          <p:cNvSpPr>
            <a:spLocks noGrp="1" noChangeArrowheads="1"/>
          </p:cNvSpPr>
          <p:nvPr>
            <p:ph type="body" idx="1"/>
          </p:nvPr>
        </p:nvSpPr>
        <p:spPr/>
        <p:txBody>
          <a:bodyPr/>
          <a:lstStyle/>
          <a:p>
            <a:pPr eaLnBrk="1" hangingPunct="1"/>
            <a:r>
              <a:rPr lang="en-US" altLang="en-US" b="1"/>
              <a:t>Key to the provision of efficient and effective goods and services (Savas)</a:t>
            </a:r>
          </a:p>
          <a:p>
            <a:pPr eaLnBrk="1" hangingPunct="1"/>
            <a:endParaRPr lang="en-US" altLang="en-US" b="1"/>
          </a:p>
          <a:p>
            <a:pPr lvl="1" eaLnBrk="1" hangingPunct="1"/>
            <a:r>
              <a:rPr lang="en-US" altLang="en-US" sz="2800" b="1"/>
              <a:t>Need for Exclusion</a:t>
            </a:r>
          </a:p>
          <a:p>
            <a:pPr lvl="1" eaLnBrk="1" hangingPunct="1"/>
            <a:endParaRPr lang="en-US" altLang="en-US" sz="2800" b="1"/>
          </a:p>
          <a:p>
            <a:pPr lvl="1" eaLnBrk="1" hangingPunct="1"/>
            <a:r>
              <a:rPr lang="en-US" altLang="en-US" sz="2800" b="1"/>
              <a:t>User Fees, not taxes</a:t>
            </a:r>
          </a:p>
          <a:p>
            <a:pPr lvl="1" eaLnBrk="1" hangingPunct="1"/>
            <a:endParaRPr lang="en-US" altLang="en-US" sz="2800" b="1"/>
          </a:p>
          <a:p>
            <a:pPr lvl="1" eaLnBrk="1" hangingPunct="1"/>
            <a:r>
              <a:rPr lang="en-US" altLang="en-US" sz="2800" b="1"/>
              <a:t>The use of tolls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altLang="en-US" b="1"/>
              <a:t>E-ZPASS</a:t>
            </a:r>
          </a:p>
        </p:txBody>
      </p:sp>
      <p:pic>
        <p:nvPicPr>
          <p:cNvPr id="39938" name="Content Placeholder 3" descr="ezpass[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31963" y="1600200"/>
            <a:ext cx="6137275" cy="453072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title"/>
          </p:nvPr>
        </p:nvSpPr>
        <p:spPr/>
        <p:txBody>
          <a:bodyPr/>
          <a:lstStyle/>
          <a:p>
            <a:pPr eaLnBrk="1" hangingPunct="1"/>
            <a:r>
              <a:rPr lang="en-US" altLang="en-US" b="1"/>
              <a:t>Privatization Reasons</a:t>
            </a:r>
            <a:br>
              <a:rPr lang="en-US" altLang="en-US" b="1"/>
            </a:br>
            <a:r>
              <a:rPr lang="en-US" altLang="en-US" b="1"/>
              <a:t>(Madsen Pirie)</a:t>
            </a:r>
          </a:p>
        </p:txBody>
      </p:sp>
      <p:sp>
        <p:nvSpPr>
          <p:cNvPr id="40962" name="Rectangle 5"/>
          <p:cNvSpPr>
            <a:spLocks noGrp="1" noChangeArrowheads="1"/>
          </p:cNvSpPr>
          <p:nvPr>
            <p:ph type="body" idx="1"/>
          </p:nvPr>
        </p:nvSpPr>
        <p:spPr/>
        <p:txBody>
          <a:bodyPr/>
          <a:lstStyle/>
          <a:p>
            <a:pPr eaLnBrk="1" hangingPunct="1"/>
            <a:r>
              <a:rPr lang="en-US" altLang="en-US" b="1"/>
              <a:t>High Production costs in Government</a:t>
            </a:r>
          </a:p>
          <a:p>
            <a:pPr eaLnBrk="1" hangingPunct="1">
              <a:buFont typeface="Wingdings" panose="05000000000000000000" pitchFamily="2" charset="2"/>
              <a:buNone/>
            </a:pPr>
            <a:endParaRPr lang="en-US" altLang="en-US" b="1"/>
          </a:p>
          <a:p>
            <a:pPr eaLnBrk="1" hangingPunct="1"/>
            <a:r>
              <a:rPr lang="en-US" altLang="en-US" b="1"/>
              <a:t>Low levels of efficiency</a:t>
            </a:r>
          </a:p>
          <a:p>
            <a:pPr eaLnBrk="1" hangingPunct="1"/>
            <a:endParaRPr lang="en-US" altLang="en-US" b="1"/>
          </a:p>
          <a:p>
            <a:pPr eaLnBrk="1" hangingPunct="1"/>
            <a:r>
              <a:rPr lang="en-US" altLang="en-US" b="1"/>
              <a:t>Featherbedded labor costs</a:t>
            </a:r>
          </a:p>
          <a:p>
            <a:pPr eaLnBrk="1" hangingPunct="1"/>
            <a:endParaRPr lang="en-US" altLang="en-US" b="1"/>
          </a:p>
          <a:p>
            <a:pPr eaLnBrk="1" hangingPunct="1"/>
            <a:r>
              <a:rPr lang="en-US" altLang="en-US" b="1"/>
              <a:t>Pork Barrel Capital Allocations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en-US" b="1"/>
              <a:t>Privatization </a:t>
            </a:r>
            <a:r>
              <a:rPr lang="ja-JP" altLang="en-US" b="1"/>
              <a:t>“</a:t>
            </a:r>
            <a:r>
              <a:rPr lang="en-US" altLang="ja-JP" b="1"/>
              <a:t>Ideal</a:t>
            </a:r>
            <a:r>
              <a:rPr lang="ja-JP" altLang="en-US" b="1"/>
              <a:t>”</a:t>
            </a:r>
            <a:endParaRPr lang="en-US" altLang="en-US" b="1"/>
          </a:p>
        </p:txBody>
      </p:sp>
      <p:sp>
        <p:nvSpPr>
          <p:cNvPr id="41986" name="Rectangle 3"/>
          <p:cNvSpPr>
            <a:spLocks noGrp="1" noChangeArrowheads="1"/>
          </p:cNvSpPr>
          <p:nvPr>
            <p:ph type="body" idx="1"/>
          </p:nvPr>
        </p:nvSpPr>
        <p:spPr/>
        <p:txBody>
          <a:bodyPr/>
          <a:lstStyle/>
          <a:p>
            <a:pPr eaLnBrk="1" hangingPunct="1"/>
            <a:r>
              <a:rPr lang="en-US" altLang="en-US" b="1"/>
              <a:t>Key to the provision of efficient and effective goods and services (Savas)</a:t>
            </a:r>
          </a:p>
          <a:p>
            <a:pPr eaLnBrk="1" hangingPunct="1">
              <a:buFont typeface="Wingdings" panose="05000000000000000000" pitchFamily="2" charset="2"/>
              <a:buNone/>
            </a:pPr>
            <a:endParaRPr lang="en-US" altLang="en-US" b="1"/>
          </a:p>
          <a:p>
            <a:pPr lvl="1" eaLnBrk="1" hangingPunct="1"/>
            <a:r>
              <a:rPr lang="en-US" altLang="en-US" b="1"/>
              <a:t>Need to exclude the Collective</a:t>
            </a:r>
          </a:p>
          <a:p>
            <a:pPr lvl="1" eaLnBrk="1" hangingPunct="1"/>
            <a:endParaRPr lang="en-US" altLang="en-US" b="1"/>
          </a:p>
          <a:p>
            <a:pPr lvl="2" eaLnBrk="1" hangingPunct="1"/>
            <a:r>
              <a:rPr lang="en-US" altLang="en-US" b="1"/>
              <a:t>Some would argue excluding </a:t>
            </a:r>
            <a:r>
              <a:rPr lang="ja-JP" altLang="en-US" b="1"/>
              <a:t>“</a:t>
            </a:r>
            <a:r>
              <a:rPr lang="en-US" altLang="ja-JP" b="1"/>
              <a:t>common pool goods</a:t>
            </a:r>
            <a:r>
              <a:rPr lang="ja-JP" altLang="en-US" b="1"/>
              <a:t>”</a:t>
            </a:r>
            <a:r>
              <a:rPr lang="en-US" altLang="ja-JP" b="1"/>
              <a:t> from privatization (Clean Air)</a:t>
            </a:r>
          </a:p>
          <a:p>
            <a:pPr lvl="2" eaLnBrk="1" hangingPunct="1"/>
            <a:endParaRPr lang="en-US" altLang="en-US" b="1"/>
          </a:p>
          <a:p>
            <a:pPr lvl="1" eaLnBrk="1" hangingPunct="1"/>
            <a:r>
              <a:rPr lang="en-US" altLang="en-US" b="1"/>
              <a:t>Worthy goods (health, education, etc.) are not collective goods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porkforkatrina91605[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393113"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tLang="en-US" b="1"/>
              <a:t>Privatization: In the U.S. and the World</a:t>
            </a:r>
          </a:p>
        </p:txBody>
      </p:sp>
      <p:sp>
        <p:nvSpPr>
          <p:cNvPr id="16386" name="Rectangle 3"/>
          <p:cNvSpPr>
            <a:spLocks noGrp="1" noChangeArrowheads="1"/>
          </p:cNvSpPr>
          <p:nvPr>
            <p:ph type="body" idx="1"/>
          </p:nvPr>
        </p:nvSpPr>
        <p:spPr/>
        <p:txBody>
          <a:bodyPr/>
          <a:lstStyle/>
          <a:p>
            <a:pPr eaLnBrk="1" hangingPunct="1"/>
            <a:r>
              <a:rPr lang="en-US" altLang="en-US" sz="3200" b="1"/>
              <a:t>Definition:</a:t>
            </a:r>
          </a:p>
          <a:p>
            <a:pPr eaLnBrk="1" hangingPunct="1"/>
            <a:endParaRPr lang="en-US" altLang="en-US" sz="3200" b="1"/>
          </a:p>
          <a:p>
            <a:pPr eaLnBrk="1" hangingPunct="1"/>
            <a:r>
              <a:rPr lang="en-US" altLang="en-US" sz="3200" b="1"/>
              <a:t>The process of divesting direct civil service responsibility for the provision of public services or the collection of revenues</a:t>
            </a:r>
          </a:p>
          <a:p>
            <a:pPr eaLnBrk="1" hangingPunct="1"/>
            <a:endParaRPr lang="en-US" altLang="en-US" sz="3200" b="1"/>
          </a:p>
          <a:p>
            <a:pPr eaLnBrk="1" hangingPunct="1"/>
            <a:r>
              <a:rPr lang="en-US" altLang="en-US" sz="3200" b="1"/>
              <a:t>Focus here on the World View in the 1980s as defined by the U.S.</a:t>
            </a:r>
          </a:p>
          <a:p>
            <a:pPr eaLnBrk="1" hangingPunct="1"/>
            <a:endParaRPr lang="en-US" altLang="en-US"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838200" y="-204788"/>
            <a:ext cx="7772400" cy="1739901"/>
          </a:xfrm>
        </p:spPr>
        <p:txBody>
          <a:bodyPr/>
          <a:lstStyle/>
          <a:p>
            <a:pPr eaLnBrk="1" hangingPunct="1"/>
            <a:br>
              <a:rPr lang="en-US" altLang="en-US"/>
            </a:br>
            <a:r>
              <a:rPr lang="en-US" altLang="en-US" b="1"/>
              <a:t>Privatization- Reasons</a:t>
            </a:r>
            <a:br>
              <a:rPr lang="en-US" altLang="en-US" b="1"/>
            </a:br>
            <a:r>
              <a:rPr lang="en-US" altLang="en-US" b="1"/>
              <a:t>(Madsen Pirie)</a:t>
            </a:r>
            <a:br>
              <a:rPr lang="en-US" altLang="en-US" b="1"/>
            </a:br>
            <a:endParaRPr lang="en-US" altLang="en-US" b="1"/>
          </a:p>
        </p:txBody>
      </p:sp>
      <p:sp>
        <p:nvSpPr>
          <p:cNvPr id="44034" name="Rectangle 3"/>
          <p:cNvSpPr>
            <a:spLocks noGrp="1" noChangeArrowheads="1"/>
          </p:cNvSpPr>
          <p:nvPr>
            <p:ph type="body" idx="1"/>
          </p:nvPr>
        </p:nvSpPr>
        <p:spPr>
          <a:xfrm>
            <a:off x="685800" y="1981200"/>
            <a:ext cx="8077200" cy="4876800"/>
          </a:xfrm>
        </p:spPr>
        <p:txBody>
          <a:bodyPr/>
          <a:lstStyle/>
          <a:p>
            <a:pPr eaLnBrk="1" hangingPunct="1"/>
            <a:r>
              <a:rPr lang="en-US" altLang="en-US" b="1"/>
              <a:t>Low level consumer input</a:t>
            </a:r>
          </a:p>
          <a:p>
            <a:pPr eaLnBrk="1" hangingPunct="1"/>
            <a:endParaRPr lang="en-US" altLang="en-US" b="1"/>
          </a:p>
          <a:p>
            <a:pPr eaLnBrk="1" hangingPunct="1"/>
            <a:r>
              <a:rPr lang="en-US" altLang="en-US" b="1"/>
              <a:t>Poor Maintenance and loss of service</a:t>
            </a:r>
          </a:p>
          <a:p>
            <a:pPr eaLnBrk="1" hangingPunct="1"/>
            <a:endParaRPr lang="en-US" altLang="en-US" b="1"/>
          </a:p>
          <a:p>
            <a:pPr eaLnBrk="1" hangingPunct="1"/>
            <a:r>
              <a:rPr lang="en-US" altLang="en-US" b="1"/>
              <a:t>Inability of political leaders to impose cost control</a:t>
            </a:r>
          </a:p>
          <a:p>
            <a:pPr eaLnBrk="1" hangingPunct="1">
              <a:buFont typeface="Wingdings" panose="05000000000000000000" pitchFamily="2" charset="2"/>
              <a:buNone/>
            </a:pPr>
            <a:endParaRPr lang="en-US" altLang="en-US" b="1"/>
          </a:p>
          <a:p>
            <a:pPr eaLnBrk="1" hangingPunct="1"/>
            <a:r>
              <a:rPr lang="en-US" altLang="en-US" b="1"/>
              <a:t>Free Riders and Lemons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24731562_c523c504f5[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43915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title"/>
          </p:nvPr>
        </p:nvSpPr>
        <p:spPr/>
        <p:txBody>
          <a:bodyPr/>
          <a:lstStyle/>
          <a:p>
            <a:pPr eaLnBrk="1" hangingPunct="1"/>
            <a:r>
              <a:rPr lang="en-US" altLang="en-US" b="1"/>
              <a:t>Privatization Means</a:t>
            </a:r>
          </a:p>
        </p:txBody>
      </p:sp>
      <p:sp>
        <p:nvSpPr>
          <p:cNvPr id="46082" name="Rectangle 5"/>
          <p:cNvSpPr>
            <a:spLocks noGrp="1" noChangeArrowheads="1"/>
          </p:cNvSpPr>
          <p:nvPr>
            <p:ph type="body" idx="1"/>
          </p:nvPr>
        </p:nvSpPr>
        <p:spPr/>
        <p:txBody>
          <a:bodyPr/>
          <a:lstStyle/>
          <a:p>
            <a:pPr eaLnBrk="1" hangingPunct="1">
              <a:lnSpc>
                <a:spcPct val="80000"/>
              </a:lnSpc>
            </a:pPr>
            <a:r>
              <a:rPr lang="en-US" altLang="en-US" sz="3200" b="1"/>
              <a:t>Liquidation</a:t>
            </a:r>
          </a:p>
          <a:p>
            <a:pPr lvl="1" eaLnBrk="1" hangingPunct="1">
              <a:lnSpc>
                <a:spcPct val="80000"/>
              </a:lnSpc>
            </a:pPr>
            <a:r>
              <a:rPr lang="en-US" altLang="en-US" sz="3200" b="1"/>
              <a:t>Close down (Load Shedding)</a:t>
            </a:r>
          </a:p>
          <a:p>
            <a:pPr lvl="1" eaLnBrk="1" hangingPunct="1">
              <a:lnSpc>
                <a:spcPct val="80000"/>
              </a:lnSpc>
            </a:pPr>
            <a:endParaRPr lang="en-US" altLang="en-US" sz="3200" b="1"/>
          </a:p>
          <a:p>
            <a:pPr lvl="1" eaLnBrk="1" hangingPunct="1">
              <a:lnSpc>
                <a:spcPct val="80000"/>
              </a:lnSpc>
            </a:pPr>
            <a:endParaRPr lang="en-US" altLang="en-US" sz="3200" b="1"/>
          </a:p>
          <a:p>
            <a:pPr eaLnBrk="1" hangingPunct="1">
              <a:lnSpc>
                <a:spcPct val="80000"/>
              </a:lnSpc>
            </a:pPr>
            <a:r>
              <a:rPr lang="en-US" altLang="en-US" sz="3200" b="1"/>
              <a:t>Divestiture</a:t>
            </a:r>
          </a:p>
          <a:p>
            <a:pPr eaLnBrk="1" hangingPunct="1">
              <a:lnSpc>
                <a:spcPct val="80000"/>
              </a:lnSpc>
            </a:pPr>
            <a:endParaRPr lang="en-US" altLang="en-US" sz="3200" b="1"/>
          </a:p>
          <a:p>
            <a:pPr lvl="1" eaLnBrk="1" hangingPunct="1">
              <a:lnSpc>
                <a:spcPct val="80000"/>
              </a:lnSpc>
            </a:pPr>
            <a:r>
              <a:rPr lang="en-US" altLang="en-US" sz="3200" b="1"/>
              <a:t>Sell off in whole or in part government shares</a:t>
            </a:r>
          </a:p>
          <a:p>
            <a:pPr lvl="1" eaLnBrk="1" hangingPunct="1">
              <a:lnSpc>
                <a:spcPct val="80000"/>
              </a:lnSpc>
            </a:pPr>
            <a:endParaRPr lang="en-US" altLang="en-US" sz="32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altLang="en-US" b="1"/>
              <a:t>Liquidation</a:t>
            </a:r>
          </a:p>
        </p:txBody>
      </p:sp>
      <p:pic>
        <p:nvPicPr>
          <p:cNvPr id="47106" name="Content Placeholder 3" descr="goingoutofbusienss[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35100" y="1744663"/>
            <a:ext cx="6731000" cy="42418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tLang="en-US" b="1"/>
              <a:t>Privatization Means</a:t>
            </a:r>
          </a:p>
        </p:txBody>
      </p:sp>
      <p:sp>
        <p:nvSpPr>
          <p:cNvPr id="48130" name="Rectangle 3"/>
          <p:cNvSpPr>
            <a:spLocks noGrp="1" noChangeArrowheads="1"/>
          </p:cNvSpPr>
          <p:nvPr>
            <p:ph type="body" idx="1"/>
          </p:nvPr>
        </p:nvSpPr>
        <p:spPr/>
        <p:txBody>
          <a:bodyPr/>
          <a:lstStyle/>
          <a:p>
            <a:pPr eaLnBrk="1" hangingPunct="1"/>
            <a:r>
              <a:rPr lang="en-US" altLang="en-US" sz="3200" b="1"/>
              <a:t>Public-Private partnerships</a:t>
            </a:r>
          </a:p>
          <a:p>
            <a:pPr eaLnBrk="1" hangingPunct="1"/>
            <a:endParaRPr lang="en-US" altLang="en-US" sz="3200" b="1"/>
          </a:p>
          <a:p>
            <a:pPr eaLnBrk="1" hangingPunct="1"/>
            <a:endParaRPr lang="en-US" altLang="en-US" sz="3200" b="1"/>
          </a:p>
          <a:p>
            <a:pPr eaLnBrk="1" hangingPunct="1"/>
            <a:r>
              <a:rPr lang="en-US" altLang="en-US" sz="3200" b="1"/>
              <a:t>Commercialization</a:t>
            </a:r>
          </a:p>
          <a:p>
            <a:pPr eaLnBrk="1" hangingPunct="1">
              <a:buFont typeface="Wingdings" panose="05000000000000000000" pitchFamily="2" charset="2"/>
              <a:buNone/>
            </a:pPr>
            <a:endParaRPr lang="en-US" altLang="en-US" sz="3200" b="1"/>
          </a:p>
          <a:p>
            <a:pPr lvl="1" eaLnBrk="1" hangingPunct="1"/>
            <a:r>
              <a:rPr lang="en-US" altLang="en-US" sz="3200" b="1"/>
              <a:t>Autonomy and user fees</a:t>
            </a:r>
          </a:p>
          <a:p>
            <a:pPr eaLnBrk="1" hangingPunct="1"/>
            <a:endParaRPr lang="en-US" altLang="en-US" sz="32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tLang="en-US" b="1"/>
              <a:t>Privatization Means</a:t>
            </a:r>
          </a:p>
        </p:txBody>
      </p:sp>
      <p:sp>
        <p:nvSpPr>
          <p:cNvPr id="49154" name="Rectangle 3"/>
          <p:cNvSpPr>
            <a:spLocks noGrp="1" noChangeArrowheads="1"/>
          </p:cNvSpPr>
          <p:nvPr>
            <p:ph type="body" idx="1"/>
          </p:nvPr>
        </p:nvSpPr>
        <p:spPr/>
        <p:txBody>
          <a:bodyPr/>
          <a:lstStyle/>
          <a:p>
            <a:pPr eaLnBrk="1" hangingPunct="1"/>
            <a:r>
              <a:rPr lang="en-US" altLang="en-US" b="1"/>
              <a:t>Public Sector Reform</a:t>
            </a:r>
          </a:p>
          <a:p>
            <a:pPr eaLnBrk="1" hangingPunct="1"/>
            <a:endParaRPr lang="en-US" altLang="en-US" b="1"/>
          </a:p>
          <a:p>
            <a:pPr lvl="1" eaLnBrk="1" hangingPunct="1"/>
            <a:r>
              <a:rPr lang="en-US" altLang="en-US" sz="2800" b="1"/>
              <a:t>Cutback</a:t>
            </a:r>
          </a:p>
          <a:p>
            <a:pPr lvl="2" eaLnBrk="1" hangingPunct="1"/>
            <a:r>
              <a:rPr lang="en-US" altLang="en-US" sz="2800" b="1"/>
              <a:t>the infamous 19% first cut</a:t>
            </a:r>
          </a:p>
          <a:p>
            <a:pPr lvl="2" eaLnBrk="1" hangingPunct="1"/>
            <a:endParaRPr lang="en-US" altLang="en-US" sz="2800" b="1"/>
          </a:p>
          <a:p>
            <a:pPr eaLnBrk="1" hangingPunct="1"/>
            <a:r>
              <a:rPr lang="en-US" altLang="en-US" b="1"/>
              <a:t>Transfer to a public service organization or union</a:t>
            </a:r>
          </a:p>
          <a:p>
            <a:pPr eaLnBrk="1" hangingPunct="1"/>
            <a:endParaRPr lang="en-US" altLang="en-US" b="1"/>
          </a:p>
          <a:p>
            <a:pPr eaLnBrk="1" hangingPunct="1"/>
            <a:r>
              <a:rPr lang="en-US" altLang="en-US" b="1"/>
              <a:t>Contracting Out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altLang="en-US" b="1"/>
              <a:t>The World Bank Formula, 2007</a:t>
            </a:r>
          </a:p>
        </p:txBody>
      </p:sp>
      <p:sp>
        <p:nvSpPr>
          <p:cNvPr id="50178" name="Content Placeholder 2"/>
          <p:cNvSpPr>
            <a:spLocks noGrp="1"/>
          </p:cNvSpPr>
          <p:nvPr>
            <p:ph idx="1"/>
          </p:nvPr>
        </p:nvSpPr>
        <p:spPr>
          <a:xfrm>
            <a:off x="914400" y="1447800"/>
            <a:ext cx="7772400" cy="4530725"/>
          </a:xfrm>
        </p:spPr>
        <p:txBody>
          <a:bodyPr/>
          <a:lstStyle/>
          <a:p>
            <a:pPr eaLnBrk="1" hangingPunct="1"/>
            <a:r>
              <a:rPr lang="en-US" altLang="en-US" b="1"/>
              <a:t>World Bank attempt to privatise Mumbai's water runs aground: Citizens reject report </a:t>
            </a:r>
          </a:p>
        </p:txBody>
      </p:sp>
      <p:pic>
        <p:nvPicPr>
          <p:cNvPr id="50179" name="Picture 3" descr="314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44763"/>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title"/>
          </p:nvPr>
        </p:nvSpPr>
        <p:spPr/>
        <p:txBody>
          <a:bodyPr/>
          <a:lstStyle/>
          <a:p>
            <a:pPr eaLnBrk="1" hangingPunct="1"/>
            <a:r>
              <a:rPr lang="en-US" altLang="en-US" b="1"/>
              <a:t>Privatization Criticism</a:t>
            </a:r>
          </a:p>
        </p:txBody>
      </p:sp>
      <p:sp>
        <p:nvSpPr>
          <p:cNvPr id="51202" name="Rectangle 5"/>
          <p:cNvSpPr>
            <a:spLocks noGrp="1" noChangeArrowheads="1"/>
          </p:cNvSpPr>
          <p:nvPr>
            <p:ph type="body" idx="1"/>
          </p:nvPr>
        </p:nvSpPr>
        <p:spPr/>
        <p:txBody>
          <a:bodyPr/>
          <a:lstStyle/>
          <a:p>
            <a:pPr eaLnBrk="1" hangingPunct="1"/>
            <a:r>
              <a:rPr lang="en-US" altLang="en-US" b="1"/>
              <a:t>Private sector and NGOs are not necessarily more effective and efficient than government agencies (Paul Nelson)</a:t>
            </a:r>
          </a:p>
          <a:p>
            <a:pPr eaLnBrk="1" hangingPunct="1"/>
            <a:endParaRPr lang="en-US" altLang="en-US" b="1"/>
          </a:p>
          <a:p>
            <a:pPr eaLnBrk="1" hangingPunct="1"/>
            <a:r>
              <a:rPr lang="en-US" altLang="en-US" b="1"/>
              <a:t>Loss of Coverage for social services</a:t>
            </a:r>
          </a:p>
          <a:p>
            <a:pPr eaLnBrk="1" hangingPunct="1">
              <a:buFont typeface="Wingdings" panose="05000000000000000000" pitchFamily="2" charset="2"/>
              <a:buNone/>
            </a:pPr>
            <a:endParaRPr lang="en-US" altLang="en-US" b="1"/>
          </a:p>
          <a:p>
            <a:pPr lvl="1" eaLnBrk="1" hangingPunct="1"/>
            <a:r>
              <a:rPr lang="en-US" altLang="en-US" sz="2800" b="1"/>
              <a:t>Rule of Structural Adjustment- lower health and education statistics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a:xfrm>
            <a:off x="685800" y="228600"/>
            <a:ext cx="7772400" cy="1143000"/>
          </a:xfrm>
        </p:spPr>
        <p:txBody>
          <a:bodyPr/>
          <a:lstStyle/>
          <a:p>
            <a:pPr eaLnBrk="1" hangingPunct="1"/>
            <a:r>
              <a:rPr lang="en-US" altLang="en-US" b="1"/>
              <a:t>Privatization Criticism</a:t>
            </a:r>
          </a:p>
        </p:txBody>
      </p:sp>
      <p:sp>
        <p:nvSpPr>
          <p:cNvPr id="52226" name="Rectangle 5"/>
          <p:cNvSpPr>
            <a:spLocks noGrp="1" noChangeArrowheads="1"/>
          </p:cNvSpPr>
          <p:nvPr>
            <p:ph type="body" idx="1"/>
          </p:nvPr>
        </p:nvSpPr>
        <p:spPr/>
        <p:txBody>
          <a:bodyPr/>
          <a:lstStyle/>
          <a:p>
            <a:pPr eaLnBrk="1" hangingPunct="1"/>
            <a:r>
              <a:rPr lang="en-US" altLang="en-US" b="1"/>
              <a:t>Can replicate private sector Conditions within government  (Core of Reinventing Government argument--Osborne and Gabler) (“Commercialization)</a:t>
            </a:r>
          </a:p>
          <a:p>
            <a:pPr eaLnBrk="1" hangingPunct="1">
              <a:buFont typeface="Wingdings" panose="05000000000000000000" pitchFamily="2" charset="2"/>
              <a:buNone/>
            </a:pPr>
            <a:endParaRPr lang="en-US" altLang="en-US" b="1"/>
          </a:p>
          <a:p>
            <a:pPr eaLnBrk="1" hangingPunct="1"/>
            <a:r>
              <a:rPr lang="ja-JP" altLang="en-US" b="1"/>
              <a:t>“</a:t>
            </a:r>
            <a:r>
              <a:rPr lang="en-US" altLang="ja-JP" b="1"/>
              <a:t>Contracting In</a:t>
            </a:r>
            <a:r>
              <a:rPr lang="ja-JP" altLang="en-US" b="1"/>
              <a:t>”</a:t>
            </a:r>
            <a:r>
              <a:rPr lang="en-US" altLang="ja-JP" b="1"/>
              <a:t>-  Government Agency provides services for another Agency, NGO or Private Sector (Generating Revenue) (USDA provides staff for USAID)</a:t>
            </a:r>
            <a:endParaRPr lang="en-US" altLang="en-US"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tLang="en-US" b="1"/>
              <a:t>Options Under Reinventing Government</a:t>
            </a:r>
          </a:p>
        </p:txBody>
      </p:sp>
      <p:pic>
        <p:nvPicPr>
          <p:cNvPr id="53250" name="Content Placeholder 3" descr="nys_chart_7[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2362200"/>
            <a:ext cx="6267450" cy="37607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tLang="en-US" b="1"/>
              <a:t>Privatization: Grants and Contracts</a:t>
            </a:r>
          </a:p>
        </p:txBody>
      </p:sp>
      <p:sp>
        <p:nvSpPr>
          <p:cNvPr id="17410" name="Rectangle 3"/>
          <p:cNvSpPr>
            <a:spLocks noGrp="1" noChangeArrowheads="1"/>
          </p:cNvSpPr>
          <p:nvPr>
            <p:ph type="body" idx="1"/>
          </p:nvPr>
        </p:nvSpPr>
        <p:spPr/>
        <p:txBody>
          <a:bodyPr/>
          <a:lstStyle/>
          <a:p>
            <a:pPr eaLnBrk="1" hangingPunct="1">
              <a:lnSpc>
                <a:spcPct val="90000"/>
              </a:lnSpc>
            </a:pPr>
            <a:r>
              <a:rPr lang="en-US" altLang="en-US" b="1"/>
              <a:t>The Key to Understanding Contracting Out</a:t>
            </a:r>
          </a:p>
          <a:p>
            <a:pPr eaLnBrk="1" hangingPunct="1">
              <a:lnSpc>
                <a:spcPct val="90000"/>
              </a:lnSpc>
            </a:pPr>
            <a:endParaRPr lang="en-US" altLang="en-US" b="1"/>
          </a:p>
          <a:p>
            <a:pPr eaLnBrk="1" hangingPunct="1">
              <a:lnSpc>
                <a:spcPct val="90000"/>
              </a:lnSpc>
            </a:pPr>
            <a:r>
              <a:rPr lang="en-US" altLang="en-US" b="1"/>
              <a:t>Prior to 1979:  Focus of Contracts was Purchases and construction (Physical)</a:t>
            </a:r>
          </a:p>
          <a:p>
            <a:pPr eaLnBrk="1" hangingPunct="1">
              <a:lnSpc>
                <a:spcPct val="90000"/>
              </a:lnSpc>
            </a:pPr>
            <a:endParaRPr lang="en-US" altLang="en-US" b="1"/>
          </a:p>
          <a:p>
            <a:pPr eaLnBrk="1" hangingPunct="1">
              <a:lnSpc>
                <a:spcPct val="90000"/>
              </a:lnSpc>
            </a:pPr>
            <a:r>
              <a:rPr lang="en-US" altLang="en-US" b="1"/>
              <a:t>Before 1979- Social Services:  </a:t>
            </a:r>
            <a:r>
              <a:rPr lang="ja-JP" altLang="en-US" b="1"/>
              <a:t>“</a:t>
            </a:r>
            <a:r>
              <a:rPr lang="en-US" altLang="ja-JP" b="1"/>
              <a:t>Block Grants</a:t>
            </a:r>
          </a:p>
          <a:p>
            <a:pPr eaLnBrk="1" hangingPunct="1">
              <a:lnSpc>
                <a:spcPct val="90000"/>
              </a:lnSpc>
            </a:pPr>
            <a:endParaRPr lang="en-US" altLang="en-US" b="1"/>
          </a:p>
          <a:p>
            <a:pPr eaLnBrk="1" hangingPunct="1">
              <a:lnSpc>
                <a:spcPct val="90000"/>
              </a:lnSpc>
            </a:pPr>
            <a:r>
              <a:rPr lang="en-US" altLang="en-US" b="1"/>
              <a:t>Now Social Services: Contracted Out or Categorical Grants  (Tied Grants)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en-US" b="1"/>
              <a:t>Privatization Criticism</a:t>
            </a:r>
          </a:p>
        </p:txBody>
      </p:sp>
      <p:sp>
        <p:nvSpPr>
          <p:cNvPr id="54274" name="Rectangle 3"/>
          <p:cNvSpPr>
            <a:spLocks noGrp="1" noChangeArrowheads="1"/>
          </p:cNvSpPr>
          <p:nvPr>
            <p:ph type="body" idx="1"/>
          </p:nvPr>
        </p:nvSpPr>
        <p:spPr/>
        <p:txBody>
          <a:bodyPr/>
          <a:lstStyle/>
          <a:p>
            <a:pPr eaLnBrk="1" hangingPunct="1"/>
            <a:r>
              <a:rPr lang="en-US" altLang="en-US" sz="3200" b="1"/>
              <a:t>Reinventing Government</a:t>
            </a:r>
          </a:p>
          <a:p>
            <a:pPr eaLnBrk="1" hangingPunct="1"/>
            <a:endParaRPr lang="en-US" altLang="en-US" sz="3200" b="1"/>
          </a:p>
          <a:p>
            <a:pPr lvl="1" eaLnBrk="1" hangingPunct="1"/>
            <a:r>
              <a:rPr lang="en-US" altLang="en-US" sz="2800" b="1"/>
              <a:t>Steering rather than Rowing</a:t>
            </a:r>
          </a:p>
          <a:p>
            <a:pPr lvl="1" eaLnBrk="1" hangingPunct="1"/>
            <a:r>
              <a:rPr lang="en-US" altLang="en-US" sz="2800" b="1"/>
              <a:t>Customer Driven Government</a:t>
            </a:r>
          </a:p>
          <a:p>
            <a:pPr lvl="1" eaLnBrk="1" hangingPunct="1"/>
            <a:r>
              <a:rPr lang="en-US" altLang="en-US" sz="2800" b="1"/>
              <a:t>Competition within Government and between units</a:t>
            </a:r>
          </a:p>
          <a:p>
            <a:pPr lvl="1" eaLnBrk="1" hangingPunct="1"/>
            <a:r>
              <a:rPr lang="en-US" altLang="en-US" sz="2800" b="1"/>
              <a:t>Key is decentralization--not privatization</a:t>
            </a:r>
          </a:p>
          <a:p>
            <a:pPr eaLnBrk="1" hangingPunct="1"/>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altLang="en-US" b="1"/>
              <a:t>Reinventing Government a world wide phenomenon (Korea)</a:t>
            </a:r>
          </a:p>
        </p:txBody>
      </p:sp>
      <p:pic>
        <p:nvPicPr>
          <p:cNvPr id="55298" name="Content Placeholder 3" descr="20070525_03_03[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522413"/>
            <a:ext cx="7288213" cy="5335587"/>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Grp="1" noChangeArrowheads="1"/>
          </p:cNvSpPr>
          <p:nvPr>
            <p:ph type="title"/>
          </p:nvPr>
        </p:nvSpPr>
        <p:spPr/>
        <p:txBody>
          <a:bodyPr/>
          <a:lstStyle/>
          <a:p>
            <a:pPr eaLnBrk="1" hangingPunct="1"/>
            <a:r>
              <a:rPr lang="en-US" altLang="en-US" b="1"/>
              <a:t>Privatization Criticism</a:t>
            </a:r>
          </a:p>
        </p:txBody>
      </p:sp>
      <p:sp>
        <p:nvSpPr>
          <p:cNvPr id="56322" name="Rectangle 5"/>
          <p:cNvSpPr>
            <a:spLocks noGrp="1" noChangeArrowheads="1"/>
          </p:cNvSpPr>
          <p:nvPr>
            <p:ph type="body" idx="1"/>
          </p:nvPr>
        </p:nvSpPr>
        <p:spPr/>
        <p:txBody>
          <a:bodyPr/>
          <a:lstStyle/>
          <a:p>
            <a:pPr eaLnBrk="1" hangingPunct="1"/>
            <a:r>
              <a:rPr lang="en-US" altLang="en-US" b="1"/>
              <a:t>Privatization enhances corruption</a:t>
            </a:r>
          </a:p>
          <a:p>
            <a:pPr eaLnBrk="1" hangingPunct="1"/>
            <a:endParaRPr lang="en-US" altLang="en-US" b="1"/>
          </a:p>
          <a:p>
            <a:pPr lvl="1" eaLnBrk="1" hangingPunct="1"/>
            <a:r>
              <a:rPr lang="en-US" altLang="en-US" sz="2800" b="1"/>
              <a:t>Enhanced by cultural differences</a:t>
            </a:r>
          </a:p>
          <a:p>
            <a:pPr lvl="1" eaLnBrk="1" hangingPunct="1"/>
            <a:endParaRPr lang="en-US" altLang="en-US" sz="2800" b="1"/>
          </a:p>
          <a:p>
            <a:pPr lvl="2" eaLnBrk="1" hangingPunct="1"/>
            <a:r>
              <a:rPr lang="en-US" altLang="en-US" sz="2800" b="1"/>
              <a:t>Gifts vs. Kickbacks</a:t>
            </a:r>
          </a:p>
          <a:p>
            <a:pPr lvl="2" eaLnBrk="1" hangingPunct="1">
              <a:buFont typeface="Wingdings" panose="05000000000000000000" pitchFamily="2" charset="2"/>
              <a:buNone/>
            </a:pPr>
            <a:endParaRPr lang="en-US" altLang="en-US" sz="2800" b="1"/>
          </a:p>
          <a:p>
            <a:pPr lvl="2" eaLnBrk="1" hangingPunct="1"/>
            <a:r>
              <a:rPr lang="en-US" altLang="en-US" sz="2800" b="1"/>
              <a:t>Corruption as lobbying the Executive (Klitgaard)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838200" y="69850"/>
            <a:ext cx="7772400" cy="1190625"/>
          </a:xfrm>
        </p:spPr>
        <p:txBody>
          <a:bodyPr/>
          <a:lstStyle/>
          <a:p>
            <a:pPr eaLnBrk="1" hangingPunct="1"/>
            <a:r>
              <a:rPr lang="en-US" altLang="en-US"/>
              <a:t> </a:t>
            </a:r>
            <a:br>
              <a:rPr lang="en-US" altLang="en-US"/>
            </a:br>
            <a:r>
              <a:rPr lang="en-US" altLang="en-US" b="1"/>
              <a:t>Problems with Administrative Reform: International Examples	</a:t>
            </a:r>
            <a:r>
              <a:rPr lang="en-US" altLang="en-US"/>
              <a:t> </a:t>
            </a:r>
          </a:p>
        </p:txBody>
      </p:sp>
      <p:sp>
        <p:nvSpPr>
          <p:cNvPr id="59394" name="Rectangle 3"/>
          <p:cNvSpPr>
            <a:spLocks noGrp="1" noChangeArrowheads="1"/>
          </p:cNvSpPr>
          <p:nvPr>
            <p:ph type="body" idx="1"/>
          </p:nvPr>
        </p:nvSpPr>
        <p:spPr/>
        <p:txBody>
          <a:bodyPr/>
          <a:lstStyle/>
          <a:p>
            <a:pPr marL="457200" indent="-457200" eaLnBrk="1" hangingPunct="1">
              <a:lnSpc>
                <a:spcPct val="80000"/>
              </a:lnSpc>
            </a:pPr>
            <a:endParaRPr lang="en-US" altLang="en-US" sz="2400" b="1"/>
          </a:p>
          <a:p>
            <a:pPr marL="457200" indent="-457200" eaLnBrk="1" hangingPunct="1">
              <a:lnSpc>
                <a:spcPct val="80000"/>
              </a:lnSpc>
              <a:buFont typeface="Wingdings" panose="05000000000000000000" pitchFamily="2" charset="2"/>
              <a:buNone/>
            </a:pPr>
            <a:r>
              <a:rPr lang="en-US" altLang="en-US" sz="2400" b="1"/>
              <a:t>	</a:t>
            </a:r>
          </a:p>
          <a:p>
            <a:pPr marL="457200" indent="-457200" eaLnBrk="1" hangingPunct="1">
              <a:lnSpc>
                <a:spcPct val="80000"/>
              </a:lnSpc>
              <a:buFont typeface="Wingdings" panose="05000000000000000000" pitchFamily="2" charset="2"/>
              <a:buNone/>
            </a:pPr>
            <a:r>
              <a:rPr lang="en-US" altLang="en-US" b="1"/>
              <a:t>1. Departments buy and sell goods &amp; services- statistics in Zaire/Congo or setting up </a:t>
            </a:r>
            <a:r>
              <a:rPr lang="ja-JP" altLang="en-US" b="1"/>
              <a:t>“</a:t>
            </a:r>
            <a:r>
              <a:rPr lang="en-US" altLang="ja-JP" b="1"/>
              <a:t>privatization networks</a:t>
            </a:r>
            <a:r>
              <a:rPr lang="ja-JP" altLang="en-US" b="1"/>
              <a:t>”</a:t>
            </a:r>
            <a:r>
              <a:rPr lang="en-US" altLang="ja-JP" b="1"/>
              <a:t> to acquire state properties.</a:t>
            </a:r>
          </a:p>
          <a:p>
            <a:pPr marL="457200" indent="-457200" eaLnBrk="1" hangingPunct="1">
              <a:lnSpc>
                <a:spcPct val="80000"/>
              </a:lnSpc>
              <a:buFont typeface="Wingdings" panose="05000000000000000000" pitchFamily="2" charset="2"/>
              <a:buNone/>
            </a:pPr>
            <a:endParaRPr lang="en-US" altLang="en-US" b="1"/>
          </a:p>
          <a:p>
            <a:pPr marL="457200" indent="-457200" eaLnBrk="1" hangingPunct="1">
              <a:lnSpc>
                <a:spcPct val="80000"/>
              </a:lnSpc>
              <a:buFont typeface="Wingdings" panose="05000000000000000000" pitchFamily="2" charset="2"/>
              <a:buNone/>
            </a:pPr>
            <a:r>
              <a:rPr lang="en-US" altLang="en-US" b="1"/>
              <a:t>	2.	Sub-economic salaries: offices, houses and telephones- buying soap and selling chickens.  International salaries for essential workers (Consulting Practices)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altLang="en-US" b="1"/>
              <a:t>Privatization in LDCs</a:t>
            </a:r>
          </a:p>
        </p:txBody>
      </p:sp>
      <p:pic>
        <p:nvPicPr>
          <p:cNvPr id="58370" name="Content Placeholder 4" descr="police(corruption)[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93775" y="1600200"/>
            <a:ext cx="3651250" cy="4530725"/>
          </a:xfrm>
        </p:spPr>
      </p:pic>
      <p:pic>
        <p:nvPicPr>
          <p:cNvPr id="58371" name="Content Placeholder 5" descr="images1344063_images1337033_corruption2[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600200"/>
            <a:ext cx="4135438" cy="413543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tLang="en-US" b="1"/>
              <a:t>Problems with Privatization</a:t>
            </a:r>
          </a:p>
        </p:txBody>
      </p:sp>
      <p:sp>
        <p:nvSpPr>
          <p:cNvPr id="59394" name="Rectangle 3"/>
          <p:cNvSpPr>
            <a:spLocks noGrp="1" noChangeArrowheads="1"/>
          </p:cNvSpPr>
          <p:nvPr>
            <p:ph type="body" idx="1"/>
          </p:nvPr>
        </p:nvSpPr>
        <p:spPr>
          <a:xfrm>
            <a:off x="990600" y="1447800"/>
            <a:ext cx="7772400" cy="4530725"/>
          </a:xfrm>
        </p:spPr>
        <p:txBody>
          <a:bodyPr/>
          <a:lstStyle/>
          <a:p>
            <a:pPr eaLnBrk="1" hangingPunct="1"/>
            <a:r>
              <a:rPr lang="en-US" altLang="en-US" b="1"/>
              <a:t>Reality- The absence of recurrent budgets in LDCs</a:t>
            </a:r>
          </a:p>
          <a:p>
            <a:pPr eaLnBrk="1" hangingPunct="1"/>
            <a:endParaRPr lang="en-US" altLang="en-US" b="1"/>
          </a:p>
          <a:p>
            <a:pPr eaLnBrk="1" hangingPunct="1"/>
            <a:r>
              <a:rPr lang="en-US" altLang="en-US" b="1"/>
              <a:t>Activity (economy) driven by technical assistance projects the only game in town</a:t>
            </a:r>
          </a:p>
          <a:p>
            <a:pPr eaLnBrk="1" hangingPunct="1"/>
            <a:endParaRPr lang="en-US" altLang="en-US" b="1"/>
          </a:p>
          <a:p>
            <a:pPr eaLnBrk="1" hangingPunct="1"/>
            <a:r>
              <a:rPr lang="en-US" altLang="en-US" b="1"/>
              <a:t>NGOs and for profit contractors and consulting firms take the jobs</a:t>
            </a:r>
          </a:p>
          <a:p>
            <a:pPr eaLnBrk="1" hangingPunct="1"/>
            <a:endParaRPr lang="en-US" altLang="en-US" b="1"/>
          </a:p>
          <a:p>
            <a:pPr eaLnBrk="1" hangingPunct="1"/>
            <a:r>
              <a:rPr lang="en-US" altLang="en-US" b="1"/>
              <a:t>Result: Privatization means internationalization</a:t>
            </a:r>
          </a:p>
          <a:p>
            <a:pPr eaLnBrk="1" hangingPunct="1"/>
            <a:endParaRPr lang="en-US"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altLang="en-US" b="1"/>
              <a:t>The Principles: Review</a:t>
            </a:r>
          </a:p>
        </p:txBody>
      </p:sp>
      <p:sp>
        <p:nvSpPr>
          <p:cNvPr id="60418" name="Rectangle 3"/>
          <p:cNvSpPr>
            <a:spLocks noGrp="1" noChangeArrowheads="1"/>
          </p:cNvSpPr>
          <p:nvPr>
            <p:ph type="body" idx="1"/>
          </p:nvPr>
        </p:nvSpPr>
        <p:spPr/>
        <p:txBody>
          <a:bodyPr/>
          <a:lstStyle/>
          <a:p>
            <a:pPr marL="469900" indent="-469900" eaLnBrk="1" hangingPunct="1"/>
            <a:endParaRPr lang="en-US" altLang="en-US" b="1"/>
          </a:p>
          <a:p>
            <a:pPr marL="469900" indent="-469900" eaLnBrk="1" hangingPunct="1"/>
            <a:r>
              <a:rPr lang="en-US" altLang="en-US" b="1"/>
              <a:t>Private Provision of Services: </a:t>
            </a:r>
          </a:p>
          <a:p>
            <a:pPr marL="469900" indent="-469900" eaLnBrk="1" hangingPunct="1"/>
            <a:endParaRPr lang="en-US" altLang="en-US" b="1"/>
          </a:p>
          <a:p>
            <a:pPr marL="469900" indent="-469900" eaLnBrk="1" hangingPunct="1"/>
            <a:r>
              <a:rPr lang="en-US" altLang="en-US" b="1"/>
              <a:t>Use of conventional Markets: no public sector involvement (Purely private)</a:t>
            </a:r>
          </a:p>
          <a:p>
            <a:pPr marL="469900" indent="-469900" eaLnBrk="1" hangingPunct="1"/>
            <a:endParaRPr lang="en-US" altLang="en-US" b="1"/>
          </a:p>
          <a:p>
            <a:pPr marL="469900" indent="-469900" eaLnBrk="1" hangingPunct="1"/>
            <a:r>
              <a:rPr lang="en-US" altLang="en-US" b="1"/>
              <a:t>Contracts with public agencies (Contracting Out)</a:t>
            </a:r>
          </a:p>
          <a:p>
            <a:pPr marL="469900" indent="-469900" eaLnBrk="1" hangingPunct="1"/>
            <a:endParaRPr lang="en-US" altLang="en-US" b="1"/>
          </a:p>
          <a:p>
            <a:pPr marL="469900" indent="-469900" eaLnBrk="1" hangingPunct="1"/>
            <a:r>
              <a:rPr lang="en-US" altLang="en-US" b="1"/>
              <a:t>Tenderocracy and Crony Capitalsim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tLang="en-US" b="1"/>
              <a:t>The Principles: Review</a:t>
            </a:r>
          </a:p>
        </p:txBody>
      </p:sp>
      <p:sp>
        <p:nvSpPr>
          <p:cNvPr id="61442" name="Rectangle 3"/>
          <p:cNvSpPr>
            <a:spLocks noGrp="1" noChangeArrowheads="1"/>
          </p:cNvSpPr>
          <p:nvPr>
            <p:ph type="body" idx="1"/>
          </p:nvPr>
        </p:nvSpPr>
        <p:spPr/>
        <p:txBody>
          <a:bodyPr/>
          <a:lstStyle/>
          <a:p>
            <a:pPr eaLnBrk="1" hangingPunct="1"/>
            <a:endParaRPr lang="en-US" altLang="en-US" b="1"/>
          </a:p>
          <a:p>
            <a:pPr eaLnBrk="1" hangingPunct="1"/>
            <a:r>
              <a:rPr lang="en-US" altLang="en-US" b="1"/>
              <a:t>Monopoly Franchises</a:t>
            </a:r>
          </a:p>
          <a:p>
            <a:pPr eaLnBrk="1" hangingPunct="1"/>
            <a:endParaRPr lang="en-US" altLang="en-US" b="1"/>
          </a:p>
          <a:p>
            <a:pPr eaLnBrk="1" hangingPunct="1"/>
            <a:r>
              <a:rPr lang="en-US" altLang="en-US" b="1"/>
              <a:t>Management Contracts</a:t>
            </a:r>
          </a:p>
          <a:p>
            <a:pPr eaLnBrk="1" hangingPunct="1"/>
            <a:endParaRPr lang="en-US" altLang="en-US" b="1"/>
          </a:p>
          <a:p>
            <a:pPr eaLnBrk="1" hangingPunct="1"/>
            <a:r>
              <a:rPr lang="en-US" altLang="en-US" b="1"/>
              <a:t>Vouchers</a:t>
            </a:r>
          </a:p>
          <a:p>
            <a:pPr eaLnBrk="1" hangingPunct="1"/>
            <a:endParaRPr lang="en-US" altLang="en-US" b="1"/>
          </a:p>
          <a:p>
            <a:pPr eaLnBrk="1" hangingPunct="1"/>
            <a:r>
              <a:rPr lang="en-US" altLang="en-US" b="1"/>
              <a:t>Consumer Cooperatives</a:t>
            </a:r>
          </a:p>
          <a:p>
            <a:pPr eaLnBrk="1" hangingPunct="1"/>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tLang="en-US" b="1" dirty="0"/>
              <a:t>Development and Charity</a:t>
            </a:r>
          </a:p>
        </p:txBody>
      </p:sp>
      <p:sp>
        <p:nvSpPr>
          <p:cNvPr id="62466" name="Rectangle 3"/>
          <p:cNvSpPr>
            <a:spLocks noGrp="1" noChangeArrowheads="1"/>
          </p:cNvSpPr>
          <p:nvPr>
            <p:ph type="body" idx="1"/>
          </p:nvPr>
        </p:nvSpPr>
        <p:spPr/>
        <p:txBody>
          <a:bodyPr/>
          <a:lstStyle/>
          <a:p>
            <a:pPr marL="469900" indent="-469900" eaLnBrk="1" hangingPunct="1"/>
            <a:endParaRPr lang="en-US" altLang="en-US" b="1" dirty="0">
              <a:hlinkClick r:id="rId2"/>
            </a:endParaRPr>
          </a:p>
          <a:p>
            <a:pPr marL="469900" indent="-469900" eaLnBrk="1" hangingPunct="1"/>
            <a:endParaRPr lang="en-US" altLang="en-US" b="1" dirty="0">
              <a:hlinkClick r:id="rId2"/>
            </a:endParaRPr>
          </a:p>
          <a:p>
            <a:pPr marL="469900" indent="-469900" eaLnBrk="1" hangingPunct="1"/>
            <a:endParaRPr lang="en-US" altLang="en-US" b="1" dirty="0">
              <a:hlinkClick r:id="rId2"/>
            </a:endParaRPr>
          </a:p>
          <a:p>
            <a:pPr marL="469900" indent="-469900" eaLnBrk="1" hangingPunct="1"/>
            <a:r>
              <a:rPr lang="en-US" altLang="en-US" b="1" dirty="0">
                <a:hlinkClick r:id="rId2"/>
              </a:rPr>
              <a:t>Fundraising for Human Security</a:t>
            </a:r>
            <a:endParaRPr lang="en-US" alt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tLang="en-US" b="1"/>
              <a:t>Block Grants vs. Categorial Grants</a:t>
            </a:r>
          </a:p>
        </p:txBody>
      </p:sp>
      <p:sp>
        <p:nvSpPr>
          <p:cNvPr id="18434" name="Text Placeholder 4"/>
          <p:cNvSpPr>
            <a:spLocks noGrp="1"/>
          </p:cNvSpPr>
          <p:nvPr>
            <p:ph type="body" idx="1"/>
          </p:nvPr>
        </p:nvSpPr>
        <p:spPr>
          <a:xfrm>
            <a:off x="533400" y="1535113"/>
            <a:ext cx="3963988" cy="639762"/>
          </a:xfrm>
        </p:spPr>
        <p:txBody>
          <a:bodyPr/>
          <a:lstStyle/>
          <a:p>
            <a:pPr eaLnBrk="1" hangingPunct="1"/>
            <a:r>
              <a:rPr lang="en-US" altLang="en-US"/>
              <a:t>Community Development   Block Grants</a:t>
            </a:r>
          </a:p>
        </p:txBody>
      </p:sp>
      <p:pic>
        <p:nvPicPr>
          <p:cNvPr id="18435" name="Content Placeholder 3" descr="cdbg[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2857500"/>
            <a:ext cx="4040188" cy="2586038"/>
          </a:xfrm>
        </p:spPr>
      </p:pic>
      <p:sp>
        <p:nvSpPr>
          <p:cNvPr id="18436" name="Text Placeholder 5"/>
          <p:cNvSpPr>
            <a:spLocks noGrp="1"/>
          </p:cNvSpPr>
          <p:nvPr>
            <p:ph type="body" sz="quarter" idx="3"/>
          </p:nvPr>
        </p:nvSpPr>
        <p:spPr/>
        <p:txBody>
          <a:bodyPr/>
          <a:lstStyle/>
          <a:p>
            <a:pPr eaLnBrk="1" hangingPunct="1"/>
            <a:r>
              <a:rPr lang="en-US" altLang="en-US"/>
              <a:t>Categorial Grants</a:t>
            </a:r>
          </a:p>
        </p:txBody>
      </p:sp>
      <p:pic>
        <p:nvPicPr>
          <p:cNvPr id="18437" name="Content Placeholder 7" descr="budget05[1].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5025" y="2805113"/>
            <a:ext cx="4041775" cy="269081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838200" y="69850"/>
            <a:ext cx="7772400" cy="1190625"/>
          </a:xfrm>
        </p:spPr>
        <p:txBody>
          <a:bodyPr/>
          <a:lstStyle/>
          <a:p>
            <a:pPr eaLnBrk="1" hangingPunct="1"/>
            <a:r>
              <a:rPr lang="en-US" altLang="en-US"/>
              <a:t>Context of Privatization: The Reagan-Thatcher Revolutions</a:t>
            </a:r>
          </a:p>
        </p:txBody>
      </p:sp>
      <p:sp>
        <p:nvSpPr>
          <p:cNvPr id="19458" name="Rectangle 3"/>
          <p:cNvSpPr>
            <a:spLocks noGrp="1" noChangeArrowheads="1"/>
          </p:cNvSpPr>
          <p:nvPr>
            <p:ph type="body" idx="1"/>
          </p:nvPr>
        </p:nvSpPr>
        <p:spPr/>
        <p:txBody>
          <a:bodyPr/>
          <a:lstStyle/>
          <a:p>
            <a:pPr eaLnBrk="1" hangingPunct="1"/>
            <a:r>
              <a:rPr lang="en-US" altLang="en-US" sz="3200" b="1"/>
              <a:t>Economic Reform and Structural Adjustment:</a:t>
            </a:r>
          </a:p>
          <a:p>
            <a:pPr eaLnBrk="1" hangingPunct="1"/>
            <a:endParaRPr lang="en-US" altLang="en-US" sz="3200" b="1"/>
          </a:p>
          <a:p>
            <a:pPr eaLnBrk="1" hangingPunct="1"/>
            <a:r>
              <a:rPr lang="en-US" altLang="en-US" sz="3200" b="1"/>
              <a:t>a. IMF Stabilization and trade liberalization</a:t>
            </a:r>
          </a:p>
          <a:p>
            <a:pPr eaLnBrk="1" hangingPunct="1"/>
            <a:endParaRPr lang="en-US" altLang="en-US" sz="3200" b="1"/>
          </a:p>
          <a:p>
            <a:pPr eaLnBrk="1" hangingPunct="1"/>
            <a:r>
              <a:rPr lang="en-US" altLang="en-US" sz="3200" b="1"/>
              <a:t>b. </a:t>
            </a:r>
            <a:r>
              <a:rPr lang="en-US" altLang="en-US" sz="3200" b="1">
                <a:solidFill>
                  <a:srgbClr val="FF0000"/>
                </a:solidFill>
              </a:rPr>
              <a:t>Currency reform</a:t>
            </a:r>
            <a:r>
              <a:rPr lang="en-US" altLang="en-US" sz="3200" b="1"/>
              <a:t>, auctions-end </a:t>
            </a:r>
          </a:p>
          <a:p>
            <a:pPr eaLnBrk="1" hangingPunct="1">
              <a:buFont typeface="Wingdings" panose="05000000000000000000" pitchFamily="2" charset="2"/>
              <a:buNone/>
            </a:pPr>
            <a:r>
              <a:rPr lang="en-US" altLang="en-US" sz="3200" b="1"/>
              <a:t>   of subsidies (end urban privileges) to end radical inflation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tLang="en-US" b="1"/>
              <a:t>Target for Currency Auction</a:t>
            </a:r>
          </a:p>
        </p:txBody>
      </p:sp>
      <p:pic>
        <p:nvPicPr>
          <p:cNvPr id="20482" name="Content Placeholder 3" descr="zimbabwe10c[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752600"/>
            <a:ext cx="6854825" cy="411321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tLang="en-US" sz="3800" b="1"/>
              <a:t>The Reagan-Thatcher Revolutions</a:t>
            </a:r>
          </a:p>
        </p:txBody>
      </p:sp>
      <p:sp>
        <p:nvSpPr>
          <p:cNvPr id="21506" name="Rectangle 3"/>
          <p:cNvSpPr>
            <a:spLocks noGrp="1" noChangeArrowheads="1"/>
          </p:cNvSpPr>
          <p:nvPr>
            <p:ph type="body" idx="1"/>
          </p:nvPr>
        </p:nvSpPr>
        <p:spPr>
          <a:xfrm>
            <a:off x="304800" y="1447800"/>
            <a:ext cx="8839200" cy="4530725"/>
          </a:xfrm>
        </p:spPr>
        <p:txBody>
          <a:bodyPr/>
          <a:lstStyle/>
          <a:p>
            <a:pPr eaLnBrk="1" hangingPunct="1">
              <a:buFont typeface="Wingdings" panose="05000000000000000000" pitchFamily="2" charset="2"/>
              <a:buNone/>
            </a:pPr>
            <a:r>
              <a:rPr lang="en-US" altLang="en-US" sz="3200" b="1"/>
              <a:t>   Market prices for agriculture and industrial goods</a:t>
            </a:r>
          </a:p>
          <a:p>
            <a:pPr eaLnBrk="1" hangingPunct="1"/>
            <a:endParaRPr lang="en-US" altLang="en-US" sz="3200" b="1"/>
          </a:p>
          <a:p>
            <a:pPr eaLnBrk="1" hangingPunct="1">
              <a:buFont typeface="Wingdings" panose="05000000000000000000" pitchFamily="2" charset="2"/>
              <a:buNone/>
            </a:pPr>
            <a:r>
              <a:rPr lang="en-US" altLang="en-US" sz="3200" b="1"/>
              <a:t>	 Deregulate the economy</a:t>
            </a:r>
          </a:p>
          <a:p>
            <a:pPr eaLnBrk="1" hangingPunct="1"/>
            <a:endParaRPr lang="en-US" altLang="en-US" sz="3200" b="1"/>
          </a:p>
          <a:p>
            <a:pPr eaLnBrk="1" hangingPunct="1">
              <a:buFont typeface="Wingdings" panose="05000000000000000000" pitchFamily="2" charset="2"/>
              <a:buNone/>
            </a:pPr>
            <a:r>
              <a:rPr lang="en-US" altLang="en-US" sz="3200" b="1"/>
              <a:t>	 Most Importantly: </a:t>
            </a:r>
            <a:r>
              <a:rPr lang="en-US" altLang="en-US" sz="3200" b="1">
                <a:solidFill>
                  <a:srgbClr val="FF0000"/>
                </a:solidFill>
              </a:rPr>
              <a:t>Free Trade</a:t>
            </a:r>
          </a:p>
          <a:p>
            <a:pPr eaLnBrk="1" hangingPunct="1">
              <a:buFont typeface="Wingdings" panose="05000000000000000000" pitchFamily="2" charset="2"/>
              <a:buNone/>
            </a:pPr>
            <a:endParaRPr lang="en-US" altLang="en-US" sz="3200" b="1"/>
          </a:p>
          <a:p>
            <a:pPr eaLnBrk="1" hangingPunct="1">
              <a:buFont typeface="Wingdings" panose="05000000000000000000" pitchFamily="2" charset="2"/>
              <a:buNone/>
            </a:pPr>
            <a:r>
              <a:rPr lang="en-US" altLang="en-US" sz="3200" b="1"/>
              <a:t>	 Domestic Changes followed  International Reforms (Contracts and Tendering)</a:t>
            </a:r>
          </a:p>
          <a:p>
            <a:pPr eaLnBrk="1" hangingPunct="1"/>
            <a:endParaRPr lang="en-US" altLang="en-US"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33400" y="0"/>
            <a:ext cx="8839200" cy="2362200"/>
          </a:xfrm>
        </p:spPr>
        <p:txBody>
          <a:bodyPr/>
          <a:lstStyle/>
          <a:p>
            <a:pPr eaLnBrk="1" hangingPunct="1"/>
            <a:r>
              <a:rPr lang="en-US" altLang="en-US" sz="2400" b="1"/>
              <a:t>Tendering is the procurement of acquisition of goods and/or services at the best possible total cost of ownership, in the correct quantity and quality, at the right time, in the right place for the direct benefit or use of governments, corporations, or local authorities, generally by a contract.</a:t>
            </a:r>
          </a:p>
        </p:txBody>
      </p:sp>
      <p:pic>
        <p:nvPicPr>
          <p:cNvPr id="22530" name="Content Placeholder 3" descr="e_tendering%20_clip_image002[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2468563"/>
            <a:ext cx="7096125" cy="4389437"/>
          </a:xfrm>
        </p:spPr>
      </p:pic>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857</TotalTime>
  <Words>880</Words>
  <Application>Microsoft Office PowerPoint</Application>
  <PresentationFormat>On-screen Show (4:3)</PresentationFormat>
  <Paragraphs>241</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MS PGothic</vt:lpstr>
      <vt:lpstr>MS PGothic</vt:lpstr>
      <vt:lpstr>Arial</vt:lpstr>
      <vt:lpstr>Arial Narrow</vt:lpstr>
      <vt:lpstr>Times New Roman</vt:lpstr>
      <vt:lpstr>Wingdings</vt:lpstr>
      <vt:lpstr>Layers</vt:lpstr>
      <vt:lpstr>PIA 2020:  Introduction to Public Affairs</vt:lpstr>
      <vt:lpstr>Privatization</vt:lpstr>
      <vt:lpstr>Privatization: In the U.S. and the World</vt:lpstr>
      <vt:lpstr>Privatization: Grants and Contracts</vt:lpstr>
      <vt:lpstr>Block Grants vs. Categorial Grants</vt:lpstr>
      <vt:lpstr>Context of Privatization: The Reagan-Thatcher Revolutions</vt:lpstr>
      <vt:lpstr>Target for Currency Auction</vt:lpstr>
      <vt:lpstr>The Reagan-Thatcher Revolutions</vt:lpstr>
      <vt:lpstr>Tendering is the procurement of acquisition of goods and/or services at the best possible total cost of ownership, in the correct quantity and quality, at the right time, in the right place for the direct benefit or use of governments, corporations, or local authorities, generally by a contract.</vt:lpstr>
      <vt:lpstr>One View of Free Trade</vt:lpstr>
      <vt:lpstr>Conditionality and Privatization</vt:lpstr>
      <vt:lpstr>One View of SAPs</vt:lpstr>
      <vt:lpstr>Conditionalities</vt:lpstr>
      <vt:lpstr>Critics</vt:lpstr>
      <vt:lpstr>Principles of Privatization</vt:lpstr>
      <vt:lpstr>Administrative Reforms</vt:lpstr>
      <vt:lpstr>Administrative Reforms and Privatization</vt:lpstr>
      <vt:lpstr>Principles of Privatization</vt:lpstr>
      <vt:lpstr>The View from the 1080s</vt:lpstr>
      <vt:lpstr>Principles of Privatization</vt:lpstr>
      <vt:lpstr>Milton Friedman, 1912-2006 University of Chicago</vt:lpstr>
      <vt:lpstr>The Fundamental Assumption: Private Provision of Services</vt:lpstr>
      <vt:lpstr>Private Provision of Services</vt:lpstr>
      <vt:lpstr>Acting Vice Principal showing the their school vouchers.</vt:lpstr>
      <vt:lpstr>Privatization “Ideal”  No Taxes</vt:lpstr>
      <vt:lpstr>E-ZPASS</vt:lpstr>
      <vt:lpstr>Privatization Reasons (Madsen Pirie)</vt:lpstr>
      <vt:lpstr>Privatization “Ideal”</vt:lpstr>
      <vt:lpstr>PowerPoint Presentation</vt:lpstr>
      <vt:lpstr> Privatization- Reasons (Madsen Pirie) </vt:lpstr>
      <vt:lpstr>PowerPoint Presentation</vt:lpstr>
      <vt:lpstr>Privatization Means</vt:lpstr>
      <vt:lpstr>Liquidation</vt:lpstr>
      <vt:lpstr>Privatization Means</vt:lpstr>
      <vt:lpstr>Privatization Means</vt:lpstr>
      <vt:lpstr>The World Bank Formula, 2007</vt:lpstr>
      <vt:lpstr>Privatization Criticism</vt:lpstr>
      <vt:lpstr>Privatization Criticism</vt:lpstr>
      <vt:lpstr>Options Under Reinventing Government</vt:lpstr>
      <vt:lpstr>Privatization Criticism</vt:lpstr>
      <vt:lpstr>Reinventing Government a world wide phenomenon (Korea)</vt:lpstr>
      <vt:lpstr>Privatization Criticism</vt:lpstr>
      <vt:lpstr>  Problems with Administrative Reform: International Examples  </vt:lpstr>
      <vt:lpstr>Privatization in LDCs</vt:lpstr>
      <vt:lpstr>Problems with Privatization</vt:lpstr>
      <vt:lpstr>The Principles: Review</vt:lpstr>
      <vt:lpstr>The Principles: Review</vt:lpstr>
      <vt:lpstr>Development and Charity</vt:lpstr>
    </vt:vector>
  </TitlesOfParts>
  <Company>CWES Univ.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Programs and Projects</dc:title>
  <dc:creator>yoder</dc:creator>
  <cp:lastModifiedBy>Jhanson133</cp:lastModifiedBy>
  <cp:revision>61</cp:revision>
  <cp:lastPrinted>2001-02-16T19:14:07Z</cp:lastPrinted>
  <dcterms:created xsi:type="dcterms:W3CDTF">2001-01-31T16:17:11Z</dcterms:created>
  <dcterms:modified xsi:type="dcterms:W3CDTF">2016-11-15T04:22:53Z</dcterms:modified>
</cp:coreProperties>
</file>