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sldIdLst>
    <p:sldId id="256" r:id="rId2"/>
    <p:sldId id="333" r:id="rId3"/>
    <p:sldId id="349" r:id="rId4"/>
    <p:sldId id="347" r:id="rId5"/>
    <p:sldId id="331" r:id="rId6"/>
    <p:sldId id="332" r:id="rId7"/>
    <p:sldId id="334" r:id="rId8"/>
    <p:sldId id="344" r:id="rId9"/>
    <p:sldId id="345" r:id="rId10"/>
    <p:sldId id="346" r:id="rId11"/>
    <p:sldId id="335" r:id="rId12"/>
    <p:sldId id="336" r:id="rId13"/>
    <p:sldId id="337" r:id="rId14"/>
    <p:sldId id="338" r:id="rId15"/>
    <p:sldId id="343" r:id="rId16"/>
    <p:sldId id="305" r:id="rId17"/>
    <p:sldId id="286" r:id="rId18"/>
    <p:sldId id="260" r:id="rId19"/>
    <p:sldId id="312" r:id="rId20"/>
    <p:sldId id="287" r:id="rId21"/>
    <p:sldId id="261" r:id="rId22"/>
    <p:sldId id="288" r:id="rId23"/>
    <p:sldId id="262" r:id="rId24"/>
    <p:sldId id="263" r:id="rId25"/>
    <p:sldId id="264" r:id="rId26"/>
    <p:sldId id="293" r:id="rId27"/>
    <p:sldId id="307" r:id="rId28"/>
    <p:sldId id="313" r:id="rId29"/>
    <p:sldId id="292" r:id="rId30"/>
    <p:sldId id="291" r:id="rId31"/>
    <p:sldId id="290" r:id="rId32"/>
    <p:sldId id="306" r:id="rId33"/>
    <p:sldId id="295" r:id="rId34"/>
    <p:sldId id="309" r:id="rId35"/>
    <p:sldId id="311" r:id="rId36"/>
    <p:sldId id="315" r:id="rId37"/>
    <p:sldId id="268" r:id="rId38"/>
    <p:sldId id="316" r:id="rId39"/>
    <p:sldId id="269" r:id="rId40"/>
    <p:sldId id="296" r:id="rId41"/>
    <p:sldId id="327" r:id="rId42"/>
    <p:sldId id="270" r:id="rId43"/>
    <p:sldId id="272" r:id="rId44"/>
    <p:sldId id="317" r:id="rId45"/>
    <p:sldId id="350" r:id="rId46"/>
    <p:sldId id="271" r:id="rId47"/>
    <p:sldId id="273" r:id="rId48"/>
    <p:sldId id="319" r:id="rId49"/>
    <p:sldId id="274" r:id="rId50"/>
    <p:sldId id="320" r:id="rId51"/>
    <p:sldId id="275" r:id="rId52"/>
    <p:sldId id="326" r:id="rId53"/>
    <p:sldId id="277" r:id="rId54"/>
    <p:sldId id="278" r:id="rId55"/>
    <p:sldId id="323" r:id="rId56"/>
    <p:sldId id="279" r:id="rId57"/>
    <p:sldId id="300" r:id="rId58"/>
    <p:sldId id="281" r:id="rId59"/>
    <p:sldId id="303" r:id="rId60"/>
    <p:sldId id="308" r:id="rId61"/>
    <p:sldId id="299" r:id="rId62"/>
    <p:sldId id="284" r:id="rId63"/>
    <p:sldId id="282" r:id="rId64"/>
    <p:sldId id="348" r:id="rId65"/>
    <p:sldId id="328" r:id="rId66"/>
    <p:sldId id="352" r:id="rId67"/>
    <p:sldId id="351" r:id="rId68"/>
    <p:sldId id="329" r:id="rId69"/>
    <p:sldId id="330" r:id="rId70"/>
    <p:sldId id="353" r:id="rId71"/>
    <p:sldId id="354"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20" autoAdjust="0"/>
  </p:normalViewPr>
  <p:slideViewPr>
    <p:cSldViewPr>
      <p:cViewPr varScale="1">
        <p:scale>
          <a:sx n="40" d="100"/>
          <a:sy n="40" d="100"/>
        </p:scale>
        <p:origin x="22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65369-775A-4704-8A72-F05CA3E90792}"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7E30E-4DC2-4C0F-9F61-1B876B421652}" type="slidenum">
              <a:rPr lang="en-US" smtClean="0"/>
              <a:t>‹#›</a:t>
            </a:fld>
            <a:endParaRPr lang="en-US"/>
          </a:p>
        </p:txBody>
      </p:sp>
    </p:spTree>
    <p:extLst>
      <p:ext uri="{BB962C8B-B14F-4D97-AF65-F5344CB8AC3E}">
        <p14:creationId xmlns:p14="http://schemas.microsoft.com/office/powerpoint/2010/main" val="248899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opedia.com/terms/i/insourcing.as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c.tynt.com/b/rf?id=arwjQmCEqr4l6Cadbi-bnq&amp;u=Investopedia" TargetMode="External"/><Relationship Id="rId5" Type="http://schemas.openxmlformats.org/officeDocument/2006/relationships/hyperlink" Target="http://www.investopedia.com/ask/answers/032715/whats-difference-between-outsourcing-and-insourcing.asp#ixzz4xBY3x0ym" TargetMode="External"/><Relationship Id="rId4" Type="http://schemas.openxmlformats.org/officeDocument/2006/relationships/hyperlink" Target="http://www.investopedia.com/terms/m/manufacturing-production.as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budget first (cost benefit analysis) before taking on planning; planning is limited by interest groups or politicians wit hidden agendas, planners who are not supplied with human resourcing or resourcing needed to move a plan forward; planners are rational choice bound but it is not realistic for long-term which comes against the politics requiring compromising; poor countries nee </a:t>
            </a:r>
            <a:r>
              <a:rPr lang="en-US" dirty="0" err="1"/>
              <a:t>dto</a:t>
            </a:r>
            <a:r>
              <a:rPr lang="en-US" dirty="0"/>
              <a:t> convince foreign donors not to insist on formal planning as a </a:t>
            </a:r>
            <a:r>
              <a:rPr lang="en-US" dirty="0" err="1"/>
              <a:t>prereq</a:t>
            </a:r>
            <a:r>
              <a:rPr lang="en-US" dirty="0"/>
              <a:t> for aid; abandon the paper plan and instead put improve budgeting and procedure of expediting projects; focus on budgeting a significant potential advance; eliminate old data requirements but let them use what they use;                lead into SAPs being necessary; balancing the budget</a:t>
            </a:r>
          </a:p>
        </p:txBody>
      </p:sp>
      <p:sp>
        <p:nvSpPr>
          <p:cNvPr id="4" name="Slide Number Placeholder 3"/>
          <p:cNvSpPr>
            <a:spLocks noGrp="1"/>
          </p:cNvSpPr>
          <p:nvPr>
            <p:ph type="sldNum" sz="quarter" idx="10"/>
          </p:nvPr>
        </p:nvSpPr>
        <p:spPr/>
        <p:txBody>
          <a:bodyPr/>
          <a:lstStyle/>
          <a:p>
            <a:fld id="{1AC7E30E-4DC2-4C0F-9F61-1B876B421652}" type="slidenum">
              <a:rPr lang="en-US" smtClean="0"/>
              <a:t>5</a:t>
            </a:fld>
            <a:endParaRPr lang="en-US"/>
          </a:p>
        </p:txBody>
      </p:sp>
    </p:spTree>
    <p:extLst>
      <p:ext uri="{BB962C8B-B14F-4D97-AF65-F5344CB8AC3E}">
        <p14:creationId xmlns:p14="http://schemas.microsoft.com/office/powerpoint/2010/main" val="44342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principles: Decentralization and </a:t>
            </a:r>
            <a:r>
              <a:rPr lang="en-US" dirty="0" err="1"/>
              <a:t>Deconcentration</a:t>
            </a:r>
            <a:r>
              <a:rPr lang="en-US" dirty="0"/>
              <a:t>. They often created confusion. Decentralization, at the "value/goal" level, is sharing part of governmental power by a ruling group with another ones.  At the norms level, it involves formal political structures that cover a defined area, representing local interests as well as central ones.  At the "collectivities and roles" level it means units of local government in which formal decision-making is in locally elected authorities. </a:t>
            </a:r>
            <a:r>
              <a:rPr lang="en-US" dirty="0" err="1"/>
              <a:t>Deconcentration</a:t>
            </a:r>
            <a:r>
              <a:rPr lang="en-US" dirty="0"/>
              <a:t>, at the first level, is sharing power between members of the same national ruling in different areas. At the second level, it means political structures which represent central interests. At the third level it means decision-making is still in the hands of central administration officials.</a:t>
            </a:r>
          </a:p>
        </p:txBody>
      </p:sp>
      <p:sp>
        <p:nvSpPr>
          <p:cNvPr id="4" name="Slide Number Placeholder 3"/>
          <p:cNvSpPr>
            <a:spLocks noGrp="1"/>
          </p:cNvSpPr>
          <p:nvPr>
            <p:ph type="sldNum" sz="quarter" idx="10"/>
          </p:nvPr>
        </p:nvSpPr>
        <p:spPr/>
        <p:txBody>
          <a:bodyPr/>
          <a:lstStyle/>
          <a:p>
            <a:fld id="{1AC7E30E-4DC2-4C0F-9F61-1B876B421652}" type="slidenum">
              <a:rPr lang="en-US" smtClean="0"/>
              <a:t>30</a:t>
            </a:fld>
            <a:endParaRPr lang="en-US"/>
          </a:p>
        </p:txBody>
      </p:sp>
    </p:spTree>
    <p:extLst>
      <p:ext uri="{BB962C8B-B14F-4D97-AF65-F5344CB8AC3E}">
        <p14:creationId xmlns:p14="http://schemas.microsoft.com/office/powerpoint/2010/main" val="331133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36</a:t>
            </a:fld>
            <a:endParaRPr lang="en-US"/>
          </a:p>
        </p:txBody>
      </p:sp>
    </p:spTree>
    <p:extLst>
      <p:ext uri="{BB962C8B-B14F-4D97-AF65-F5344CB8AC3E}">
        <p14:creationId xmlns:p14="http://schemas.microsoft.com/office/powerpoint/2010/main" val="135140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society pros and cons?  CS not always mean same problems don’t haunt us</a:t>
            </a:r>
          </a:p>
        </p:txBody>
      </p:sp>
      <p:sp>
        <p:nvSpPr>
          <p:cNvPr id="4" name="Slide Number Placeholder 3"/>
          <p:cNvSpPr>
            <a:spLocks noGrp="1"/>
          </p:cNvSpPr>
          <p:nvPr>
            <p:ph type="sldNum" sz="quarter" idx="10"/>
          </p:nvPr>
        </p:nvSpPr>
        <p:spPr/>
        <p:txBody>
          <a:bodyPr/>
          <a:lstStyle/>
          <a:p>
            <a:fld id="{1AC7E30E-4DC2-4C0F-9F61-1B876B421652}" type="slidenum">
              <a:rPr lang="en-US" smtClean="0"/>
              <a:t>40</a:t>
            </a:fld>
            <a:endParaRPr lang="en-US"/>
          </a:p>
        </p:txBody>
      </p:sp>
    </p:spTree>
    <p:extLst>
      <p:ext uri="{BB962C8B-B14F-4D97-AF65-F5344CB8AC3E}">
        <p14:creationId xmlns:p14="http://schemas.microsoft.com/office/powerpoint/2010/main" val="243927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42</a:t>
            </a:fld>
            <a:endParaRPr lang="en-US"/>
          </a:p>
        </p:txBody>
      </p:sp>
    </p:spTree>
    <p:extLst>
      <p:ext uri="{BB962C8B-B14F-4D97-AF65-F5344CB8AC3E}">
        <p14:creationId xmlns:p14="http://schemas.microsoft.com/office/powerpoint/2010/main" val="274746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44</a:t>
            </a:fld>
            <a:endParaRPr lang="en-US"/>
          </a:p>
        </p:txBody>
      </p:sp>
    </p:spTree>
    <p:extLst>
      <p:ext uri="{BB962C8B-B14F-4D97-AF65-F5344CB8AC3E}">
        <p14:creationId xmlns:p14="http://schemas.microsoft.com/office/powerpoint/2010/main" val="241240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48</a:t>
            </a:fld>
            <a:endParaRPr lang="en-US"/>
          </a:p>
        </p:txBody>
      </p:sp>
    </p:spTree>
    <p:extLst>
      <p:ext uri="{BB962C8B-B14F-4D97-AF65-F5344CB8AC3E}">
        <p14:creationId xmlns:p14="http://schemas.microsoft.com/office/powerpoint/2010/main" val="75268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i="1" kern="1200" dirty="0">
                <a:solidFill>
                  <a:schemeClr val="tx1"/>
                </a:solidFill>
                <a:effectLst/>
                <a:latin typeface="+mn-lt"/>
                <a:ea typeface="+mn-ea"/>
                <a:cs typeface="+mn-cs"/>
              </a:rPr>
              <a:t>Administration lies outside the proper sphere of politics. </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Although politics sets the tasks for administration, it should not be suffered to manipulate its offices. In his view, Politics and Administration should be separated to make the government more efficient and less corrupted.</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However, it was considered a myth because It is not conceptually possible to have a dichotomy that keeps elected official out of administration but allows administrators to be active in policy. </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 popularity of party system in western countries makes Political Administrative Dichotomy impossible to implement.</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Out of “disappointment” of spoils system. </a:t>
            </a:r>
            <a:r>
              <a:rPr lang="en-US" sz="1200" i="1" kern="1200" dirty="0" err="1">
                <a:solidFill>
                  <a:schemeClr val="tx1"/>
                </a:solidFill>
                <a:effectLst/>
                <a:latin typeface="+mn-lt"/>
                <a:ea typeface="+mn-ea"/>
                <a:cs typeface="+mn-cs"/>
              </a:rPr>
              <a:t>Dysfunctionalism</a:t>
            </a:r>
            <a:r>
              <a:rPr lang="en-US" sz="1200" i="1" kern="1200" dirty="0">
                <a:solidFill>
                  <a:schemeClr val="tx1"/>
                </a:solidFill>
                <a:effectLst/>
                <a:latin typeface="+mn-lt"/>
                <a:ea typeface="+mn-ea"/>
                <a:cs typeface="+mn-cs"/>
              </a:rPr>
              <a:t> of spoils. phrase “don’t throw out the baby with the bathwater,” meant not to throw out the baby of democracy with the bathwater of corruption that came from the spoils system</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Gives opinion</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66</a:t>
            </a:fld>
            <a:endParaRPr lang="en-US"/>
          </a:p>
        </p:txBody>
      </p:sp>
    </p:spTree>
    <p:extLst>
      <p:ext uri="{BB962C8B-B14F-4D97-AF65-F5344CB8AC3E}">
        <p14:creationId xmlns:p14="http://schemas.microsoft.com/office/powerpoint/2010/main" val="4179853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i="1" kern="1200" dirty="0">
                <a:solidFill>
                  <a:schemeClr val="tx1"/>
                </a:solidFill>
                <a:effectLst/>
                <a:latin typeface="+mn-lt"/>
                <a:ea typeface="+mn-ea"/>
                <a:cs typeface="+mn-cs"/>
              </a:rPr>
              <a:t>Administration lies outside the proper sphere of politics. </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Although politics sets the tasks for administration, it should not be suffered to manipulate its offices. In his view, Politics and Administration should be separated to make the government more efficient and less corrupted.</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However, it was considered a myth because It is not conceptually possible to have a dichotomy that keeps elected official out of administration but allows administrators to be active in policy. </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 popularity of party system in western countries makes Political Administrative Dichotomy impossible to implement.</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Out of “disappointment” of spoils system. </a:t>
            </a:r>
            <a:r>
              <a:rPr lang="en-US" sz="1200" i="1" kern="1200" dirty="0" err="1">
                <a:solidFill>
                  <a:schemeClr val="tx1"/>
                </a:solidFill>
                <a:effectLst/>
                <a:latin typeface="+mn-lt"/>
                <a:ea typeface="+mn-ea"/>
                <a:cs typeface="+mn-cs"/>
              </a:rPr>
              <a:t>Dysfunctionalism</a:t>
            </a:r>
            <a:r>
              <a:rPr lang="en-US" sz="1200" i="1" kern="1200" dirty="0">
                <a:solidFill>
                  <a:schemeClr val="tx1"/>
                </a:solidFill>
                <a:effectLst/>
                <a:latin typeface="+mn-lt"/>
                <a:ea typeface="+mn-ea"/>
                <a:cs typeface="+mn-cs"/>
              </a:rPr>
              <a:t> of spoils. phrase “don’t throw out the baby with the bathwater,” meant not to throw out the baby of democracy with the bathwater of corruption that came from the spoils system</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Gives opinion</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67</a:t>
            </a:fld>
            <a:endParaRPr lang="en-US"/>
          </a:p>
        </p:txBody>
      </p:sp>
    </p:spTree>
    <p:extLst>
      <p:ext uri="{BB962C8B-B14F-4D97-AF65-F5344CB8AC3E}">
        <p14:creationId xmlns:p14="http://schemas.microsoft.com/office/powerpoint/2010/main" val="118337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Recurrent budgets</a:t>
            </a:r>
            <a:r>
              <a:rPr lang="en-US" sz="1200" b="0" i="0" kern="1200" dirty="0">
                <a:solidFill>
                  <a:schemeClr val="tx1"/>
                </a:solidFill>
                <a:effectLst/>
                <a:latin typeface="+mn-lt"/>
                <a:ea typeface="+mn-ea"/>
                <a:cs typeface="+mn-cs"/>
              </a:rPr>
              <a:t> focus on operational costs over </a:t>
            </a:r>
            <a:r>
              <a:rPr lang="en-US" sz="1200" b="1" i="0" kern="1200" dirty="0">
                <a:solidFill>
                  <a:schemeClr val="tx1"/>
                </a:solidFill>
                <a:effectLst/>
                <a:latin typeface="+mn-lt"/>
                <a:ea typeface="+mn-ea"/>
                <a:cs typeface="+mn-cs"/>
              </a:rPr>
              <a:t>capital</a:t>
            </a:r>
            <a:r>
              <a:rPr lang="en-US" sz="1200" b="0" i="0" kern="1200" dirty="0">
                <a:solidFill>
                  <a:schemeClr val="tx1"/>
                </a:solidFill>
                <a:effectLst/>
                <a:latin typeface="+mn-lt"/>
                <a:ea typeface="+mn-ea"/>
                <a:cs typeface="+mn-cs"/>
              </a:rPr>
              <a:t> costs. Therefore, the expenses in the </a:t>
            </a:r>
            <a:r>
              <a:rPr lang="en-US" sz="1200" b="1" i="0" kern="1200" dirty="0">
                <a:solidFill>
                  <a:schemeClr val="tx1"/>
                </a:solidFill>
                <a:effectLst/>
                <a:latin typeface="+mn-lt"/>
                <a:ea typeface="+mn-ea"/>
                <a:cs typeface="+mn-cs"/>
              </a:rPr>
              <a:t>budget</a:t>
            </a:r>
            <a:r>
              <a:rPr lang="en-US" sz="1200" b="0" i="0" kern="1200" dirty="0">
                <a:solidFill>
                  <a:schemeClr val="tx1"/>
                </a:solidFill>
                <a:effectLst/>
                <a:latin typeface="+mn-lt"/>
                <a:ea typeface="+mn-ea"/>
                <a:cs typeface="+mn-cs"/>
              </a:rPr>
              <a:t> do not go toward improvements, such as infrastructure projects, which have fixed costs. The </a:t>
            </a:r>
            <a:r>
              <a:rPr lang="en-US" sz="1200" b="1" i="0" kern="1200" dirty="0">
                <a:solidFill>
                  <a:schemeClr val="tx1"/>
                </a:solidFill>
                <a:effectLst/>
                <a:latin typeface="+mn-lt"/>
                <a:ea typeface="+mn-ea"/>
                <a:cs typeface="+mn-cs"/>
              </a:rPr>
              <a:t>budget</a:t>
            </a:r>
            <a:r>
              <a:rPr lang="en-US" sz="1200" b="0" i="0" kern="1200" dirty="0">
                <a:solidFill>
                  <a:schemeClr val="tx1"/>
                </a:solidFill>
                <a:effectLst/>
                <a:latin typeface="+mn-lt"/>
                <a:ea typeface="+mn-ea"/>
                <a:cs typeface="+mn-cs"/>
              </a:rPr>
              <a:t> padding to account for unknown expenses takes away funding from non-</a:t>
            </a:r>
            <a:r>
              <a:rPr lang="en-US" sz="1200" b="1" i="0" kern="1200" dirty="0">
                <a:solidFill>
                  <a:schemeClr val="tx1"/>
                </a:solidFill>
                <a:effectLst/>
                <a:latin typeface="+mn-lt"/>
                <a:ea typeface="+mn-ea"/>
                <a:cs typeface="+mn-cs"/>
              </a:rPr>
              <a:t>recurrent budgets</a:t>
            </a:r>
            <a:r>
              <a:rPr lang="en-US" sz="1200" b="0" i="0" kern="1200" dirty="0">
                <a:solidFill>
                  <a:schemeClr val="tx1"/>
                </a:solidFill>
                <a:effectLst/>
                <a:latin typeface="+mn-lt"/>
                <a:ea typeface="+mn-ea"/>
                <a:cs typeface="+mn-cs"/>
              </a:rPr>
              <a:t> on paper.</a:t>
            </a:r>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6</a:t>
            </a:fld>
            <a:endParaRPr lang="en-US"/>
          </a:p>
        </p:txBody>
      </p:sp>
    </p:spTree>
    <p:extLst>
      <p:ext uri="{BB962C8B-B14F-4D97-AF65-F5344CB8AC3E}">
        <p14:creationId xmlns:p14="http://schemas.microsoft.com/office/powerpoint/2010/main" val="243162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more social capital through systems of bonding and networking; Putnam saw the development of technical and exclusive knowledge among administrators and other specialist groups as a mechanism by which power is stripped from the democratic process and slipped sideways to the advisors and specialists influencing the decision-making process (Putnam)</a:t>
            </a:r>
          </a:p>
        </p:txBody>
      </p:sp>
      <p:sp>
        <p:nvSpPr>
          <p:cNvPr id="4" name="Slide Number Placeholder 3"/>
          <p:cNvSpPr>
            <a:spLocks noGrp="1"/>
          </p:cNvSpPr>
          <p:nvPr>
            <p:ph type="sldNum" sz="quarter" idx="10"/>
          </p:nvPr>
        </p:nvSpPr>
        <p:spPr/>
        <p:txBody>
          <a:bodyPr/>
          <a:lstStyle/>
          <a:p>
            <a:fld id="{1AC7E30E-4DC2-4C0F-9F61-1B876B421652}" type="slidenum">
              <a:rPr lang="en-US" smtClean="0"/>
              <a:t>7</a:t>
            </a:fld>
            <a:endParaRPr lang="en-US"/>
          </a:p>
        </p:txBody>
      </p:sp>
    </p:spTree>
    <p:extLst>
      <p:ext uri="{BB962C8B-B14F-4D97-AF65-F5344CB8AC3E}">
        <p14:creationId xmlns:p14="http://schemas.microsoft.com/office/powerpoint/2010/main" val="245524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are the pros and cons of these three?  Take </a:t>
            </a:r>
          </a:p>
        </p:txBody>
      </p:sp>
      <p:sp>
        <p:nvSpPr>
          <p:cNvPr id="4" name="Slide Number Placeholder 3"/>
          <p:cNvSpPr>
            <a:spLocks noGrp="1"/>
          </p:cNvSpPr>
          <p:nvPr>
            <p:ph type="sldNum" sz="quarter" idx="10"/>
          </p:nvPr>
        </p:nvSpPr>
        <p:spPr/>
        <p:txBody>
          <a:bodyPr/>
          <a:lstStyle/>
          <a:p>
            <a:fld id="{1AC7E30E-4DC2-4C0F-9F61-1B876B421652}" type="slidenum">
              <a:rPr lang="en-US" smtClean="0"/>
              <a:t>11</a:t>
            </a:fld>
            <a:endParaRPr lang="en-US"/>
          </a:p>
        </p:txBody>
      </p:sp>
    </p:spTree>
    <p:extLst>
      <p:ext uri="{BB962C8B-B14F-4D97-AF65-F5344CB8AC3E}">
        <p14:creationId xmlns:p14="http://schemas.microsoft.com/office/powerpoint/2010/main" val="116680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13</a:t>
            </a:fld>
            <a:endParaRPr lang="en-US"/>
          </a:p>
        </p:txBody>
      </p:sp>
    </p:spTree>
    <p:extLst>
      <p:ext uri="{BB962C8B-B14F-4D97-AF65-F5344CB8AC3E}">
        <p14:creationId xmlns:p14="http://schemas.microsoft.com/office/powerpoint/2010/main" val="375838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Insourcing</a:t>
            </a:r>
            <a:r>
              <a:rPr lang="en-US" sz="1200" b="0" i="0" kern="1200" dirty="0">
                <a:solidFill>
                  <a:schemeClr val="tx1"/>
                </a:solidFill>
                <a:effectLst/>
                <a:latin typeface="+mn-lt"/>
                <a:ea typeface="+mn-ea"/>
                <a:cs typeface="+mn-cs"/>
              </a:rPr>
              <a:t> is a business practice performed within an organization's operational infrastructure. Outsourcing, on the other hand, enlists the help of outside organizations not affiliated with the company to complete specific tasks. As a result, these differences effect cost, location and resource aspects of the organization, which influences decision making.</a:t>
            </a:r>
          </a:p>
          <a:p>
            <a:r>
              <a:rPr lang="en-US" sz="1200" b="0" i="0" kern="1200" dirty="0">
                <a:solidFill>
                  <a:schemeClr val="tx1"/>
                </a:solidFill>
                <a:effectLst/>
                <a:latin typeface="+mn-lt"/>
                <a:ea typeface="+mn-ea"/>
                <a:cs typeface="+mn-cs"/>
              </a:rPr>
              <a:t>The cost associated with insourcing is different from the cost associated with outsourcing. Insourcing is typically more expensive for an organization as a result of implementing new processes to start a different division of the organization. Outsourcing uses the developed workforce of an outside organization to perform tasks.</a:t>
            </a:r>
          </a:p>
          <a:p>
            <a:r>
              <a:rPr lang="en-US" sz="1200" b="0" i="0" kern="1200" dirty="0">
                <a:solidFill>
                  <a:schemeClr val="tx1"/>
                </a:solidFill>
                <a:effectLst/>
                <a:latin typeface="+mn-lt"/>
                <a:ea typeface="+mn-ea"/>
                <a:cs typeface="+mn-cs"/>
              </a:rPr>
              <a:t>Resources are another major difference between these two business practices. Outsourcing uses the resources of an outside organization for services and </a:t>
            </a:r>
            <a:r>
              <a:rPr lang="en-US" sz="1200" b="0" i="0" u="none" strike="noStrike" kern="1200" dirty="0">
                <a:solidFill>
                  <a:schemeClr val="tx1"/>
                </a:solidFill>
                <a:effectLst/>
                <a:latin typeface="+mn-lt"/>
                <a:ea typeface="+mn-ea"/>
                <a:cs typeface="+mn-cs"/>
                <a:hlinkClick r:id="rId4"/>
              </a:rPr>
              <a:t>manufacturing products</a:t>
            </a:r>
            <a:r>
              <a:rPr lang="en-US" sz="1200" b="0" i="0" kern="1200" dirty="0">
                <a:solidFill>
                  <a:schemeClr val="tx1"/>
                </a:solidFill>
                <a:effectLst/>
                <a:latin typeface="+mn-lt"/>
                <a:ea typeface="+mn-ea"/>
                <a:cs typeface="+mn-cs"/>
              </a:rPr>
              <a:t>. Insourcing utilizes developed resources within the organization to perform tasks or to achieve a goal. For example, an organization may insource technical support for a new product as a result of having technical support setup for another product within the organization.</a:t>
            </a: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5"/>
              </a:rPr>
              <a:t>What's the difference between outsourcing and insourcing?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http://www.investopedia.com/ask/answers/032715/whats-difference-between-outsourcing-and-insourcing.asp#ixzz4xBY3x0ym</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6"/>
              </a:rPr>
              <a:t>Investopedia on Facebook</a:t>
            </a:r>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15</a:t>
            </a:fld>
            <a:endParaRPr lang="en-US"/>
          </a:p>
        </p:txBody>
      </p:sp>
    </p:spTree>
    <p:extLst>
      <p:ext uri="{BB962C8B-B14F-4D97-AF65-F5344CB8AC3E}">
        <p14:creationId xmlns:p14="http://schemas.microsoft.com/office/powerpoint/2010/main" val="371932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stages of growth that Modernization promotes: hint this was a midterm question….</a:t>
            </a:r>
          </a:p>
        </p:txBody>
      </p:sp>
      <p:sp>
        <p:nvSpPr>
          <p:cNvPr id="4" name="Slide Number Placeholder 3"/>
          <p:cNvSpPr>
            <a:spLocks noGrp="1"/>
          </p:cNvSpPr>
          <p:nvPr>
            <p:ph type="sldNum" sz="quarter" idx="10"/>
          </p:nvPr>
        </p:nvSpPr>
        <p:spPr/>
        <p:txBody>
          <a:bodyPr/>
          <a:lstStyle/>
          <a:p>
            <a:fld id="{1AC7E30E-4DC2-4C0F-9F61-1B876B421652}" type="slidenum">
              <a:rPr lang="en-US" smtClean="0"/>
              <a:t>18</a:t>
            </a:fld>
            <a:endParaRPr lang="en-US"/>
          </a:p>
        </p:txBody>
      </p:sp>
    </p:spTree>
    <p:extLst>
      <p:ext uri="{BB962C8B-B14F-4D97-AF65-F5344CB8AC3E}">
        <p14:creationId xmlns:p14="http://schemas.microsoft.com/office/powerpoint/2010/main" val="240309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Developmental state</a:t>
            </a:r>
            <a:r>
              <a:rPr lang="en-US" sz="1200" b="0" i="0" kern="1200" dirty="0">
                <a:solidFill>
                  <a:schemeClr val="tx1"/>
                </a:solidFill>
                <a:effectLst/>
                <a:latin typeface="+mn-lt"/>
                <a:ea typeface="+mn-ea"/>
                <a:cs typeface="+mn-cs"/>
              </a:rPr>
              <a:t>, or hard </a:t>
            </a:r>
            <a:r>
              <a:rPr lang="en-US" sz="1200" b="1" i="0" kern="1200" dirty="0">
                <a:solidFill>
                  <a:schemeClr val="tx1"/>
                </a:solidFill>
                <a:effectLst/>
                <a:latin typeface="+mn-lt"/>
                <a:ea typeface="+mn-ea"/>
                <a:cs typeface="+mn-cs"/>
              </a:rPr>
              <a:t>state</a:t>
            </a:r>
            <a:r>
              <a:rPr lang="en-US" sz="1200" b="0" i="0" kern="1200" dirty="0">
                <a:solidFill>
                  <a:schemeClr val="tx1"/>
                </a:solidFill>
                <a:effectLst/>
                <a:latin typeface="+mn-lt"/>
                <a:ea typeface="+mn-ea"/>
                <a:cs typeface="+mn-cs"/>
              </a:rPr>
              <a:t>, is a term used by international political economy scholars to refer to the phenomenon of </a:t>
            </a:r>
            <a:r>
              <a:rPr lang="en-US" sz="1200" b="1" i="0" kern="1200" dirty="0">
                <a:solidFill>
                  <a:schemeClr val="tx1"/>
                </a:solidFill>
                <a:effectLst/>
                <a:latin typeface="+mn-lt"/>
                <a:ea typeface="+mn-ea"/>
                <a:cs typeface="+mn-cs"/>
              </a:rPr>
              <a:t>state</a:t>
            </a:r>
            <a:r>
              <a:rPr lang="en-US" sz="1200" b="0" i="0" kern="1200" dirty="0">
                <a:solidFill>
                  <a:schemeClr val="tx1"/>
                </a:solidFill>
                <a:effectLst/>
                <a:latin typeface="+mn-lt"/>
                <a:ea typeface="+mn-ea"/>
                <a:cs typeface="+mn-cs"/>
              </a:rPr>
              <a:t>-led macroeconomic planning in </a:t>
            </a:r>
            <a:r>
              <a:rPr lang="en-US" sz="1200" b="0" i="0" kern="1200" dirty="0" err="1">
                <a:solidFill>
                  <a:schemeClr val="tx1"/>
                </a:solidFill>
                <a:effectLst/>
                <a:latin typeface="+mn-lt"/>
                <a:ea typeface="+mn-ea"/>
                <a:cs typeface="+mn-cs"/>
              </a:rPr>
              <a:t>East</a:t>
            </a:r>
            <a:r>
              <a:rPr lang="en-US" sz="1200" b="1" i="0" kern="1200" dirty="0" err="1">
                <a:solidFill>
                  <a:schemeClr val="tx1"/>
                </a:solidFill>
                <a:effectLst/>
                <a:latin typeface="+mn-lt"/>
                <a:ea typeface="+mn-ea"/>
                <a:cs typeface="+mn-cs"/>
              </a:rPr>
              <a:t>Asia</a:t>
            </a:r>
            <a:r>
              <a:rPr lang="en-US" sz="1200" b="0" i="0" kern="1200" dirty="0">
                <a:solidFill>
                  <a:schemeClr val="tx1"/>
                </a:solidFill>
                <a:effectLst/>
                <a:latin typeface="+mn-lt"/>
                <a:ea typeface="+mn-ea"/>
                <a:cs typeface="+mn-cs"/>
              </a:rPr>
              <a:t> in the late twentieth century. ... The first person to seriously conceptualize </a:t>
            </a:r>
            <a:r>
              <a:rPr lang="en-US" sz="1200" b="0" i="0" kern="1200" dirty="0" err="1">
                <a:solidFill>
                  <a:schemeClr val="tx1"/>
                </a:solidFill>
                <a:effectLst/>
                <a:latin typeface="+mn-lt"/>
                <a:ea typeface="+mn-ea"/>
                <a:cs typeface="+mn-cs"/>
              </a:rPr>
              <a:t>the</a:t>
            </a:r>
            <a:r>
              <a:rPr lang="en-US" sz="1200" b="1" i="0" kern="1200" dirty="0" err="1">
                <a:solidFill>
                  <a:schemeClr val="tx1"/>
                </a:solidFill>
                <a:effectLst/>
                <a:latin typeface="+mn-lt"/>
                <a:ea typeface="+mn-ea"/>
                <a:cs typeface="+mn-cs"/>
              </a:rPr>
              <a:t>developmental</a:t>
            </a:r>
            <a:r>
              <a:rPr lang="en-US" sz="1200" b="1" i="0" kern="1200" dirty="0">
                <a:solidFill>
                  <a:schemeClr val="tx1"/>
                </a:solidFill>
                <a:effectLst/>
                <a:latin typeface="+mn-lt"/>
                <a:ea typeface="+mn-ea"/>
                <a:cs typeface="+mn-cs"/>
              </a:rPr>
              <a:t> state</a:t>
            </a:r>
            <a:r>
              <a:rPr lang="en-US" sz="1200" b="0" i="0" kern="1200" dirty="0">
                <a:solidFill>
                  <a:schemeClr val="tx1"/>
                </a:solidFill>
                <a:effectLst/>
                <a:latin typeface="+mn-lt"/>
                <a:ea typeface="+mn-ea"/>
                <a:cs typeface="+mn-cs"/>
              </a:rPr>
              <a:t> was Chalmers Johnson.</a:t>
            </a:r>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19</a:t>
            </a:fld>
            <a:endParaRPr lang="en-US"/>
          </a:p>
        </p:txBody>
      </p:sp>
    </p:spTree>
    <p:extLst>
      <p:ext uri="{BB962C8B-B14F-4D97-AF65-F5344CB8AC3E}">
        <p14:creationId xmlns:p14="http://schemas.microsoft.com/office/powerpoint/2010/main" val="322425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Human security has different meanings in different contexts, but in general it refers to basic needs such as food, shelter and security. The "right to survive" with dignity.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HS not fully defined as a theory, or coined as a trend, until the early 1990s by UNDP in the emergence of post-cold war era. HS is presented as a way to link humanitarian, social and economic stability to support ending human suffering resulting from insecurity.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It often takes on issues of organized violence, human rights, good governance, conflict, health &amp; development, sustainable resource and environment; often criticized for being too encompassing a definition (Human Security Initiative 2016).</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Human rights are moral principles/norms describing certain standards of human behavior and life linked to dignity, regularly protected as legal rights in law.</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Political Rights:  Speech, Representation, Religion, Participation; Social:  like Health and Education; Economic:  Employment, income, work with dignity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C7E30E-4DC2-4C0F-9F61-1B876B421652}" type="slidenum">
              <a:rPr lang="en-US" smtClean="0"/>
              <a:t>21</a:t>
            </a:fld>
            <a:endParaRPr lang="en-US"/>
          </a:p>
        </p:txBody>
      </p:sp>
    </p:spTree>
    <p:extLst>
      <p:ext uri="{BB962C8B-B14F-4D97-AF65-F5344CB8AC3E}">
        <p14:creationId xmlns:p14="http://schemas.microsoft.com/office/powerpoint/2010/main" val="415989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ea typeface="+mn-ea"/>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en-US" altLang="en-US">
              <a:ea typeface="+mn-ea"/>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en-US" altLang="en-US">
              <a:ea typeface="+mn-ea"/>
            </a:endParaRPr>
          </a:p>
        </p:txBody>
      </p:sp>
      <p:sp>
        <p:nvSpPr>
          <p:cNvPr id="4202" name="Rectangle 106"/>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420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fld id="{B33B70B1-90B0-4C01-B278-EBA7D99F0EFE}" type="slidenum">
              <a:rPr lang="en-US" altLang="en-US"/>
              <a:pPr/>
              <a:t>‹#›</a:t>
            </a:fld>
            <a:endParaRPr lang="en-US" altLang="en-US"/>
          </a:p>
        </p:txBody>
      </p:sp>
    </p:spTree>
    <p:extLst>
      <p:ext uri="{BB962C8B-B14F-4D97-AF65-F5344CB8AC3E}">
        <p14:creationId xmlns:p14="http://schemas.microsoft.com/office/powerpoint/2010/main" val="37410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fld id="{FF7D07E8-15A5-4A68-8D85-2FCD3B63E808}" type="slidenum">
              <a:rPr lang="en-US" altLang="en-US"/>
              <a:pPr/>
              <a:t>‹#›</a:t>
            </a:fld>
            <a:endParaRPr lang="en-US" altLang="en-US"/>
          </a:p>
        </p:txBody>
      </p:sp>
    </p:spTree>
    <p:extLst>
      <p:ext uri="{BB962C8B-B14F-4D97-AF65-F5344CB8AC3E}">
        <p14:creationId xmlns:p14="http://schemas.microsoft.com/office/powerpoint/2010/main" val="135017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fld id="{8BFF1A04-C95C-4B11-BAD7-49C07A83A441}" type="slidenum">
              <a:rPr lang="en-US" altLang="en-US"/>
              <a:pPr/>
              <a:t>‹#›</a:t>
            </a:fld>
            <a:endParaRPr lang="en-US" altLang="en-US"/>
          </a:p>
        </p:txBody>
      </p:sp>
    </p:spTree>
    <p:extLst>
      <p:ext uri="{BB962C8B-B14F-4D97-AF65-F5344CB8AC3E}">
        <p14:creationId xmlns:p14="http://schemas.microsoft.com/office/powerpoint/2010/main" val="424282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fld id="{DF6867B5-56CF-4127-8A8E-67BE50CEABDB}" type="slidenum">
              <a:rPr lang="en-US" altLang="en-US"/>
              <a:pPr/>
              <a:t>‹#›</a:t>
            </a:fld>
            <a:endParaRPr lang="en-US" altLang="en-US"/>
          </a:p>
        </p:txBody>
      </p:sp>
    </p:spTree>
    <p:extLst>
      <p:ext uri="{BB962C8B-B14F-4D97-AF65-F5344CB8AC3E}">
        <p14:creationId xmlns:p14="http://schemas.microsoft.com/office/powerpoint/2010/main" val="368858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fld id="{73076DC7-D04D-43AD-8297-E5A436DC1C3D}" type="slidenum">
              <a:rPr lang="en-US" altLang="en-US"/>
              <a:pPr/>
              <a:t>‹#›</a:t>
            </a:fld>
            <a:endParaRPr lang="en-US" altLang="en-US"/>
          </a:p>
        </p:txBody>
      </p:sp>
    </p:spTree>
    <p:extLst>
      <p:ext uri="{BB962C8B-B14F-4D97-AF65-F5344CB8AC3E}">
        <p14:creationId xmlns:p14="http://schemas.microsoft.com/office/powerpoint/2010/main" val="378161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fld id="{2B9F713A-DAC3-4FD5-8664-F913DF28C371}" type="slidenum">
              <a:rPr lang="en-US" altLang="en-US"/>
              <a:pPr/>
              <a:t>‹#›</a:t>
            </a:fld>
            <a:endParaRPr lang="en-US" altLang="en-US"/>
          </a:p>
        </p:txBody>
      </p:sp>
    </p:spTree>
    <p:extLst>
      <p:ext uri="{BB962C8B-B14F-4D97-AF65-F5344CB8AC3E}">
        <p14:creationId xmlns:p14="http://schemas.microsoft.com/office/powerpoint/2010/main" val="138815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8"/>
          <p:cNvSpPr>
            <a:spLocks noGrp="1" noChangeArrowheads="1"/>
          </p:cNvSpPr>
          <p:nvPr>
            <p:ph type="dt" sz="half" idx="10"/>
          </p:nvPr>
        </p:nvSpPr>
        <p:spPr>
          <a:ln/>
        </p:spPr>
        <p:txBody>
          <a:bodyPr/>
          <a:lstStyle>
            <a:lvl1pPr>
              <a:defRPr/>
            </a:lvl1pPr>
          </a:lstStyle>
          <a:p>
            <a:pPr>
              <a:defRPr/>
            </a:pPr>
            <a:endParaRPr 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p>
        </p:txBody>
      </p:sp>
      <p:sp>
        <p:nvSpPr>
          <p:cNvPr id="9" name="Rectangle 110"/>
          <p:cNvSpPr>
            <a:spLocks noGrp="1" noChangeArrowheads="1"/>
          </p:cNvSpPr>
          <p:nvPr>
            <p:ph type="sldNum" sz="quarter" idx="12"/>
          </p:nvPr>
        </p:nvSpPr>
        <p:spPr>
          <a:ln/>
        </p:spPr>
        <p:txBody>
          <a:bodyPr/>
          <a:lstStyle>
            <a:lvl1pPr>
              <a:defRPr/>
            </a:lvl1pPr>
          </a:lstStyle>
          <a:p>
            <a:fld id="{E7BC5114-2327-4446-8690-5FEF0DB56F61}" type="slidenum">
              <a:rPr lang="en-US" altLang="en-US"/>
              <a:pPr/>
              <a:t>‹#›</a:t>
            </a:fld>
            <a:endParaRPr lang="en-US" altLang="en-US"/>
          </a:p>
        </p:txBody>
      </p:sp>
    </p:spTree>
    <p:extLst>
      <p:ext uri="{BB962C8B-B14F-4D97-AF65-F5344CB8AC3E}">
        <p14:creationId xmlns:p14="http://schemas.microsoft.com/office/powerpoint/2010/main" val="109097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8"/>
          <p:cNvSpPr>
            <a:spLocks noGrp="1" noChangeArrowheads="1"/>
          </p:cNvSpPr>
          <p:nvPr>
            <p:ph type="dt" sz="half" idx="10"/>
          </p:nvPr>
        </p:nvSpPr>
        <p:spPr>
          <a:ln/>
        </p:spPr>
        <p:txBody>
          <a:bodyPr/>
          <a:lstStyle>
            <a:lvl1pPr>
              <a:defRPr/>
            </a:lvl1pPr>
          </a:lstStyle>
          <a:p>
            <a:pPr>
              <a:defRPr/>
            </a:pPr>
            <a:endParaRPr 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p>
        </p:txBody>
      </p:sp>
      <p:sp>
        <p:nvSpPr>
          <p:cNvPr id="5" name="Rectangle 110"/>
          <p:cNvSpPr>
            <a:spLocks noGrp="1" noChangeArrowheads="1"/>
          </p:cNvSpPr>
          <p:nvPr>
            <p:ph type="sldNum" sz="quarter" idx="12"/>
          </p:nvPr>
        </p:nvSpPr>
        <p:spPr>
          <a:ln/>
        </p:spPr>
        <p:txBody>
          <a:bodyPr/>
          <a:lstStyle>
            <a:lvl1pPr>
              <a:defRPr/>
            </a:lvl1pPr>
          </a:lstStyle>
          <a:p>
            <a:fld id="{B79C2165-088C-493F-9531-3AD06CE3C8AA}" type="slidenum">
              <a:rPr lang="en-US" altLang="en-US"/>
              <a:pPr/>
              <a:t>‹#›</a:t>
            </a:fld>
            <a:endParaRPr lang="en-US" altLang="en-US"/>
          </a:p>
        </p:txBody>
      </p:sp>
    </p:spTree>
    <p:extLst>
      <p:ext uri="{BB962C8B-B14F-4D97-AF65-F5344CB8AC3E}">
        <p14:creationId xmlns:p14="http://schemas.microsoft.com/office/powerpoint/2010/main" val="407577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p>
        </p:txBody>
      </p:sp>
      <p:sp>
        <p:nvSpPr>
          <p:cNvPr id="4" name="Rectangle 110"/>
          <p:cNvSpPr>
            <a:spLocks noGrp="1" noChangeArrowheads="1"/>
          </p:cNvSpPr>
          <p:nvPr>
            <p:ph type="sldNum" sz="quarter" idx="12"/>
          </p:nvPr>
        </p:nvSpPr>
        <p:spPr>
          <a:ln/>
        </p:spPr>
        <p:txBody>
          <a:bodyPr/>
          <a:lstStyle>
            <a:lvl1pPr>
              <a:defRPr/>
            </a:lvl1pPr>
          </a:lstStyle>
          <a:p>
            <a:fld id="{A7F2A230-C6F1-4509-8CB6-A1EF4B6E49AE}" type="slidenum">
              <a:rPr lang="en-US" altLang="en-US"/>
              <a:pPr/>
              <a:t>‹#›</a:t>
            </a:fld>
            <a:endParaRPr lang="en-US" altLang="en-US"/>
          </a:p>
        </p:txBody>
      </p:sp>
    </p:spTree>
    <p:extLst>
      <p:ext uri="{BB962C8B-B14F-4D97-AF65-F5344CB8AC3E}">
        <p14:creationId xmlns:p14="http://schemas.microsoft.com/office/powerpoint/2010/main" val="300122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fld id="{CEB666B8-2AE5-496D-892A-DB399289754D}" type="slidenum">
              <a:rPr lang="en-US" altLang="en-US"/>
              <a:pPr/>
              <a:t>‹#›</a:t>
            </a:fld>
            <a:endParaRPr lang="en-US" altLang="en-US"/>
          </a:p>
        </p:txBody>
      </p:sp>
    </p:spTree>
    <p:extLst>
      <p:ext uri="{BB962C8B-B14F-4D97-AF65-F5344CB8AC3E}">
        <p14:creationId xmlns:p14="http://schemas.microsoft.com/office/powerpoint/2010/main" val="116618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fld id="{691E1A5D-7225-48D2-BA42-7CAC0871029D}" type="slidenum">
              <a:rPr lang="en-US" altLang="en-US"/>
              <a:pPr/>
              <a:t>‹#›</a:t>
            </a:fld>
            <a:endParaRPr lang="en-US" altLang="en-US"/>
          </a:p>
        </p:txBody>
      </p:sp>
    </p:spTree>
    <p:extLst>
      <p:ext uri="{BB962C8B-B14F-4D97-AF65-F5344CB8AC3E}">
        <p14:creationId xmlns:p14="http://schemas.microsoft.com/office/powerpoint/2010/main" val="41987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ea typeface="+mn-ea"/>
                </a:endParaRPr>
              </a:p>
            </p:txBody>
          </p:sp>
          <p:sp>
            <p:nvSpPr>
              <p:cNvPr id="1035" name="Rectangle 104"/>
              <p:cNvSpPr>
                <a:spLocks noChangeArrowheads="1"/>
              </p:cNvSpPr>
              <p:nvPr userDrawn="1"/>
            </p:nvSpPr>
            <p:spPr bwMode="auto">
              <a:xfrm>
                <a:off x="400" y="288"/>
                <a:ext cx="3567" cy="49"/>
              </a:xfrm>
              <a:prstGeom prst="rect">
                <a:avLst/>
              </a:prstGeom>
              <a:solidFill>
                <a:schemeClr val="hlink"/>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ea typeface="+mn-ea"/>
                </a:endParaRPr>
              </a:p>
            </p:txBody>
          </p:sp>
          <p:sp>
            <p:nvSpPr>
              <p:cNvPr id="1036" name="Rectangle 105"/>
              <p:cNvSpPr>
                <a:spLocks noChangeArrowheads="1"/>
              </p:cNvSpPr>
              <p:nvPr userDrawn="1"/>
            </p:nvSpPr>
            <p:spPr bwMode="auto">
              <a:xfrm>
                <a:off x="4599" y="1115"/>
                <a:ext cx="929" cy="213"/>
              </a:xfrm>
              <a:prstGeom prst="rect">
                <a:avLst/>
              </a:prstGeom>
              <a:solidFill>
                <a:schemeClr val="accent1"/>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ea typeface="+mn-ea"/>
                </a:endParaRPr>
              </a:p>
            </p:txBody>
          </p:sp>
          <p:sp>
            <p:nvSpPr>
              <p:cNvPr id="1037" name="Rectangle 106"/>
              <p:cNvSpPr>
                <a:spLocks noChangeArrowheads="1"/>
              </p:cNvSpPr>
              <p:nvPr userDrawn="1"/>
            </p:nvSpPr>
            <p:spPr bwMode="auto">
              <a:xfrm>
                <a:off x="2049" y="1211"/>
                <a:ext cx="3567" cy="49"/>
              </a:xfrm>
              <a:prstGeom prst="rect">
                <a:avLst/>
              </a:prstGeom>
              <a:solidFill>
                <a:schemeClr val="hlink"/>
              </a:solidFill>
              <a:ln>
                <a:noFill/>
              </a:ln>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ea typeface="+mn-ea"/>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8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Times New Roman" pitchFamily="18" charset="0"/>
                <a:ea typeface="+mn-ea"/>
                <a:cs typeface="+mn-cs"/>
              </a:defRPr>
            </a:lvl1pPr>
          </a:lstStyle>
          <a:p>
            <a:pPr>
              <a:defRPr/>
            </a:pPr>
            <a:endParaRPr lang="en-US"/>
          </a:p>
        </p:txBody>
      </p:sp>
      <p:sp>
        <p:nvSpPr>
          <p:cNvPr id="318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Times New Roman" pitchFamily="18" charset="0"/>
                <a:ea typeface="+mn-ea"/>
                <a:cs typeface="+mn-cs"/>
              </a:defRPr>
            </a:lvl1pPr>
          </a:lstStyle>
          <a:p>
            <a:pPr>
              <a:defRPr/>
            </a:pPr>
            <a:endParaRPr lang="en-US"/>
          </a:p>
        </p:txBody>
      </p:sp>
      <p:sp>
        <p:nvSpPr>
          <p:cNvPr id="318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defRPr>
            </a:lvl1pPr>
          </a:lstStyle>
          <a:p>
            <a:fld id="{376D3C7E-BB28-460E-B67E-99D4FB7105A3}" type="slidenum">
              <a:rPr lang="en-US" altLang="en-US"/>
              <a:pPr/>
              <a:t>‹#›</a:t>
            </a:fld>
            <a:endParaRPr lang="en-US" altLang="en-US"/>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lnSpc>
          <a:spcPct val="85000"/>
        </a:lnSpc>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lnSpc>
          <a:spcPct val="85000"/>
        </a:lnSpc>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800">
          <a:solidFill>
            <a:schemeClr val="tx1"/>
          </a:solidFill>
          <a:latin typeface="+mn-lt"/>
          <a:ea typeface="MS PGothic" panose="020B0600070205080204" pitchFamily="34" charset="-128"/>
          <a:cs typeface="MS PGothic" charset="0"/>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ea typeface="MS PGothic" panose="020B0600070205080204" pitchFamily="34" charset="-128"/>
          <a:cs typeface="MS PGothic" charset="0"/>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ea typeface="MS PGothic" panose="020B0600070205080204" pitchFamily="34" charset="-128"/>
          <a:cs typeface="MS PGothic" charset="0"/>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mn-lt"/>
          <a:ea typeface="MS PGothic" panose="020B0600070205080204" pitchFamily="34" charset="-128"/>
          <a:cs typeface="MS PGothic" charset="0"/>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di.org.uk/pppg/politics_and_governance/what_we_do/Developmental_state/index.html"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e/e9/Walt_Rostow_1968.jpg"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www.npg.si.edu/exhibit/britons/briton14_lg.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ailymotion.com/video/xcc4bf_political-satire-on-russian-tv-vide_cre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M9BNoNFKCB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uQVyDJUBZU" TargetMode="External"/><Relationship Id="rId2" Type="http://schemas.openxmlformats.org/officeDocument/2006/relationships/hyperlink" Target="https://www.youtube.com/watch?v=kNnkbkZeWKc"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youtube.com/watch?v=LuvdoR49ZUM&amp;feature=relmf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youtube.com/watch?v=7DlJgK0K27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altLang="en-US" b="1"/>
              <a:t>PIA 2020</a:t>
            </a:r>
          </a:p>
        </p:txBody>
      </p:sp>
      <p:sp>
        <p:nvSpPr>
          <p:cNvPr id="13314" name="Rectangle 3"/>
          <p:cNvSpPr>
            <a:spLocks noGrp="1" noChangeArrowheads="1"/>
          </p:cNvSpPr>
          <p:nvPr>
            <p:ph idx="1"/>
          </p:nvPr>
        </p:nvSpPr>
        <p:spPr/>
        <p:txBody>
          <a:bodyPr/>
          <a:lstStyle/>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buFont typeface="Wingdings" panose="05000000000000000000" pitchFamily="2" charset="2"/>
              <a:buNone/>
            </a:pPr>
            <a:r>
              <a:rPr lang="en-US" altLang="en-US" b="1" dirty="0"/>
              <a:t>	Debates about Development Finance and Public Sector Reform (</a:t>
            </a:r>
            <a:r>
              <a:rPr lang="en-US" altLang="en-US" sz="2800" b="1" dirty="0"/>
              <a:t>Week 10)</a:t>
            </a:r>
          </a:p>
          <a:p>
            <a:pPr eaLnBrk="1" hangingPunct="1">
              <a:lnSpc>
                <a:spcPct val="90000"/>
              </a:lnSpc>
              <a:buFont typeface="Wingdings" panose="05000000000000000000" pitchFamily="2" charset="2"/>
              <a:buNone/>
            </a:pPr>
            <a:endParaRPr lang="en-US" altLang="en-US" b="1" dirty="0"/>
          </a:p>
          <a:p>
            <a:pPr eaLnBrk="1" hangingPunct="1">
              <a:lnSpc>
                <a:spcPct val="90000"/>
              </a:lnSpc>
              <a:buFont typeface="Wingdings" panose="05000000000000000000" pitchFamily="2" charset="2"/>
              <a:buNone/>
            </a:pPr>
            <a:r>
              <a:rPr lang="en-US" altLang="en-US" b="1" dirty="0"/>
              <a:t>   (Variations on a Theme?)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b="1"/>
              <a:t>Back to the Future?</a:t>
            </a:r>
            <a:br>
              <a:rPr lang="en-US" altLang="en-US" b="1"/>
            </a:br>
            <a:r>
              <a:rPr lang="en-US" altLang="en-US" b="1"/>
              <a:t>Somalia- 2008</a:t>
            </a:r>
          </a:p>
        </p:txBody>
      </p:sp>
      <p:pic>
        <p:nvPicPr>
          <p:cNvPr id="22530" name="Content Placeholder 3" descr="afp_somalia_refugees_195_01Nov0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2438400"/>
            <a:ext cx="3308350" cy="26463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381000"/>
            <a:ext cx="9144000" cy="1143000"/>
          </a:xfrm>
        </p:spPr>
        <p:txBody>
          <a:bodyPr/>
          <a:lstStyle/>
          <a:p>
            <a:pPr eaLnBrk="1" hangingPunct="1"/>
            <a:r>
              <a:rPr lang="en-US" altLang="en-US" sz="3200" b="1"/>
              <a:t>VI. The Current State of Financial Management: Structural Adjustment- 1983-2017</a:t>
            </a:r>
            <a:endParaRPr lang="en-US" altLang="en-US" sz="3200"/>
          </a:p>
        </p:txBody>
      </p:sp>
      <p:sp>
        <p:nvSpPr>
          <p:cNvPr id="23554" name="Rectangle 3"/>
          <p:cNvSpPr>
            <a:spLocks noGrp="1" noChangeArrowheads="1"/>
          </p:cNvSpPr>
          <p:nvPr>
            <p:ph idx="1"/>
          </p:nvPr>
        </p:nvSpPr>
        <p:spPr>
          <a:xfrm>
            <a:off x="685800" y="1981200"/>
            <a:ext cx="8229600" cy="4302125"/>
          </a:xfrm>
        </p:spPr>
        <p:txBody>
          <a:bodyPr/>
          <a:lstStyle/>
          <a:p>
            <a:pPr eaLnBrk="1" hangingPunct="1"/>
            <a:r>
              <a:rPr lang="en-US" altLang="en-US" sz="3600" b="1" dirty="0"/>
              <a:t>(since 2001)-  Structural Adjustment vs. Social Crisis vs. Security</a:t>
            </a:r>
          </a:p>
          <a:p>
            <a:pPr eaLnBrk="1" hangingPunct="1"/>
            <a:r>
              <a:rPr lang="en-US" altLang="en-US" sz="3600" b="1" dirty="0">
                <a:solidFill>
                  <a:srgbClr val="FF0000"/>
                </a:solidFill>
              </a:rPr>
              <a:t>Discuss: Pro’s &amp; Con’s?</a:t>
            </a:r>
          </a:p>
          <a:p>
            <a:pPr marL="0" indent="0" eaLnBrk="1" hangingPunct="1">
              <a:buNone/>
            </a:pPr>
            <a:endParaRPr lang="en-US" altLang="en-US" sz="3600" b="1" dirty="0"/>
          </a:p>
        </p:txBody>
      </p:sp>
      <p:pic>
        <p:nvPicPr>
          <p:cNvPr id="23555" name="Picture 5" descr="http://www.savetheartist.net/wp-content/uploads/2011/12/pla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14667"/>
            <a:ext cx="4038600" cy="272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sz="4000" b="1"/>
              <a:t>Conditionality- What is the post-security future?</a:t>
            </a:r>
            <a:r>
              <a:rPr lang="en-US" altLang="en-US" sz="4000"/>
              <a:t> </a:t>
            </a:r>
          </a:p>
        </p:txBody>
      </p:sp>
      <p:sp>
        <p:nvSpPr>
          <p:cNvPr id="24578"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2800" b="1"/>
              <a:t>	Privatization of the economy</a:t>
            </a:r>
          </a:p>
          <a:p>
            <a:pPr eaLnBrk="1" hangingPunct="1">
              <a:buFont typeface="Wingdings" panose="05000000000000000000" pitchFamily="2" charset="2"/>
              <a:buNone/>
            </a:pPr>
            <a:endParaRPr lang="en-US" altLang="en-US" sz="2800" b="1"/>
          </a:p>
          <a:p>
            <a:pPr eaLnBrk="1" hangingPunct="1">
              <a:buFont typeface="Wingdings" panose="05000000000000000000" pitchFamily="2" charset="2"/>
              <a:buNone/>
            </a:pPr>
            <a:r>
              <a:rPr lang="en-US" altLang="en-US" sz="2800" b="1"/>
              <a:t>		a.  divestiture</a:t>
            </a:r>
          </a:p>
          <a:p>
            <a:pPr eaLnBrk="1" hangingPunct="1">
              <a:buFont typeface="Wingdings" panose="05000000000000000000" pitchFamily="2" charset="2"/>
              <a:buNone/>
            </a:pPr>
            <a:r>
              <a:rPr lang="en-US" altLang="en-US" sz="2800" b="1"/>
              <a:t>		</a:t>
            </a:r>
          </a:p>
          <a:p>
            <a:pPr eaLnBrk="1" hangingPunct="1">
              <a:buFont typeface="Wingdings" panose="05000000000000000000" pitchFamily="2" charset="2"/>
              <a:buNone/>
            </a:pPr>
            <a:r>
              <a:rPr lang="en-US" altLang="en-US" sz="2800" b="1"/>
              <a:t>		b.  contracting out</a:t>
            </a:r>
          </a:p>
          <a:p>
            <a:pPr eaLnBrk="1" hangingPunct="1">
              <a:buFont typeface="Wingdings" panose="05000000000000000000" pitchFamily="2" charset="2"/>
              <a:buNone/>
            </a:pPr>
            <a:endParaRPr lang="en-US" altLang="en-US" sz="2800" b="1"/>
          </a:p>
          <a:p>
            <a:pPr eaLnBrk="1" hangingPunct="1">
              <a:buFont typeface="Wingdings" panose="05000000000000000000" pitchFamily="2" charset="2"/>
              <a:buNone/>
            </a:pPr>
            <a:r>
              <a:rPr lang="en-US" altLang="en-US" sz="2800" b="1"/>
              <a:t>		c.  liquidation</a:t>
            </a:r>
          </a:p>
          <a:p>
            <a:pPr eaLnBrk="1" hangingPunct="1">
              <a:buFont typeface="Wingdings" panose="05000000000000000000" pitchFamily="2" charset="2"/>
              <a:buNone/>
            </a:pPr>
            <a:endParaRPr lang="en-US" altLang="en-US" sz="2800" b="1"/>
          </a:p>
          <a:p>
            <a:pPr eaLnBrk="1" hangingPunct="1">
              <a:buFont typeface="Wingdings" panose="05000000000000000000" pitchFamily="2" charset="2"/>
              <a:buNone/>
            </a:pPr>
            <a:r>
              <a:rPr lang="en-US" altLang="en-US" sz="2800" b="1"/>
              <a:t>		d. sell off public private partnership shares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images.google.com/url?q=http://www.coxandforkum.com/archives/05.01.17.ThirdRail-X.gif&amp;usg=AFQjCNE4JxEUOMEsnKiI4dCdSJF8m2S3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11350"/>
            <a:ext cx="5562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4"/>
          <p:cNvSpPr>
            <a:spLocks noGrp="1"/>
          </p:cNvSpPr>
          <p:nvPr>
            <p:ph type="title" idx="4294967295"/>
          </p:nvPr>
        </p:nvSpPr>
        <p:spPr>
          <a:xfrm>
            <a:off x="0" y="533400"/>
            <a:ext cx="8229600" cy="1143000"/>
          </a:xfrm>
        </p:spPr>
        <p:txBody>
          <a:bodyPr/>
          <a:lstStyle/>
          <a:p>
            <a:pPr eaLnBrk="1" hangingPunct="1"/>
            <a:r>
              <a:rPr lang="en-US" altLang="en-US" b="1" dirty="0"/>
              <a:t>  </a:t>
            </a:r>
            <a:r>
              <a:rPr lang="en-US" altLang="en-US" b="1" dirty="0">
                <a:solidFill>
                  <a:srgbClr val="FF0000"/>
                </a:solidFill>
              </a:rPr>
              <a:t>Privatization Debates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defRPr/>
            </a:pPr>
            <a:r>
              <a:rPr lang="en-US" altLang="en-US" b="1"/>
              <a:t>Privatization: Contracting and non-profits</a:t>
            </a:r>
          </a:p>
        </p:txBody>
      </p:sp>
      <p:sp>
        <p:nvSpPr>
          <p:cNvPr id="28675" name="Content Placeholder 2"/>
          <p:cNvSpPr>
            <a:spLocks noGrp="1"/>
          </p:cNvSpPr>
          <p:nvPr>
            <p:ph idx="1"/>
          </p:nvPr>
        </p:nvSpPr>
        <p:spPr>
          <a:xfrm>
            <a:off x="457200" y="1981200"/>
            <a:ext cx="8305800" cy="4114800"/>
          </a:xfrm>
        </p:spPr>
        <p:txBody>
          <a:bodyPr>
            <a:normAutofit fontScale="92500" lnSpcReduction="20000"/>
          </a:bodyPr>
          <a:lstStyle/>
          <a:p>
            <a:pPr eaLnBrk="1" hangingPunct="1">
              <a:buFont typeface="Wingdings" charset="0"/>
              <a:buChar char="w"/>
              <a:defRPr/>
            </a:pPr>
            <a:r>
              <a:rPr lang="en-US" altLang="en-US" b="1" dirty="0">
                <a:ea typeface="+mn-ea"/>
              </a:rPr>
              <a:t>The Answer to Bad Governance, Corruption and Inefficiency?</a:t>
            </a:r>
          </a:p>
          <a:p>
            <a:pPr eaLnBrk="1" hangingPunct="1">
              <a:buFont typeface="Wingdings" charset="0"/>
              <a:buChar char="w"/>
              <a:defRPr/>
            </a:pPr>
            <a:endParaRPr lang="en-US" altLang="en-US" b="1" dirty="0">
              <a:ea typeface="+mn-ea"/>
            </a:endParaRPr>
          </a:p>
          <a:p>
            <a:pPr eaLnBrk="1" hangingPunct="1">
              <a:buFont typeface="Wingdings" charset="0"/>
              <a:buChar char="w"/>
              <a:defRPr/>
            </a:pPr>
            <a:r>
              <a:rPr lang="en-US" altLang="en-US" b="1" dirty="0">
                <a:ea typeface="+mn-ea"/>
              </a:rPr>
              <a:t>This "neo-classical" model of development has been exported overseas</a:t>
            </a:r>
          </a:p>
          <a:p>
            <a:pPr marL="0" indent="0" eaLnBrk="1" hangingPunct="1">
              <a:buFont typeface="Wingdings" panose="05000000000000000000" pitchFamily="2" charset="2"/>
              <a:buNone/>
              <a:defRPr/>
            </a:pPr>
            <a:r>
              <a:rPr lang="en-US" altLang="en-US" b="1" dirty="0">
                <a:ea typeface="+mn-ea"/>
              </a:rPr>
              <a:t> </a:t>
            </a:r>
          </a:p>
          <a:p>
            <a:pPr eaLnBrk="1" hangingPunct="1">
              <a:buFont typeface="Wingdings" charset="0"/>
              <a:buChar char="w"/>
              <a:defRPr/>
            </a:pPr>
            <a:r>
              <a:rPr lang="en-US" altLang="en-US" b="1" dirty="0">
                <a:ea typeface="+mn-ea"/>
              </a:rPr>
              <a:t> Especially to the less developed and transitional states in Africa, Asia, Eastern and Central Europe and Latin America.</a:t>
            </a:r>
            <a:endParaRPr lang="en-US" altLang="en-US" dirty="0">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a:t>What is the Future?</a:t>
            </a:r>
          </a:p>
        </p:txBody>
      </p:sp>
      <p:sp>
        <p:nvSpPr>
          <p:cNvPr id="28674" name="Rectangle 3"/>
          <p:cNvSpPr>
            <a:spLocks noGrp="1" noChangeArrowheads="1"/>
          </p:cNvSpPr>
          <p:nvPr>
            <p:ph idx="1"/>
          </p:nvPr>
        </p:nvSpPr>
        <p:spPr>
          <a:xfrm>
            <a:off x="457200" y="1828800"/>
            <a:ext cx="8229600" cy="5029200"/>
          </a:xfrm>
        </p:spPr>
        <p:txBody>
          <a:bodyPr/>
          <a:lstStyle/>
          <a:p>
            <a:pPr eaLnBrk="1" hangingPunct="1">
              <a:buFont typeface="Wingdings" panose="05000000000000000000" pitchFamily="2" charset="2"/>
              <a:buNone/>
            </a:pPr>
            <a:r>
              <a:rPr lang="en-US" altLang="en-US" b="1"/>
              <a:t>	Privatization (Commercialization) of the bureaucracy</a:t>
            </a:r>
            <a:r>
              <a:rPr lang="en-US" altLang="en-US"/>
              <a:t>  </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a:t>
            </a:r>
            <a:r>
              <a:rPr lang="en-US" altLang="en-US" b="1"/>
              <a:t>vs. IN-SOURCING- Reinventing 	Government</a:t>
            </a:r>
            <a:endParaRPr lang="en-US" altLang="en-US"/>
          </a:p>
        </p:txBody>
      </p:sp>
      <p:pic>
        <p:nvPicPr>
          <p:cNvPr id="28675" name="Picture 5" descr="reinvent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0038"/>
            <a:ext cx="18288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b="1"/>
              <a:t>The Nature of the Debate: Local to Global</a:t>
            </a:r>
          </a:p>
        </p:txBody>
      </p:sp>
      <p:sp>
        <p:nvSpPr>
          <p:cNvPr id="15362" name="Content Placeholder 2"/>
          <p:cNvSpPr>
            <a:spLocks noGrp="1"/>
          </p:cNvSpPr>
          <p:nvPr>
            <p:ph idx="1"/>
          </p:nvPr>
        </p:nvSpPr>
        <p:spPr>
          <a:xfrm>
            <a:off x="228600" y="2209800"/>
            <a:ext cx="8767763" cy="3881438"/>
          </a:xfrm>
        </p:spPr>
        <p:txBody>
          <a:bodyPr/>
          <a:lstStyle/>
          <a:p>
            <a:pPr>
              <a:buFont typeface="Wingdings" charset="0"/>
              <a:buChar char="w"/>
              <a:defRPr/>
            </a:pPr>
            <a:r>
              <a:rPr lang="en-US" b="1" dirty="0">
                <a:ea typeface="ＭＳ Ｐゴシック" charset="0"/>
                <a:cs typeface="ＭＳ Ｐゴシック" charset="0"/>
              </a:rPr>
              <a:t>Domestic- Debt, Privatization and Spending Cuts (Public Policy and Public Affairs)</a:t>
            </a:r>
          </a:p>
          <a:p>
            <a:pPr marL="0" indent="0">
              <a:buFont typeface="Wingdings" charset="0"/>
              <a:buNone/>
              <a:defRPr/>
            </a:pPr>
            <a:endParaRPr lang="en-US" b="1" dirty="0">
              <a:ea typeface="ＭＳ Ｐゴシック" charset="0"/>
              <a:cs typeface="ＭＳ Ｐゴシック" charset="0"/>
            </a:endParaRPr>
          </a:p>
          <a:p>
            <a:pPr>
              <a:buFont typeface="Wingdings" charset="0"/>
              <a:buChar char="w"/>
              <a:defRPr/>
            </a:pPr>
            <a:r>
              <a:rPr lang="en-US" b="1" dirty="0">
                <a:ea typeface="ＭＳ Ｐゴシック" charset="0"/>
                <a:cs typeface="ＭＳ Ｐゴシック" charset="0"/>
              </a:rPr>
              <a:t>International- Structural Adjustment and Public Sector Reform (international Affairs, Foreign Policy and Development)</a:t>
            </a:r>
          </a:p>
          <a:p>
            <a:pPr>
              <a:buFont typeface="Wingdings" charset="0"/>
              <a:buChar char="w"/>
              <a:defRPr/>
            </a:pPr>
            <a:endParaRPr lang="en-US" b="1" dirty="0">
              <a:ea typeface="ＭＳ Ｐゴシック" charset="0"/>
              <a:cs typeface="ＭＳ Ｐゴシック" charset="0"/>
            </a:endParaRPr>
          </a:p>
          <a:p>
            <a:pPr>
              <a:buFont typeface="Wingdings" charset="0"/>
              <a:buChar char="w"/>
              <a:defRPr/>
            </a:pPr>
            <a:r>
              <a:rPr lang="en-US" b="1" dirty="0">
                <a:ea typeface="ＭＳ Ｐゴシック" charset="0"/>
                <a:cs typeface="ＭＳ Ｐゴシック" charset="0"/>
              </a:rPr>
              <a:t>Is it different for Security driven areas?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title"/>
          </p:nvPr>
        </p:nvSpPr>
        <p:spPr>
          <a:xfrm>
            <a:off x="652463" y="609600"/>
            <a:ext cx="8458200" cy="1143000"/>
          </a:xfrm>
        </p:spPr>
        <p:txBody>
          <a:bodyPr/>
          <a:lstStyle/>
          <a:p>
            <a:pPr eaLnBrk="1" hangingPunct="1"/>
            <a:r>
              <a:rPr lang="en-US" altLang="en-US" sz="4000" b="1"/>
              <a:t>Focus: The Domestic Context, International Issues and the Developmental/Security Challenge</a:t>
            </a:r>
          </a:p>
        </p:txBody>
      </p:sp>
      <p:pic>
        <p:nvPicPr>
          <p:cNvPr id="30722" name="Picture 5" descr="Village community in Khalton, Tajikistan. C EC/J. Silva Rodrigues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33432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0" descr="A-Women-Casts-Her-V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76600"/>
            <a:ext cx="326707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b="1"/>
              <a:t>1. Faith in the State- 1950s</a:t>
            </a:r>
          </a:p>
        </p:txBody>
      </p:sp>
      <p:sp>
        <p:nvSpPr>
          <p:cNvPr id="31746" name="Rectangle 3"/>
          <p:cNvSpPr>
            <a:spLocks noGrp="1" noChangeArrowheads="1"/>
          </p:cNvSpPr>
          <p:nvPr>
            <p:ph idx="1"/>
          </p:nvPr>
        </p:nvSpPr>
        <p:spPr/>
        <p:txBody>
          <a:bodyPr/>
          <a:lstStyle/>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pPr>
            <a:r>
              <a:rPr lang="en-US" altLang="en-US" sz="2800" b="1" dirty="0">
                <a:cs typeface="Times New Roman" panose="02020603050405020304" pitchFamily="18" charset="0"/>
              </a:rPr>
              <a:t>Industrialization</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pPr>
            <a:r>
              <a:rPr lang="en-US" altLang="en-US" sz="2800" b="1" dirty="0">
                <a:solidFill>
                  <a:srgbClr val="FF0000"/>
                </a:solidFill>
                <a:cs typeface="Times New Roman" panose="02020603050405020304" pitchFamily="18" charset="0"/>
              </a:rPr>
              <a:t>Stages of economic growth</a:t>
            </a:r>
            <a:endParaRPr lang="en-US" altLang="en-US" sz="2800" dirty="0">
              <a:solidFill>
                <a:srgbClr val="FF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pPr>
            <a:r>
              <a:rPr lang="en-US" altLang="en-US" sz="2800" b="1" dirty="0">
                <a:cs typeface="Times New Roman" panose="02020603050405020304" pitchFamily="18" charset="0"/>
              </a:rPr>
              <a:t>Modernization</a:t>
            </a:r>
          </a:p>
          <a:p>
            <a:pPr algn="just" eaLnBrk="1" hangingPunct="1">
              <a:lnSpc>
                <a:spcPct val="90000"/>
              </a:lnSpc>
            </a:pPr>
            <a:endParaRPr lang="en-US" altLang="en-US" sz="2800" dirty="0">
              <a:cs typeface="Times New Roman" panose="02020603050405020304" pitchFamily="18" charset="0"/>
            </a:endParaRPr>
          </a:p>
          <a:p>
            <a:pPr algn="just" eaLnBrk="1" hangingPunct="1">
              <a:lnSpc>
                <a:spcPct val="90000"/>
              </a:lnSpc>
            </a:pPr>
            <a:r>
              <a:rPr lang="en-US" altLang="en-US" sz="2800" b="1" dirty="0">
                <a:cs typeface="Times New Roman" panose="02020603050405020304" pitchFamily="18" charset="0"/>
              </a:rPr>
              <a:t>From John Maynard Keynes to </a:t>
            </a:r>
            <a:r>
              <a:rPr lang="en-US" altLang="en-US" sz="2800" b="1" dirty="0">
                <a:solidFill>
                  <a:srgbClr val="FF0000"/>
                </a:solidFill>
                <a:cs typeface="Times New Roman" panose="02020603050405020304" pitchFamily="18" charset="0"/>
              </a:rPr>
              <a:t>Walt Rostow-</a:t>
            </a:r>
          </a:p>
          <a:p>
            <a:pPr algn="just" eaLnBrk="1" hangingPunct="1">
              <a:lnSpc>
                <a:spcPct val="90000"/>
              </a:lnSpc>
            </a:pPr>
            <a:r>
              <a:rPr lang="en-US" altLang="en-US" sz="2800" b="1" dirty="0">
                <a:solidFill>
                  <a:srgbClr val="FF0000"/>
                </a:solidFill>
                <a:cs typeface="Times New Roman" panose="02020603050405020304" pitchFamily="18" charset="0"/>
              </a:rPr>
              <a:t>Do you agree?</a:t>
            </a:r>
          </a:p>
          <a:p>
            <a:pPr eaLnBrk="1" hangingPunct="1">
              <a:lnSpc>
                <a:spcPct val="90000"/>
              </a:lnSpc>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765300" y="609600"/>
            <a:ext cx="7378700" cy="1143000"/>
          </a:xfrm>
        </p:spPr>
        <p:txBody>
          <a:bodyPr/>
          <a:lstStyle/>
          <a:p>
            <a:r>
              <a:rPr lang="en-US" altLang="en-US" b="1"/>
              <a:t>The Model: Asian Development State</a:t>
            </a:r>
          </a:p>
        </p:txBody>
      </p:sp>
      <p:pic>
        <p:nvPicPr>
          <p:cNvPr id="32770" name="Picture 2" descr="http://4.bp.blogspot.com/_cys2T5FgJdo/TAAOU7pSzTI/AAAAAAAAHio/wad_H70Dl8E/s1600/stringofpear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70056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humanrightscomment.org/wp-content/uploads/2012/09/id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295400"/>
            <a:ext cx="914400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1"/>
          <p:cNvSpPr txBox="1">
            <a:spLocks noChangeArrowheads="1"/>
          </p:cNvSpPr>
          <p:nvPr/>
        </p:nvSpPr>
        <p:spPr bwMode="auto">
          <a:xfrm>
            <a:off x="1371600" y="533400"/>
            <a:ext cx="7305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000" b="1"/>
              <a:t>The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lstStyle/>
          <a:p>
            <a:pPr eaLnBrk="1" hangingPunct="1"/>
            <a:r>
              <a:rPr lang="en-US" altLang="en-US"/>
              <a:t>“Faith in the State”</a:t>
            </a:r>
          </a:p>
        </p:txBody>
      </p:sp>
      <p:sp>
        <p:nvSpPr>
          <p:cNvPr id="33794" name="Rectangle 5"/>
          <p:cNvSpPr>
            <a:spLocks noGrp="1" noChangeArrowheads="1"/>
          </p:cNvSpPr>
          <p:nvPr>
            <p:ph type="body" sz="half" idx="4294967295"/>
          </p:nvPr>
        </p:nvSpPr>
        <p:spPr>
          <a:xfrm>
            <a:off x="0" y="2214563"/>
            <a:ext cx="3902075" cy="3881437"/>
          </a:xfrm>
        </p:spPr>
        <p:txBody>
          <a:bodyPr/>
          <a:lstStyle/>
          <a:p>
            <a:pPr eaLnBrk="1" hangingPunct="1"/>
            <a:r>
              <a:rPr lang="en-US" altLang="en-US" sz="2800"/>
              <a:t>John Maynard Keynes and his wife Lydia Lopokova </a:t>
            </a:r>
          </a:p>
        </p:txBody>
      </p:sp>
      <p:sp>
        <p:nvSpPr>
          <p:cNvPr id="33795" name="Rectangle 6"/>
          <p:cNvSpPr>
            <a:spLocks noGrp="1" noChangeArrowheads="1"/>
          </p:cNvSpPr>
          <p:nvPr>
            <p:ph type="body" sz="half" idx="4294967295"/>
          </p:nvPr>
        </p:nvSpPr>
        <p:spPr>
          <a:xfrm>
            <a:off x="5240338" y="2214563"/>
            <a:ext cx="3903662" cy="3881437"/>
          </a:xfrm>
        </p:spPr>
        <p:txBody>
          <a:bodyPr/>
          <a:lstStyle/>
          <a:p>
            <a:pPr eaLnBrk="1" hangingPunct="1"/>
            <a:r>
              <a:rPr lang="en-US" altLang="en-US" sz="2800"/>
              <a:t>Walt Rostow</a:t>
            </a:r>
          </a:p>
        </p:txBody>
      </p:sp>
      <p:pic>
        <p:nvPicPr>
          <p:cNvPr id="33796" name="Picture 8" descr="Image:Walt Rostow 19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41148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img_558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90925"/>
            <a:ext cx="35718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b="1"/>
              <a:t>2. Basic Human Needs- 1965-1975</a:t>
            </a:r>
          </a:p>
        </p:txBody>
      </p:sp>
      <p:sp>
        <p:nvSpPr>
          <p:cNvPr id="34818" name="Rectangle 3"/>
          <p:cNvSpPr>
            <a:spLocks noGrp="1" noChangeArrowheads="1"/>
          </p:cNvSpPr>
          <p:nvPr>
            <p:ph idx="1"/>
          </p:nvPr>
        </p:nvSpPr>
        <p:spPr/>
        <p:txBody>
          <a:bodyPr/>
          <a:lstStyle/>
          <a:p>
            <a:pPr eaLnBrk="1" hangingPunct="1">
              <a:lnSpc>
                <a:spcPct val="90000"/>
              </a:lnSpc>
            </a:pPr>
            <a:r>
              <a:rPr lang="en-US" altLang="en-US" b="1" dirty="0">
                <a:cs typeface="Times New Roman" panose="02020603050405020304" pitchFamily="18" charset="0"/>
              </a:rPr>
              <a:t>Basic Human Needs-  growth With Equity</a:t>
            </a:r>
            <a:r>
              <a:rPr lang="en-US" altLang="en-US" dirty="0"/>
              <a:t> </a:t>
            </a:r>
          </a:p>
          <a:p>
            <a:pPr eaLnBrk="1" hangingPunct="1">
              <a:lnSpc>
                <a:spcPct val="90000"/>
              </a:lnSpc>
            </a:pPr>
            <a:r>
              <a:rPr lang="en-US" altLang="en-US" b="1" dirty="0"/>
              <a:t>Robert McNamara and the World Bank</a:t>
            </a:r>
          </a:p>
          <a:p>
            <a:pPr eaLnBrk="1" hangingPunct="1">
              <a:lnSpc>
                <a:spcPct val="90000"/>
              </a:lnSpc>
            </a:pPr>
            <a:r>
              <a:rPr lang="en-US" altLang="en-US" b="1" dirty="0"/>
              <a:t>Integrated Rural Development</a:t>
            </a:r>
          </a:p>
          <a:p>
            <a:pPr eaLnBrk="1" hangingPunct="1">
              <a:lnSpc>
                <a:spcPct val="90000"/>
              </a:lnSpc>
            </a:pPr>
            <a:r>
              <a:rPr lang="en-US" altLang="en-US" b="1" dirty="0"/>
              <a:t>Internal Distribution</a:t>
            </a:r>
          </a:p>
          <a:p>
            <a:pPr eaLnBrk="1" hangingPunct="1">
              <a:lnSpc>
                <a:spcPct val="90000"/>
              </a:lnSpc>
            </a:pPr>
            <a:r>
              <a:rPr lang="en-US" altLang="en-US" b="1" dirty="0">
                <a:solidFill>
                  <a:srgbClr val="FF0000"/>
                </a:solidFill>
              </a:rPr>
              <a:t>Review- what are some basic human needs vs. human rights?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title"/>
          </p:nvPr>
        </p:nvSpPr>
        <p:spPr/>
        <p:txBody>
          <a:bodyPr/>
          <a:lstStyle/>
          <a:p>
            <a:pPr eaLnBrk="1" hangingPunct="1"/>
            <a:r>
              <a:rPr lang="en-US" altLang="en-US" sz="4000"/>
              <a:t>Robert McNamara and the World Bank</a:t>
            </a:r>
          </a:p>
        </p:txBody>
      </p:sp>
      <p:sp>
        <p:nvSpPr>
          <p:cNvPr id="35842" name="Rectangle 7"/>
          <p:cNvSpPr>
            <a:spLocks noGrp="1" noChangeArrowheads="1"/>
          </p:cNvSpPr>
          <p:nvPr>
            <p:ph sz="half" idx="1"/>
          </p:nvPr>
        </p:nvSpPr>
        <p:spPr/>
        <p:txBody>
          <a:bodyPr/>
          <a:lstStyle/>
          <a:p>
            <a:pPr eaLnBrk="1" hangingPunct="1"/>
            <a:endParaRPr lang="en-US" altLang="en-US"/>
          </a:p>
        </p:txBody>
      </p:sp>
      <p:sp>
        <p:nvSpPr>
          <p:cNvPr id="35843" name="Rectangle 8"/>
          <p:cNvSpPr>
            <a:spLocks noGrp="1" noChangeArrowheads="1"/>
          </p:cNvSpPr>
          <p:nvPr>
            <p:ph sz="half" idx="2"/>
          </p:nvPr>
        </p:nvSpPr>
        <p:spPr/>
        <p:txBody>
          <a:bodyPr/>
          <a:lstStyle/>
          <a:p>
            <a:pPr eaLnBrk="1" hangingPunct="1"/>
            <a:endParaRPr lang="en-US" altLang="en-US"/>
          </a:p>
        </p:txBody>
      </p:sp>
      <p:pic>
        <p:nvPicPr>
          <p:cNvPr id="35844" name="Picture 5" descr="playpum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86000"/>
            <a:ext cx="2884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0" descr="robert_mcnam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33591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066800" y="685800"/>
            <a:ext cx="8445500" cy="1143000"/>
          </a:xfrm>
        </p:spPr>
        <p:txBody>
          <a:bodyPr/>
          <a:lstStyle/>
          <a:p>
            <a:pPr eaLnBrk="1" hangingPunct="1"/>
            <a:r>
              <a:rPr lang="en-US" altLang="en-US" b="1">
                <a:cs typeface="Times New Roman" panose="02020603050405020304" pitchFamily="18" charset="0"/>
              </a:rPr>
              <a:t>3. New International Economic Order</a:t>
            </a:r>
            <a:r>
              <a:rPr lang="en-US" altLang="en-US"/>
              <a:t> </a:t>
            </a:r>
            <a:r>
              <a:rPr lang="en-US" altLang="en-US" b="1">
                <a:cs typeface="Times New Roman" panose="02020603050405020304" pitchFamily="18" charset="0"/>
              </a:rPr>
              <a:t>Mid 1970s- 1983</a:t>
            </a:r>
          </a:p>
        </p:txBody>
      </p:sp>
      <p:sp>
        <p:nvSpPr>
          <p:cNvPr id="36866" name="Rectangle 3"/>
          <p:cNvSpPr>
            <a:spLocks noGrp="1" noChangeArrowheads="1"/>
          </p:cNvSpPr>
          <p:nvPr>
            <p:ph idx="1"/>
          </p:nvPr>
        </p:nvSpPr>
        <p:spPr/>
        <p:txBody>
          <a:bodyPr/>
          <a:lstStyle/>
          <a:p>
            <a:pPr marL="609600" indent="-609600" algn="just" eaLnBrk="1" hangingPunct="1">
              <a:lnSpc>
                <a:spcPct val="90000"/>
              </a:lnSpc>
              <a:buFont typeface="Wingdings" panose="05000000000000000000" pitchFamily="2" charset="2"/>
              <a:buNone/>
            </a:pPr>
            <a:r>
              <a:rPr lang="en-US" altLang="en-US" sz="2400" b="1">
                <a:cs typeface="Times New Roman" panose="02020603050405020304" pitchFamily="18" charset="0"/>
              </a:rPr>
              <a:t>1.  Redistribution at the Local Level</a:t>
            </a:r>
          </a:p>
          <a:p>
            <a:pPr marL="609600" indent="-609600" algn="just" eaLnBrk="1" hangingPunct="1">
              <a:lnSpc>
                <a:spcPct val="90000"/>
              </a:lnSpc>
              <a:buFont typeface="Wingdings" panose="05000000000000000000" pitchFamily="2" charset="2"/>
              <a:buNone/>
            </a:pPr>
            <a:endParaRPr lang="en-US" altLang="en-US" sz="2400" b="1">
              <a:cs typeface="Times New Roman" panose="02020603050405020304" pitchFamily="18" charset="0"/>
            </a:endParaRPr>
          </a:p>
          <a:p>
            <a:pPr marL="609600" indent="-609600" algn="just" eaLnBrk="1" hangingPunct="1">
              <a:lnSpc>
                <a:spcPct val="90000"/>
              </a:lnSpc>
              <a:buFont typeface="Wingdings" panose="05000000000000000000" pitchFamily="2" charset="2"/>
              <a:buNone/>
            </a:pPr>
            <a:r>
              <a:rPr lang="en-US" altLang="en-US" sz="2400" b="1">
                <a:cs typeface="Times New Roman" panose="02020603050405020304" pitchFamily="18" charset="0"/>
              </a:rPr>
              <a:t>2.  Empowerment of south</a:t>
            </a:r>
          </a:p>
          <a:p>
            <a:pPr marL="609600" indent="-609600" algn="just" eaLnBrk="1" hangingPunct="1">
              <a:lnSpc>
                <a:spcPct val="90000"/>
              </a:lnSpc>
              <a:buFont typeface="Wingdings" panose="05000000000000000000" pitchFamily="2" charset="2"/>
              <a:buNone/>
            </a:pPr>
            <a:endParaRPr lang="en-US" altLang="en-US" sz="2400" b="1">
              <a:cs typeface="Times New Roman" panose="02020603050405020304" pitchFamily="18" charset="0"/>
            </a:endParaRPr>
          </a:p>
          <a:p>
            <a:pPr marL="609600" indent="-609600" algn="just" eaLnBrk="1" hangingPunct="1">
              <a:lnSpc>
                <a:spcPct val="90000"/>
              </a:lnSpc>
              <a:buFont typeface="Wingdings" panose="05000000000000000000" pitchFamily="2" charset="2"/>
              <a:buNone/>
            </a:pPr>
            <a:r>
              <a:rPr lang="en-US" altLang="en-US" sz="2400" b="1">
                <a:cs typeface="Times New Roman" panose="02020603050405020304" pitchFamily="18" charset="0"/>
              </a:rPr>
              <a:t>3.  Equity</a:t>
            </a:r>
          </a:p>
          <a:p>
            <a:pPr marL="609600" indent="-609600" algn="just" eaLnBrk="1" hangingPunct="1">
              <a:lnSpc>
                <a:spcPct val="90000"/>
              </a:lnSpc>
              <a:buFont typeface="Wingdings" panose="05000000000000000000" pitchFamily="2" charset="2"/>
              <a:buNone/>
            </a:pPr>
            <a:endParaRPr lang="en-US" altLang="en-US" sz="2400" b="1">
              <a:cs typeface="Times New Roman" panose="02020603050405020304" pitchFamily="18" charset="0"/>
            </a:endParaRPr>
          </a:p>
          <a:p>
            <a:pPr marL="609600" indent="-609600" algn="just" eaLnBrk="1" hangingPunct="1">
              <a:lnSpc>
                <a:spcPct val="90000"/>
              </a:lnSpc>
              <a:buFont typeface="Wingdings" panose="05000000000000000000" pitchFamily="2" charset="2"/>
              <a:buNone/>
            </a:pPr>
            <a:r>
              <a:rPr lang="en-US" altLang="en-US" sz="2400" b="1">
                <a:cs typeface="Times New Roman" panose="02020603050405020304" pitchFamily="18" charset="0"/>
              </a:rPr>
              <a:t>4. Basic Human Needs vs. New International  Economic Order (NIEO) part of the North-South dialogue</a:t>
            </a:r>
          </a:p>
          <a:p>
            <a:pPr marL="609600" indent="-609600" algn="just" eaLnBrk="1" hangingPunct="1">
              <a:lnSpc>
                <a:spcPct val="90000"/>
              </a:lnSpc>
              <a:buFont typeface="Wingdings" panose="05000000000000000000" pitchFamily="2" charset="2"/>
              <a:buAutoNum type="arabicPeriod" startAt="5"/>
            </a:pPr>
            <a:endParaRPr lang="en-US" altLang="en-US" sz="2400" b="1">
              <a:cs typeface="Times New Roman" panose="02020603050405020304" pitchFamily="18" charset="0"/>
            </a:endParaRPr>
          </a:p>
          <a:p>
            <a:pPr marL="609600" indent="-609600" algn="just" eaLnBrk="1" hangingPunct="1">
              <a:lnSpc>
                <a:spcPct val="90000"/>
              </a:lnSpc>
              <a:buFont typeface="Wingdings" panose="05000000000000000000" pitchFamily="2" charset="2"/>
              <a:buNone/>
            </a:pPr>
            <a:r>
              <a:rPr lang="en-US" altLang="en-US" sz="2400" b="1">
                <a:cs typeface="Times New Roman" panose="02020603050405020304" pitchFamily="18" charset="0"/>
              </a:rPr>
              <a:t>5.  Brandt Commission</a:t>
            </a:r>
          </a:p>
          <a:p>
            <a:pPr marL="609600" indent="-609600" eaLnBrk="1" hangingPunct="1">
              <a:lnSpc>
                <a:spcPct val="90000"/>
              </a:lnSpc>
              <a:buFont typeface="Wingdings" panose="05000000000000000000" pitchFamily="2" charset="2"/>
              <a:buAutoNum type="arabicPeriod" startAt="5"/>
            </a:pPr>
            <a:endParaRPr lang="en-US" altLang="en-US" sz="24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066800" y="685800"/>
            <a:ext cx="8077200" cy="1143000"/>
          </a:xfrm>
        </p:spPr>
        <p:txBody>
          <a:bodyPr/>
          <a:lstStyle/>
          <a:p>
            <a:pPr eaLnBrk="1" hangingPunct="1"/>
            <a:br>
              <a:rPr lang="en-US" altLang="en-US" b="1">
                <a:cs typeface="Times New Roman" panose="02020603050405020304" pitchFamily="18" charset="0"/>
              </a:rPr>
            </a:br>
            <a:br>
              <a:rPr lang="en-US" altLang="en-US" b="1">
                <a:cs typeface="Times New Roman" panose="02020603050405020304" pitchFamily="18" charset="0"/>
              </a:rPr>
            </a:br>
            <a:br>
              <a:rPr lang="en-US" altLang="en-US" sz="3600" b="1">
                <a:cs typeface="Times New Roman" panose="02020603050405020304" pitchFamily="18" charset="0"/>
              </a:rPr>
            </a:br>
            <a:r>
              <a:rPr lang="en-US" altLang="en-US" sz="3600" b="1">
                <a:cs typeface="Times New Roman" panose="02020603050405020304" pitchFamily="18" charset="0"/>
              </a:rPr>
              <a:t>4. Structural Adjustment and neo-orthodoxy: The Dividing Line:  1983-1989</a:t>
            </a:r>
            <a:br>
              <a:rPr lang="en-US" altLang="en-US" sz="4000">
                <a:cs typeface="Times New Roman" panose="02020603050405020304" pitchFamily="18" charset="0"/>
              </a:rPr>
            </a:br>
            <a:r>
              <a:rPr lang="en-US" altLang="en-US" sz="4000" b="1">
                <a:cs typeface="Times New Roman" panose="02020603050405020304" pitchFamily="18" charset="0"/>
              </a:rPr>
              <a:t> </a:t>
            </a:r>
            <a:br>
              <a:rPr lang="en-US" altLang="en-US">
                <a:cs typeface="Times New Roman" panose="02020603050405020304" pitchFamily="18" charset="0"/>
              </a:rPr>
            </a:br>
            <a:r>
              <a:rPr lang="en-US" altLang="en-US" b="1">
                <a:cs typeface="Times New Roman" panose="02020603050405020304" pitchFamily="18" charset="0"/>
              </a:rPr>
              <a:t> </a:t>
            </a:r>
            <a:br>
              <a:rPr lang="en-US" altLang="en-US">
                <a:cs typeface="Times New Roman" panose="02020603050405020304" pitchFamily="18" charset="0"/>
              </a:rPr>
            </a:br>
            <a:endParaRPr lang="en-US" altLang="en-US">
              <a:cs typeface="Times New Roman" panose="02020603050405020304" pitchFamily="18" charset="0"/>
            </a:endParaRPr>
          </a:p>
        </p:txBody>
      </p:sp>
      <p:sp>
        <p:nvSpPr>
          <p:cNvPr id="38914" name="Rectangle 3"/>
          <p:cNvSpPr>
            <a:spLocks noGrp="1" noChangeArrowheads="1"/>
          </p:cNvSpPr>
          <p:nvPr>
            <p:ph idx="1"/>
          </p:nvPr>
        </p:nvSpPr>
        <p:spPr/>
        <p:txBody>
          <a:bodyPr/>
          <a:lstStyle/>
          <a:p>
            <a:pPr marL="914400" lvl="1" indent="-514350" algn="just" eaLnBrk="1" hangingPunct="1">
              <a:buFont typeface="Wingdings" panose="05000000000000000000" pitchFamily="2" charset="2"/>
              <a:buChar char="Ø"/>
            </a:pPr>
            <a:r>
              <a:rPr lang="en-US" altLang="en-US" b="1"/>
              <a:t>"We are the World" leads to Donor  Fatigue</a:t>
            </a:r>
          </a:p>
          <a:p>
            <a:pPr marL="514350" indent="-514350" algn="just" eaLnBrk="1" hangingPunct="1">
              <a:buFont typeface="Wingdings" panose="05000000000000000000" pitchFamily="2" charset="2"/>
              <a:buChar char="Ø"/>
            </a:pPr>
            <a:endParaRPr lang="en-US" altLang="en-US" sz="2800">
              <a:cs typeface="Times New Roman" panose="02020603050405020304" pitchFamily="18" charset="0"/>
            </a:endParaRPr>
          </a:p>
          <a:p>
            <a:pPr marL="914400" lvl="1" indent="-514350" algn="just" eaLnBrk="1" hangingPunct="1">
              <a:buFont typeface="Wingdings" panose="05000000000000000000" pitchFamily="2" charset="2"/>
              <a:buChar char="Ø"/>
            </a:pPr>
            <a:r>
              <a:rPr lang="en-US" altLang="en-US" b="1"/>
              <a:t>Illness and then death of Brezhnev in Soviet Union</a:t>
            </a:r>
          </a:p>
          <a:p>
            <a:pPr marL="914400" lvl="1" indent="-514350" algn="just" eaLnBrk="1" hangingPunct="1">
              <a:buFont typeface="Wingdings" panose="05000000000000000000" pitchFamily="2" charset="2"/>
              <a:buChar char="Ø"/>
            </a:pPr>
            <a:endParaRPr lang="en-US" altLang="en-US" b="1"/>
          </a:p>
          <a:p>
            <a:pPr marL="914400" lvl="1" indent="-514350" algn="just" eaLnBrk="1" hangingPunct="1">
              <a:buFont typeface="Wingdings" panose="05000000000000000000" pitchFamily="2" charset="2"/>
              <a:buChar char="Ø"/>
            </a:pPr>
            <a:r>
              <a:rPr lang="en-US" altLang="en-US" b="1"/>
              <a:t>Ronald Reagan and Margaret Thatcher at the height of their power</a:t>
            </a:r>
          </a:p>
          <a:p>
            <a:pPr marL="914400" lvl="1" indent="-514350" algn="just" eaLnBrk="1" hangingPunct="1">
              <a:buFont typeface="Wingdings" panose="05000000000000000000" pitchFamily="2" charset="2"/>
              <a:buChar char="Ø"/>
            </a:pPr>
            <a:endParaRPr lang="en-US" altLang="en-US" b="1"/>
          </a:p>
          <a:p>
            <a:pPr marL="914400" lvl="1" indent="-514350" algn="just" eaLnBrk="1" hangingPunct="1">
              <a:buFont typeface="Wingdings" panose="05000000000000000000" pitchFamily="2" charset="2"/>
              <a:buChar char="Ø"/>
            </a:pPr>
            <a:r>
              <a:rPr lang="en-US" altLang="en-US" b="1"/>
              <a:t>Public Sector Reform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en-US" b="1"/>
              <a:t>5. Governance and Capacity Building- 1989-2017?</a:t>
            </a:r>
          </a:p>
        </p:txBody>
      </p:sp>
      <p:sp>
        <p:nvSpPr>
          <p:cNvPr id="40962" name="Rectangle 3"/>
          <p:cNvSpPr>
            <a:spLocks noGrp="1" noChangeArrowheads="1"/>
          </p:cNvSpPr>
          <p:nvPr>
            <p:ph idx="1"/>
          </p:nvPr>
        </p:nvSpPr>
        <p:spPr/>
        <p:txBody>
          <a:bodyPr/>
          <a:lstStyle/>
          <a:p>
            <a:pPr eaLnBrk="1" hangingPunct="1">
              <a:lnSpc>
                <a:spcPct val="90000"/>
              </a:lnSpc>
            </a:pPr>
            <a:r>
              <a:rPr lang="en-US" altLang="en-US" sz="2800" b="1"/>
              <a:t>End of the Cold War</a:t>
            </a:r>
          </a:p>
          <a:p>
            <a:pPr eaLnBrk="1" hangingPunct="1">
              <a:lnSpc>
                <a:spcPct val="90000"/>
              </a:lnSpc>
            </a:pPr>
            <a:endParaRPr lang="en-US" altLang="en-US" sz="2800" b="1"/>
          </a:p>
          <a:p>
            <a:pPr eaLnBrk="1" hangingPunct="1">
              <a:lnSpc>
                <a:spcPct val="90000"/>
              </a:lnSpc>
            </a:pPr>
            <a:r>
              <a:rPr lang="en-US" altLang="en-US" sz="2800" b="1"/>
              <a:t>Failure of Structural Adjustment</a:t>
            </a:r>
          </a:p>
          <a:p>
            <a:pPr eaLnBrk="1" hangingPunct="1">
              <a:lnSpc>
                <a:spcPct val="90000"/>
              </a:lnSpc>
            </a:pPr>
            <a:endParaRPr lang="en-US" altLang="en-US" sz="2800" b="1"/>
          </a:p>
          <a:p>
            <a:pPr eaLnBrk="1" hangingPunct="1">
              <a:lnSpc>
                <a:spcPct val="90000"/>
              </a:lnSpc>
            </a:pPr>
            <a:r>
              <a:rPr lang="en-US" altLang="en-US" sz="2800" b="1"/>
              <a:t>September 11</a:t>
            </a:r>
          </a:p>
          <a:p>
            <a:pPr eaLnBrk="1" hangingPunct="1">
              <a:lnSpc>
                <a:spcPct val="90000"/>
              </a:lnSpc>
            </a:pPr>
            <a:endParaRPr lang="en-US" altLang="en-US" sz="2800" b="1"/>
          </a:p>
          <a:p>
            <a:pPr eaLnBrk="1" hangingPunct="1">
              <a:lnSpc>
                <a:spcPct val="90000"/>
              </a:lnSpc>
            </a:pPr>
            <a:r>
              <a:rPr lang="en-US" altLang="en-US" sz="2800" b="1"/>
              <a:t>Governance and Decentralization</a:t>
            </a:r>
          </a:p>
          <a:p>
            <a:pPr eaLnBrk="1" hangingPunct="1">
              <a:lnSpc>
                <a:spcPct val="90000"/>
              </a:lnSpc>
            </a:pPr>
            <a:endParaRPr lang="en-US" altLang="en-US" sz="2800" b="1"/>
          </a:p>
          <a:p>
            <a:pPr eaLnBrk="1" hangingPunct="1">
              <a:lnSpc>
                <a:spcPct val="90000"/>
              </a:lnSpc>
            </a:pPr>
            <a:r>
              <a:rPr lang="en-US" altLang="en-US" sz="2800" b="1"/>
              <a:t>New Public Management:  “Reinventing Government”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title"/>
          </p:nvPr>
        </p:nvSpPr>
        <p:spPr/>
        <p:txBody>
          <a:bodyPr/>
          <a:lstStyle/>
          <a:p>
            <a:pPr eaLnBrk="1" hangingPunct="1"/>
            <a:r>
              <a:rPr lang="en-US" altLang="en-US" b="1"/>
              <a:t>Reinventing Government</a:t>
            </a:r>
          </a:p>
        </p:txBody>
      </p:sp>
      <p:pic>
        <p:nvPicPr>
          <p:cNvPr id="41986" name="Picture 5" descr="e_gov_grafik_english_480x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622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371600" y="533400"/>
            <a:ext cx="7378700" cy="1066800"/>
          </a:xfrm>
        </p:spPr>
        <p:txBody>
          <a:bodyPr/>
          <a:lstStyle/>
          <a:p>
            <a:pPr eaLnBrk="1" hangingPunct="1"/>
            <a:r>
              <a:rPr lang="en-US" altLang="en-US" b="1"/>
              <a:t>Reinventing Government: Had International Impact</a:t>
            </a:r>
          </a:p>
        </p:txBody>
      </p:sp>
      <p:sp>
        <p:nvSpPr>
          <p:cNvPr id="43010" name="Rectangle 3"/>
          <p:cNvSpPr>
            <a:spLocks noGrp="1" noChangeArrowheads="1"/>
          </p:cNvSpPr>
          <p:nvPr>
            <p:ph idx="1"/>
          </p:nvPr>
        </p:nvSpPr>
        <p:spPr>
          <a:xfrm>
            <a:off x="838200" y="2209800"/>
            <a:ext cx="8305800" cy="4876800"/>
          </a:xfrm>
        </p:spPr>
        <p:txBody>
          <a:bodyPr/>
          <a:lstStyle/>
          <a:p>
            <a:pPr marL="457200" indent="-457200" algn="just" eaLnBrk="1" hangingPunct="1">
              <a:lnSpc>
                <a:spcPct val="90000"/>
              </a:lnSpc>
              <a:buFont typeface="Wingdings" panose="05000000000000000000" pitchFamily="2" charset="2"/>
              <a:buAutoNum type="arabicPeriod"/>
            </a:pPr>
            <a:r>
              <a:rPr lang="en-US" altLang="en-US" sz="2000" b="1">
                <a:cs typeface="Times New Roman" panose="02020603050405020304" pitchFamily="18" charset="0"/>
              </a:rPr>
              <a:t>Redefinition- "Reinventing Government" (Osborne and Gabler)- </a:t>
            </a: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	Steering rather than rowing</a:t>
            </a:r>
          </a:p>
          <a:p>
            <a:pPr marL="457200" indent="-457200" algn="just" eaLnBrk="1" hangingPunct="1">
              <a:lnSpc>
                <a:spcPct val="90000"/>
              </a:lnSpc>
              <a:buFont typeface="Wingdings" panose="05000000000000000000" pitchFamily="2" charset="2"/>
              <a:buAutoNum type="arabicPeriod"/>
            </a:pPr>
            <a:endParaRPr lang="en-US" altLang="en-US" sz="2000" b="1">
              <a:cs typeface="Times New Roman" panose="02020603050405020304" pitchFamily="18" charset="0"/>
            </a:endParaRP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2.	 Strengthen systems of accountability: Barzelay and customer approach</a:t>
            </a:r>
          </a:p>
          <a:p>
            <a:pPr marL="457200" indent="-457200" algn="just" eaLnBrk="1" hangingPunct="1">
              <a:lnSpc>
                <a:spcPct val="90000"/>
              </a:lnSpc>
              <a:buFont typeface="Wingdings" panose="05000000000000000000" pitchFamily="2" charset="2"/>
              <a:buNone/>
            </a:pPr>
            <a:endParaRPr lang="en-US" altLang="en-US" sz="2000" b="1">
              <a:cs typeface="Times New Roman" panose="02020603050405020304" pitchFamily="18" charset="0"/>
            </a:endParaRP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3.   Simplification and deregulation</a:t>
            </a: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 			-Technical: Management Information Systems 		</a:t>
            </a: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			-Operational Strategy: Policy Success</a:t>
            </a: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			-</a:t>
            </a:r>
            <a:r>
              <a:rPr lang="ja-JP" altLang="en-US" sz="2000" b="1">
                <a:cs typeface="Times New Roman" panose="02020603050405020304" pitchFamily="18" charset="0"/>
              </a:rPr>
              <a:t>”</a:t>
            </a:r>
            <a:r>
              <a:rPr lang="en-US" altLang="ja-JP" sz="2000" b="1">
                <a:cs typeface="Times New Roman" panose="02020603050405020304" pitchFamily="18" charset="0"/>
              </a:rPr>
              <a:t>In-Sourcing</a:t>
            </a:r>
            <a:r>
              <a:rPr lang="ja-JP" altLang="en-US" sz="2000" b="1">
                <a:cs typeface="Times New Roman" panose="02020603050405020304" pitchFamily="18" charset="0"/>
              </a:rPr>
              <a:t>”</a:t>
            </a:r>
            <a:r>
              <a:rPr lang="en-US" altLang="ja-JP" sz="2000" b="1">
                <a:cs typeface="Times New Roman" panose="02020603050405020304" pitchFamily="18" charset="0"/>
              </a:rPr>
              <a:t> </a:t>
            </a:r>
          </a:p>
          <a:p>
            <a:pPr marL="457200" indent="-457200" algn="just" eaLnBrk="1" hangingPunct="1">
              <a:lnSpc>
                <a:spcPct val="90000"/>
              </a:lnSpc>
              <a:buFont typeface="Wingdings" panose="05000000000000000000" pitchFamily="2" charset="2"/>
              <a:buNone/>
            </a:pPr>
            <a:endParaRPr lang="en-US" altLang="en-US" sz="2000" b="1">
              <a:cs typeface="Times New Roman" panose="02020603050405020304" pitchFamily="18" charset="0"/>
            </a:endParaRPr>
          </a:p>
          <a:p>
            <a:pPr marL="457200" indent="-457200" algn="just" eaLnBrk="1" hangingPunct="1">
              <a:lnSpc>
                <a:spcPct val="90000"/>
              </a:lnSpc>
              <a:buFont typeface="Wingdings" panose="05000000000000000000" pitchFamily="2" charset="2"/>
              <a:buNone/>
            </a:pPr>
            <a:r>
              <a:rPr lang="en-US" altLang="en-US" sz="2000" b="1">
                <a:cs typeface="Times New Roman" panose="02020603050405020304" pitchFamily="18" charset="0"/>
              </a:rPr>
              <a:t>4.  Frame Plans, projects and programs (Morgan in Baker)</a:t>
            </a:r>
          </a:p>
          <a:p>
            <a:pPr marL="457200" indent="-457200" eaLnBrk="1" hangingPunct="1">
              <a:lnSpc>
                <a:spcPct val="90000"/>
              </a:lnSpc>
            </a:pPr>
            <a:endParaRPr lang="en-US"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i.telegraph.co.uk/multimedia/archive/02071/public-services-62_207150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198563"/>
            <a:ext cx="90106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Box 1"/>
          <p:cNvSpPr txBox="1">
            <a:spLocks noChangeArrowheads="1"/>
          </p:cNvSpPr>
          <p:nvPr/>
        </p:nvSpPr>
        <p:spPr bwMode="auto">
          <a:xfrm>
            <a:off x="1600200" y="381000"/>
            <a:ext cx="625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000" b="1"/>
              <a:t>The Counter-Factual?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295400" y="609600"/>
            <a:ext cx="7848600" cy="1143000"/>
          </a:xfrm>
        </p:spPr>
        <p:txBody>
          <a:bodyPr/>
          <a:lstStyle/>
          <a:p>
            <a:pPr eaLnBrk="1" hangingPunct="1"/>
            <a:r>
              <a:rPr lang="en-US" altLang="en-US" sz="4000" b="1">
                <a:cs typeface="Times New Roman" panose="02020603050405020304" pitchFamily="18" charset="0"/>
              </a:rPr>
              <a:t>6.  Deeper Focus on Public Sector Reform:  (Stepping Back- 1979-2020?)</a:t>
            </a:r>
            <a:endParaRPr lang="en-US" altLang="en-US" sz="4000" b="1"/>
          </a:p>
        </p:txBody>
      </p:sp>
      <p:sp>
        <p:nvSpPr>
          <p:cNvPr id="45058"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a:cs typeface="Times New Roman" panose="02020603050405020304" pitchFamily="18" charset="0"/>
              </a:rPr>
              <a:t>				</a:t>
            </a:r>
            <a:r>
              <a:rPr lang="en-US" altLang="en-US" b="1">
                <a:cs typeface="Times New Roman" panose="02020603050405020304" pitchFamily="18" charset="0"/>
              </a:rPr>
              <a:t>The Debates</a:t>
            </a:r>
          </a:p>
        </p:txBody>
      </p:sp>
      <p:pic>
        <p:nvPicPr>
          <p:cNvPr id="45059" name="Picture 6" descr="http://siteresources.worldbank.org/EXTADMINISTRATIVEANDCIVILSERVICEREFORM/Images/ac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5867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b="1"/>
              <a:t>Public Sector Reform</a:t>
            </a:r>
          </a:p>
        </p:txBody>
      </p:sp>
      <p:sp>
        <p:nvSpPr>
          <p:cNvPr id="15362" name="Content Placeholder 2"/>
          <p:cNvSpPr>
            <a:spLocks noGrp="1"/>
          </p:cNvSpPr>
          <p:nvPr>
            <p:ph idx="1"/>
          </p:nvPr>
        </p:nvSpPr>
        <p:spPr/>
        <p:txBody>
          <a:bodyPr/>
          <a:lstStyle/>
          <a:p>
            <a:endParaRPr lang="en-US" altLang="en-US"/>
          </a:p>
          <a:p>
            <a:endParaRPr lang="en-US" altLang="en-US" b="1"/>
          </a:p>
          <a:p>
            <a:r>
              <a:rPr lang="en-US" altLang="en-US" b="1">
                <a:hlinkClick r:id="rId2"/>
              </a:rPr>
              <a:t>The Importance of Satire</a:t>
            </a:r>
            <a:endParaRPr lang="en-US" altLang="en-US"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br>
              <a:rPr lang="en-US" altLang="en-US" sz="4000" b="1">
                <a:cs typeface="Times New Roman" panose="02020603050405020304" pitchFamily="18" charset="0"/>
              </a:rPr>
            </a:br>
            <a:r>
              <a:rPr lang="en-US" altLang="en-US" sz="4000" b="1">
                <a:cs typeface="Times New Roman" panose="02020603050405020304" pitchFamily="18" charset="0"/>
              </a:rPr>
              <a:t>The challenges </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46082" name="Rectangle 3"/>
          <p:cNvSpPr>
            <a:spLocks noGrp="1" noChangeArrowheads="1"/>
          </p:cNvSpPr>
          <p:nvPr>
            <p:ph idx="1"/>
          </p:nvPr>
        </p:nvSpPr>
        <p:spPr/>
        <p:txBody>
          <a:bodyPr/>
          <a:lstStyle/>
          <a:p>
            <a:pPr eaLnBrk="1" hangingPunct="1">
              <a:lnSpc>
                <a:spcPct val="80000"/>
              </a:lnSpc>
            </a:pPr>
            <a:r>
              <a:rPr lang="en-US" altLang="en-US" sz="2400" b="1" dirty="0">
                <a:cs typeface="Times New Roman" panose="02020603050405020304" pitchFamily="18" charset="0"/>
              </a:rPr>
              <a:t> </a:t>
            </a:r>
            <a:br>
              <a:rPr lang="en-US" altLang="en-US" sz="2400" dirty="0">
                <a:cs typeface="Times New Roman" panose="02020603050405020304" pitchFamily="18" charset="0"/>
              </a:rPr>
            </a:br>
            <a:r>
              <a:rPr lang="en-US" altLang="en-US" sz="2400" b="1" dirty="0">
                <a:cs typeface="Times New Roman" panose="02020603050405020304" pitchFamily="18" charset="0"/>
              </a:rPr>
              <a:t>Cambodia, Nicaragua, Angola, Mozambique were transitional conflicts in 1990</a:t>
            </a:r>
          </a:p>
          <a:p>
            <a:pPr algn="just" eaLnBrk="1" hangingPunct="1">
              <a:lnSpc>
                <a:spcPct val="80000"/>
              </a:lnSpc>
            </a:pPr>
            <a:endParaRPr lang="en-US" altLang="en-US" sz="2400" b="1" dirty="0">
              <a:cs typeface="Times New Roman" panose="02020603050405020304" pitchFamily="18" charset="0"/>
            </a:endParaRPr>
          </a:p>
          <a:p>
            <a:pPr algn="just" eaLnBrk="1" hangingPunct="1">
              <a:lnSpc>
                <a:spcPct val="80000"/>
              </a:lnSpc>
            </a:pPr>
            <a:r>
              <a:rPr lang="en-US" altLang="en-US" sz="2400" b="1" dirty="0">
                <a:cs typeface="Times New Roman" panose="02020603050405020304" pitchFamily="18" charset="0"/>
              </a:rPr>
              <a:t>New "Transitional States"- CIS and Eastern Europe  (later Bosnia, Kosovo)</a:t>
            </a:r>
          </a:p>
          <a:p>
            <a:pPr algn="just" eaLnBrk="1" hangingPunct="1">
              <a:lnSpc>
                <a:spcPct val="80000"/>
              </a:lnSpc>
              <a:buFont typeface="Wingdings" panose="05000000000000000000" pitchFamily="2" charset="2"/>
              <a:buNone/>
            </a:pPr>
            <a:endParaRPr lang="en-US" altLang="en-US" sz="2400" b="1" dirty="0">
              <a:cs typeface="Times New Roman" panose="02020603050405020304" pitchFamily="18" charset="0"/>
            </a:endParaRPr>
          </a:p>
          <a:p>
            <a:pPr algn="just" eaLnBrk="1" hangingPunct="1">
              <a:lnSpc>
                <a:spcPct val="80000"/>
              </a:lnSpc>
            </a:pPr>
            <a:r>
              <a:rPr lang="en-US" altLang="en-US" sz="2400" b="1" dirty="0">
                <a:cs typeface="Times New Roman" panose="02020603050405020304" pitchFamily="18" charset="0"/>
              </a:rPr>
              <a:t> End of History and Beginning of History</a:t>
            </a:r>
          </a:p>
          <a:p>
            <a:pPr algn="just" eaLnBrk="1" hangingPunct="1">
              <a:lnSpc>
                <a:spcPct val="80000"/>
              </a:lnSpc>
            </a:pPr>
            <a:endParaRPr lang="en-US" altLang="en-US" sz="2400" b="1" dirty="0">
              <a:cs typeface="Times New Roman" panose="02020603050405020304" pitchFamily="18" charset="0"/>
            </a:endParaRPr>
          </a:p>
          <a:p>
            <a:pPr algn="just" eaLnBrk="1" hangingPunct="1">
              <a:lnSpc>
                <a:spcPct val="80000"/>
              </a:lnSpc>
            </a:pPr>
            <a:r>
              <a:rPr lang="en-US" altLang="en-US" sz="2400" b="1" dirty="0">
                <a:cs typeface="Times New Roman" panose="02020603050405020304" pitchFamily="18" charset="0"/>
              </a:rPr>
              <a:t>State Deconstruction- </a:t>
            </a:r>
            <a:r>
              <a:rPr lang="en-US" altLang="en-US" sz="2400" b="1" dirty="0">
                <a:solidFill>
                  <a:srgbClr val="FF0000"/>
                </a:solidFill>
                <a:cs typeface="Times New Roman" panose="02020603050405020304" pitchFamily="18" charset="0"/>
              </a:rPr>
              <a:t>Difference between Deconstruction and Decentralization?</a:t>
            </a:r>
          </a:p>
          <a:p>
            <a:pPr algn="just" eaLnBrk="1" hangingPunct="1">
              <a:lnSpc>
                <a:spcPct val="80000"/>
              </a:lnSpc>
            </a:pPr>
            <a:endParaRPr lang="en-US" altLang="en-US" sz="2400" b="1" dirty="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b="1" dirty="0"/>
              <a:t>“</a:t>
            </a:r>
            <a:r>
              <a:rPr lang="en-US" altLang="en-US" b="1" dirty="0">
                <a:hlinkClick r:id="rId2"/>
              </a:rPr>
              <a:t>We Are the World”- Private “power” (soft power?)</a:t>
            </a:r>
            <a:endParaRPr lang="en-US" altLang="en-US" b="1" dirty="0"/>
          </a:p>
        </p:txBody>
      </p:sp>
      <p:sp>
        <p:nvSpPr>
          <p:cNvPr id="4" name="Content Placeholder 3"/>
          <p:cNvSpPr>
            <a:spLocks noGrp="1"/>
          </p:cNvSpPr>
          <p:nvPr>
            <p:ph idx="1"/>
          </p:nvPr>
        </p:nvSpPr>
        <p:spPr/>
        <p:txBody>
          <a:bodyPr/>
          <a:lstStyle/>
          <a:p>
            <a:r>
              <a:rPr lang="en-US" sz="4000" b="1" dirty="0"/>
              <a:t>SILLY SONG?</a:t>
            </a:r>
          </a:p>
        </p:txBody>
      </p:sp>
      <p:pic>
        <p:nvPicPr>
          <p:cNvPr id="39938" name="Picture 5" descr="01-85-We-are-the-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28" y="2667000"/>
            <a:ext cx="3996572" cy="39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b="1"/>
              <a:t>Public Sector Reform-2</a:t>
            </a:r>
          </a:p>
        </p:txBody>
      </p:sp>
      <p:sp>
        <p:nvSpPr>
          <p:cNvPr id="48130" name="Rectangle 3"/>
          <p:cNvSpPr>
            <a:spLocks noGrp="1" noChangeArrowheads="1"/>
          </p:cNvSpPr>
          <p:nvPr>
            <p:ph idx="1"/>
          </p:nvPr>
        </p:nvSpPr>
        <p:spPr>
          <a:xfrm>
            <a:off x="776120" y="2133600"/>
            <a:ext cx="7958138" cy="4495800"/>
          </a:xfrm>
        </p:spPr>
        <p:txBody>
          <a:bodyPr/>
          <a:lstStyle/>
          <a:p>
            <a:pPr marL="533400" indent="-533400"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Prologue- End of assumption- Progress is inevitable</a:t>
            </a:r>
            <a:endParaRPr lang="en-US" altLang="en-US" sz="2800" dirty="0">
              <a:cs typeface="Times New Roman" panose="02020603050405020304" pitchFamily="18" charset="0"/>
            </a:endParaRPr>
          </a:p>
          <a:p>
            <a:pPr marL="533400" indent="-533400"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400" dirty="0">
              <a:cs typeface="Times New Roman" panose="02020603050405020304" pitchFamily="18" charset="0"/>
            </a:endParaRPr>
          </a:p>
          <a:p>
            <a:pPr marL="533400" indent="-533400" algn="just" eaLnBrk="1" hangingPunct="1">
              <a:lnSpc>
                <a:spcPct val="90000"/>
              </a:lnSpc>
              <a:buFont typeface="Wingdings" panose="05000000000000000000" pitchFamily="2" charset="2"/>
              <a:buAutoNum type="arabicPeriod"/>
            </a:pPr>
            <a:r>
              <a:rPr lang="en-US" altLang="en-US" sz="2400" b="1" dirty="0">
                <a:cs typeface="Times New Roman" panose="02020603050405020304" pitchFamily="18" charset="0"/>
              </a:rPr>
              <a:t>Robert McNamara resigns from the World Bank, 1981</a:t>
            </a:r>
          </a:p>
          <a:p>
            <a:pPr marL="533400" indent="-533400" algn="just" eaLnBrk="1" hangingPunct="1">
              <a:lnSpc>
                <a:spcPct val="90000"/>
              </a:lnSpc>
              <a:buFont typeface="Wingdings" panose="05000000000000000000" pitchFamily="2" charset="2"/>
              <a:buAutoNum type="arabicPeriod"/>
            </a:pPr>
            <a:endParaRPr lang="en-US" altLang="en-US" sz="2400" dirty="0">
              <a:cs typeface="Times New Roman" panose="02020603050405020304" pitchFamily="18" charset="0"/>
            </a:endParaRPr>
          </a:p>
          <a:p>
            <a:pPr marL="533400" indent="-533400" algn="just" eaLnBrk="1" hangingPunct="1">
              <a:lnSpc>
                <a:spcPct val="90000"/>
              </a:lnSpc>
              <a:buFont typeface="Wingdings" panose="05000000000000000000" pitchFamily="2" charset="2"/>
              <a:buAutoNum type="arabicPeriod"/>
            </a:pPr>
            <a:r>
              <a:rPr lang="en-US" altLang="en-US" sz="2400" b="1" dirty="0">
                <a:cs typeface="Times New Roman" panose="02020603050405020304" pitchFamily="18" charset="0"/>
              </a:rPr>
              <a:t>International institutions abandon basic needs   approach</a:t>
            </a:r>
          </a:p>
          <a:p>
            <a:pPr marL="533400" indent="-533400" algn="just" eaLnBrk="1" hangingPunct="1">
              <a:lnSpc>
                <a:spcPct val="90000"/>
              </a:lnSpc>
              <a:buFont typeface="Wingdings" panose="05000000000000000000" pitchFamily="2" charset="2"/>
              <a:buAutoNum type="arabicPeriod"/>
            </a:pPr>
            <a:endParaRPr lang="en-US" altLang="en-US" sz="2400" dirty="0">
              <a:cs typeface="Times New Roman" panose="02020603050405020304" pitchFamily="18" charset="0"/>
            </a:endParaRPr>
          </a:p>
          <a:p>
            <a:pPr marL="533400" indent="-533400" algn="just" eaLnBrk="1" hangingPunct="1">
              <a:lnSpc>
                <a:spcPct val="90000"/>
              </a:lnSpc>
              <a:buFont typeface="Wingdings" panose="05000000000000000000" pitchFamily="2" charset="2"/>
              <a:buAutoNum type="arabicPeriod"/>
            </a:pPr>
            <a:r>
              <a:rPr lang="en-US" altLang="en-US" sz="2400" b="1" dirty="0">
                <a:cs typeface="Times New Roman" panose="02020603050405020304" pitchFamily="18" charset="0"/>
              </a:rPr>
              <a:t>International conflict shifts from East-West Rivalry and cold war to ethnic, regional and internal conflicts</a:t>
            </a:r>
          </a:p>
          <a:p>
            <a:pPr marL="0" indent="0" algn="just" eaLnBrk="1" hangingPunct="1">
              <a:lnSpc>
                <a:spcPct val="90000"/>
              </a:lnSpc>
              <a:buNone/>
            </a:pPr>
            <a:endParaRPr lang="en-US" altLang="en-US" sz="2400" b="1" dirty="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tLang="en-US" sz="4000" b="1"/>
              <a:t>Critics View of Structural Adjustment</a:t>
            </a:r>
          </a:p>
        </p:txBody>
      </p:sp>
      <p:sp>
        <p:nvSpPr>
          <p:cNvPr id="50178" name="Rectangle 3"/>
          <p:cNvSpPr>
            <a:spLocks noGrp="1" noChangeArrowheads="1"/>
          </p:cNvSpPr>
          <p:nvPr>
            <p:ph idx="1"/>
          </p:nvPr>
        </p:nvSpPr>
        <p:spPr/>
        <p:txBody>
          <a:bodyPr/>
          <a:lstStyle/>
          <a:p>
            <a:pPr eaLnBrk="1" hangingPunct="1"/>
            <a:r>
              <a:rPr lang="en-US" altLang="en-US" b="1"/>
              <a:t>One Size Fits All</a:t>
            </a:r>
          </a:p>
        </p:txBody>
      </p:sp>
      <p:pic>
        <p:nvPicPr>
          <p:cNvPr id="50179" name="Picture 5" descr="dummies2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28765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tLang="en-US" sz="4000"/>
              <a:t>SAPS: Latin America Centralized Authoritarian Government, 1980s</a:t>
            </a:r>
          </a:p>
        </p:txBody>
      </p:sp>
      <p:pic>
        <p:nvPicPr>
          <p:cNvPr id="51202" name="Picture 5" descr="banzer010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55435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en-US" b="1"/>
              <a:t>Public Sector Reform- A Closer Look</a:t>
            </a:r>
          </a:p>
        </p:txBody>
      </p:sp>
      <p:sp>
        <p:nvSpPr>
          <p:cNvPr id="52226" name="Rectangle 3"/>
          <p:cNvSpPr>
            <a:spLocks noGrp="1" noChangeArrowheads="1"/>
          </p:cNvSpPr>
          <p:nvPr>
            <p:ph idx="1"/>
          </p:nvPr>
        </p:nvSpPr>
        <p:spPr/>
        <p:txBody>
          <a:bodyPr/>
          <a:lstStyle/>
          <a:p>
            <a:pPr marL="660400" indent="-660400" algn="just" eaLnBrk="1" hangingPunct="1">
              <a:lnSpc>
                <a:spcPct val="90000"/>
              </a:lnSpc>
              <a:buFont typeface="Wingdings" panose="05000000000000000000" pitchFamily="2" charset="2"/>
              <a:buNone/>
            </a:pPr>
            <a:r>
              <a:rPr lang="en-US" altLang="en-US" sz="2800" b="1">
                <a:cs typeface="Times New Roman" panose="02020603050405020304" pitchFamily="18" charset="0"/>
              </a:rPr>
              <a:t>i.     Public Enterprises vs.</a:t>
            </a:r>
            <a:endParaRPr lang="en-US" altLang="en-US" sz="2800">
              <a:cs typeface="Times New Roman" panose="02020603050405020304" pitchFamily="18" charset="0"/>
            </a:endParaRPr>
          </a:p>
          <a:p>
            <a:pPr marL="660400" indent="-660400" algn="just" eaLnBrk="1" hangingPunct="1">
              <a:lnSpc>
                <a:spcPct val="90000"/>
              </a:lnSpc>
              <a:buFont typeface="Wingdings" panose="05000000000000000000" pitchFamily="2" charset="2"/>
              <a:buNone/>
            </a:pPr>
            <a:r>
              <a:rPr lang="en-US" altLang="en-US" sz="2800" b="1">
                <a:cs typeface="Times New Roman" panose="02020603050405020304" pitchFamily="18" charset="0"/>
              </a:rPr>
              <a:t> </a:t>
            </a:r>
            <a:endParaRPr lang="en-US" altLang="en-US" sz="2800">
              <a:cs typeface="Times New Roman" panose="02020603050405020304" pitchFamily="18" charset="0"/>
            </a:endParaRPr>
          </a:p>
          <a:p>
            <a:pPr marL="660400" indent="-660400" algn="just" eaLnBrk="1" hangingPunct="1">
              <a:lnSpc>
                <a:spcPct val="90000"/>
              </a:lnSpc>
              <a:buFont typeface="Wingdings" panose="05000000000000000000" pitchFamily="2" charset="2"/>
              <a:buAutoNum type="romanLcPeriod" startAt="2"/>
            </a:pPr>
            <a:r>
              <a:rPr lang="en-US" altLang="en-US" sz="2800" b="1">
                <a:cs typeface="Times New Roman" panose="02020603050405020304" pitchFamily="18" charset="0"/>
              </a:rPr>
              <a:t>Civil Service</a:t>
            </a:r>
            <a:r>
              <a:rPr lang="en-US" altLang="en-US" sz="2800">
                <a:cs typeface="Times New Roman" panose="02020603050405020304" pitchFamily="18" charset="0"/>
              </a:rPr>
              <a:t>s</a:t>
            </a:r>
          </a:p>
          <a:p>
            <a:pPr marL="660400" indent="-660400" algn="just" eaLnBrk="1" hangingPunct="1">
              <a:lnSpc>
                <a:spcPct val="90000"/>
              </a:lnSpc>
              <a:buFont typeface="Wingdings" panose="05000000000000000000" pitchFamily="2" charset="2"/>
              <a:buAutoNum type="romanLcPeriod" startAt="2"/>
            </a:pPr>
            <a:endParaRPr lang="en-US" altLang="en-US" sz="2800" b="1">
              <a:cs typeface="Times New Roman" panose="02020603050405020304" pitchFamily="18" charset="0"/>
            </a:endParaRPr>
          </a:p>
          <a:p>
            <a:pPr marL="660400" indent="-660400" algn="just" eaLnBrk="1" hangingPunct="1">
              <a:lnSpc>
                <a:spcPct val="90000"/>
              </a:lnSpc>
              <a:buFont typeface="Wingdings" panose="05000000000000000000" pitchFamily="2" charset="2"/>
              <a:buAutoNum type="romanLcPeriod" startAt="2"/>
            </a:pPr>
            <a:r>
              <a:rPr lang="en-US" altLang="en-US" sz="2800" b="1">
                <a:cs typeface="Times New Roman" panose="02020603050405020304" pitchFamily="18" charset="0"/>
              </a:rPr>
              <a:t>Vs. Public Services</a:t>
            </a:r>
          </a:p>
          <a:p>
            <a:pPr marL="660400" indent="-660400" algn="just" eaLnBrk="1" hangingPunct="1">
              <a:lnSpc>
                <a:spcPct val="90000"/>
              </a:lnSpc>
              <a:buFont typeface="Wingdings" panose="05000000000000000000" pitchFamily="2" charset="2"/>
              <a:buAutoNum type="romanLcPeriod" startAt="2"/>
            </a:pPr>
            <a:endParaRPr lang="en-US" altLang="en-US" sz="2800" b="1">
              <a:cs typeface="Times New Roman" panose="02020603050405020304" pitchFamily="18" charset="0"/>
            </a:endParaRPr>
          </a:p>
          <a:p>
            <a:pPr marL="660400" indent="-660400" algn="just" eaLnBrk="1" hangingPunct="1">
              <a:lnSpc>
                <a:spcPct val="90000"/>
              </a:lnSpc>
              <a:buFont typeface="Wingdings" panose="05000000000000000000" pitchFamily="2" charset="2"/>
              <a:buAutoNum type="romanLcPeriod" startAt="2"/>
            </a:pPr>
            <a:r>
              <a:rPr lang="en-US" altLang="en-US" sz="2800" b="1">
                <a:cs typeface="Times New Roman" panose="02020603050405020304" pitchFamily="18" charset="0"/>
              </a:rPr>
              <a:t>Vs. Local Government</a:t>
            </a:r>
          </a:p>
          <a:p>
            <a:pPr marL="660400" indent="-660400" algn="just" eaLnBrk="1" hangingPunct="1">
              <a:lnSpc>
                <a:spcPct val="90000"/>
              </a:lnSpc>
              <a:buFont typeface="Wingdings" panose="05000000000000000000" pitchFamily="2" charset="2"/>
              <a:buAutoNum type="romanLcPeriod" startAt="2"/>
            </a:pPr>
            <a:endParaRPr lang="en-US" altLang="en-US" sz="2800" b="1">
              <a:cs typeface="Times New Roman" panose="02020603050405020304" pitchFamily="18" charset="0"/>
            </a:endParaRPr>
          </a:p>
          <a:p>
            <a:pPr marL="660400" indent="-660400" algn="just" eaLnBrk="1" hangingPunct="1">
              <a:lnSpc>
                <a:spcPct val="90000"/>
              </a:lnSpc>
              <a:buFont typeface="Wingdings" panose="05000000000000000000" pitchFamily="2" charset="2"/>
              <a:buAutoNum type="romanLcPeriod" startAt="2"/>
            </a:pPr>
            <a:r>
              <a:rPr lang="en-US" altLang="en-US" sz="2800" b="1">
                <a:cs typeface="Times New Roman" panose="02020603050405020304" pitchFamily="18" charset="0"/>
              </a:rPr>
              <a:t>Broad issue of Human Resource Development</a:t>
            </a:r>
            <a:r>
              <a:rPr lang="en-US" altLang="en-US" sz="2800"/>
              <a:t> </a:t>
            </a:r>
          </a:p>
          <a:p>
            <a:pPr marL="660400" indent="-660400" eaLnBrk="1" hangingPunct="1">
              <a:lnSpc>
                <a:spcPct val="90000"/>
              </a:lnSpc>
            </a:pPr>
            <a:endParaRPr lang="en-US"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b="1"/>
              <a:t>The Debt Burden</a:t>
            </a:r>
          </a:p>
        </p:txBody>
      </p:sp>
      <p:pic>
        <p:nvPicPr>
          <p:cNvPr id="53251" name="Picture 2" descr="http://farmwars.info/wp-content/uploads/2010/10/im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2" y="1524000"/>
            <a:ext cx="5172075"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b="1"/>
              <a:t>Public Sector Reform after 1987</a:t>
            </a:r>
          </a:p>
        </p:txBody>
      </p:sp>
      <p:sp>
        <p:nvSpPr>
          <p:cNvPr id="54274" name="Rectangle 3"/>
          <p:cNvSpPr>
            <a:spLocks noGrp="1" noChangeArrowheads="1"/>
          </p:cNvSpPr>
          <p:nvPr>
            <p:ph idx="1"/>
          </p:nvPr>
        </p:nvSpPr>
        <p:spPr/>
        <p:txBody>
          <a:bodyPr/>
          <a:lstStyle/>
          <a:p>
            <a:pPr marL="609600" indent="-609600" algn="just" eaLnBrk="1" hangingPunct="1">
              <a:lnSpc>
                <a:spcPct val="90000"/>
              </a:lnSpc>
              <a:buFont typeface="Wingdings" panose="05000000000000000000" pitchFamily="2" charset="2"/>
              <a:buNone/>
            </a:pPr>
            <a:endParaRPr lang="en-US" altLang="en-US">
              <a:cs typeface="Times New Roman" panose="02020603050405020304" pitchFamily="18" charset="0"/>
            </a:endParaRPr>
          </a:p>
          <a:p>
            <a:pPr marL="609600" indent="-609600" algn="just" eaLnBrk="1" hangingPunct="1">
              <a:lnSpc>
                <a:spcPct val="90000"/>
              </a:lnSpc>
            </a:pPr>
            <a:r>
              <a:rPr lang="en-US" altLang="en-US" b="1">
                <a:cs typeface="Times New Roman" panose="02020603050405020304" pitchFamily="18" charset="0"/>
              </a:rPr>
              <a:t> 	Structural Adjustment with a Human     	Face</a:t>
            </a:r>
          </a:p>
          <a:p>
            <a:pPr marL="609600" indent="-609600" algn="just" eaLnBrk="1" hangingPunct="1">
              <a:lnSpc>
                <a:spcPct val="90000"/>
              </a:lnSpc>
            </a:pPr>
            <a:endParaRPr lang="en-US" altLang="en-US">
              <a:cs typeface="Times New Roman" panose="02020603050405020304" pitchFamily="18" charset="0"/>
            </a:endParaRPr>
          </a:p>
          <a:p>
            <a:pPr marL="609600" indent="-609600" algn="just" eaLnBrk="1" hangingPunct="1">
              <a:lnSpc>
                <a:spcPct val="90000"/>
              </a:lnSpc>
            </a:pPr>
            <a:r>
              <a:rPr lang="en-US" altLang="en-US" b="1">
                <a:cs typeface="Times New Roman" panose="02020603050405020304" pitchFamily="18" charset="0"/>
              </a:rPr>
              <a:t>	A Role for NGOs</a:t>
            </a:r>
            <a:endParaRPr lang="en-US" altLang="en-US">
              <a:cs typeface="Times New Roman" panose="02020603050405020304" pitchFamily="18" charset="0"/>
            </a:endParaRPr>
          </a:p>
          <a:p>
            <a:pPr marL="609600" indent="-609600" algn="just" eaLnBrk="1" hangingPunct="1">
              <a:lnSpc>
                <a:spcPct val="90000"/>
              </a:lnSpc>
              <a:buFont typeface="Wingdings" panose="05000000000000000000" pitchFamily="2" charset="2"/>
              <a:buNone/>
            </a:pPr>
            <a:r>
              <a:rPr lang="en-US" altLang="en-US" b="1">
                <a:cs typeface="Times New Roman" panose="02020603050405020304" pitchFamily="18" charset="0"/>
              </a:rPr>
              <a:t> </a:t>
            </a:r>
            <a:endParaRPr lang="en-US" altLang="en-US">
              <a:cs typeface="Times New Roman" panose="02020603050405020304" pitchFamily="18" charset="0"/>
            </a:endParaRPr>
          </a:p>
          <a:p>
            <a:pPr marL="609600" indent="-609600" eaLnBrk="1" hangingPunct="1">
              <a:lnSpc>
                <a:spcPct val="90000"/>
              </a:lnSpc>
            </a:pPr>
            <a:r>
              <a:rPr lang="en-US" altLang="en-US" b="1">
                <a:cs typeface="Times New Roman" panose="02020603050405020304" pitchFamily="18" charset="0"/>
              </a:rPr>
              <a:t>	International donors as managers</a:t>
            </a:r>
            <a:r>
              <a:rPr lang="en-US" altLang="en-US"/>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www.mapsofworld.com/images/world-top-ten-countries/world-top-ten-doners-of-foreigner-ai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en-US" b="1"/>
              <a:t>The Issues</a:t>
            </a:r>
          </a:p>
        </p:txBody>
      </p:sp>
      <p:sp>
        <p:nvSpPr>
          <p:cNvPr id="56322" name="Rectangle 3"/>
          <p:cNvSpPr>
            <a:spLocks noGrp="1" noChangeArrowheads="1"/>
          </p:cNvSpPr>
          <p:nvPr>
            <p:ph idx="1"/>
          </p:nvPr>
        </p:nvSpPr>
        <p:spPr/>
        <p:txBody>
          <a:bodyPr/>
          <a:lstStyle/>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1.  The state as national planner</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2.   How large a state:  </a:t>
            </a:r>
            <a:r>
              <a:rPr lang="en-US" altLang="en-US" sz="2800" b="1" dirty="0">
                <a:solidFill>
                  <a:srgbClr val="FF0000"/>
                </a:solidFill>
                <a:cs typeface="Times New Roman" panose="02020603050405020304" pitchFamily="18" charset="0"/>
              </a:rPr>
              <a:t>When is the state sector too big?</a:t>
            </a:r>
            <a:endParaRPr lang="en-US" altLang="en-US" sz="2800" dirty="0">
              <a:solidFill>
                <a:srgbClr val="FF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3.  Issue of state ownership, and unfair competition (international trade)</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2800" b="1" dirty="0">
                <a:cs typeface="Times New Roman" panose="02020603050405020304" pitchFamily="18" charset="0"/>
              </a:rPr>
              <a:t>4.  Vagueness of boundaries between government and society</a:t>
            </a: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b="1"/>
              <a:t>Overview: Stages in the Developmental State</a:t>
            </a:r>
          </a:p>
        </p:txBody>
      </p:sp>
      <p:sp>
        <p:nvSpPr>
          <p:cNvPr id="16386" name="Rectangle 3"/>
          <p:cNvSpPr>
            <a:spLocks noGrp="1" noChangeArrowheads="1"/>
          </p:cNvSpPr>
          <p:nvPr>
            <p:ph sz="half" idx="1"/>
          </p:nvPr>
        </p:nvSpPr>
        <p:spPr/>
        <p:txBody>
          <a:bodyPr/>
          <a:lstStyle/>
          <a:p>
            <a:pPr marL="533400" indent="-533400" eaLnBrk="1" hangingPunct="1">
              <a:lnSpc>
                <a:spcPct val="90000"/>
              </a:lnSpc>
              <a:buFont typeface="Wingdings" panose="05000000000000000000" pitchFamily="2" charset="2"/>
              <a:buAutoNum type="arabicPeriod"/>
            </a:pPr>
            <a:r>
              <a:rPr lang="en-US" altLang="en-US" b="1"/>
              <a:t>Faith in the State</a:t>
            </a:r>
          </a:p>
          <a:p>
            <a:pPr marL="533400" indent="-533400" eaLnBrk="1" hangingPunct="1">
              <a:lnSpc>
                <a:spcPct val="90000"/>
              </a:lnSpc>
              <a:buFont typeface="Wingdings" panose="05000000000000000000" pitchFamily="2" charset="2"/>
              <a:buAutoNum type="arabicPeriod"/>
            </a:pPr>
            <a:endParaRPr lang="en-US" altLang="en-US" b="1"/>
          </a:p>
          <a:p>
            <a:pPr marL="533400" indent="-533400" eaLnBrk="1" hangingPunct="1">
              <a:lnSpc>
                <a:spcPct val="90000"/>
              </a:lnSpc>
              <a:buFont typeface="Wingdings" panose="05000000000000000000" pitchFamily="2" charset="2"/>
              <a:buAutoNum type="arabicPeriod"/>
            </a:pPr>
            <a:r>
              <a:rPr lang="en-US" altLang="en-US" b="1"/>
              <a:t>Basic Human Needs</a:t>
            </a:r>
          </a:p>
          <a:p>
            <a:pPr marL="533400" indent="-533400" eaLnBrk="1" hangingPunct="1">
              <a:lnSpc>
                <a:spcPct val="90000"/>
              </a:lnSpc>
              <a:buFont typeface="Wingdings" panose="05000000000000000000" pitchFamily="2" charset="2"/>
              <a:buAutoNum type="arabicPeriod"/>
            </a:pPr>
            <a:endParaRPr lang="en-US" altLang="en-US" b="1"/>
          </a:p>
          <a:p>
            <a:pPr marL="533400" indent="-533400" eaLnBrk="1" hangingPunct="1">
              <a:lnSpc>
                <a:spcPct val="90000"/>
              </a:lnSpc>
              <a:buFont typeface="Wingdings" panose="05000000000000000000" pitchFamily="2" charset="2"/>
              <a:buAutoNum type="arabicPeriod"/>
            </a:pPr>
            <a:r>
              <a:rPr lang="en-US" altLang="en-US" b="1"/>
              <a:t>New International Economic Order</a:t>
            </a:r>
          </a:p>
          <a:p>
            <a:pPr marL="533400" indent="-533400" eaLnBrk="1" hangingPunct="1">
              <a:lnSpc>
                <a:spcPct val="90000"/>
              </a:lnSpc>
              <a:buFont typeface="Wingdings" panose="05000000000000000000" pitchFamily="2" charset="2"/>
              <a:buAutoNum type="arabicPeriod"/>
            </a:pPr>
            <a:endParaRPr lang="en-US" altLang="en-US" b="1"/>
          </a:p>
          <a:p>
            <a:pPr marL="533400" indent="-533400" eaLnBrk="1" hangingPunct="1">
              <a:lnSpc>
                <a:spcPct val="90000"/>
              </a:lnSpc>
              <a:buFont typeface="Wingdings" panose="05000000000000000000" pitchFamily="2" charset="2"/>
              <a:buAutoNum type="arabicPeriod"/>
            </a:pPr>
            <a:r>
              <a:rPr lang="en-US" altLang="en-US" b="1"/>
              <a:t>Structural Adjustment</a:t>
            </a:r>
          </a:p>
          <a:p>
            <a:pPr marL="533400" indent="-533400" eaLnBrk="1" hangingPunct="1">
              <a:lnSpc>
                <a:spcPct val="90000"/>
              </a:lnSpc>
              <a:buFont typeface="Wingdings" panose="05000000000000000000" pitchFamily="2" charset="2"/>
              <a:buAutoNum type="arabicPeriod"/>
            </a:pPr>
            <a:endParaRPr lang="en-US" altLang="en-US" sz="2400" b="1"/>
          </a:p>
        </p:txBody>
      </p:sp>
      <p:sp>
        <p:nvSpPr>
          <p:cNvPr id="16387" name="Content Placeholder 3"/>
          <p:cNvSpPr>
            <a:spLocks noGrp="1"/>
          </p:cNvSpPr>
          <p:nvPr>
            <p:ph sz="half" idx="2"/>
          </p:nvPr>
        </p:nvSpPr>
        <p:spPr/>
        <p:txBody>
          <a:bodyPr/>
          <a:lstStyle/>
          <a:p>
            <a:pPr marL="533400" indent="-533400" eaLnBrk="1" hangingPunct="1">
              <a:lnSpc>
                <a:spcPct val="90000"/>
              </a:lnSpc>
              <a:buFont typeface="Wingdings" panose="05000000000000000000" pitchFamily="2" charset="2"/>
              <a:buNone/>
            </a:pPr>
            <a:r>
              <a:rPr lang="en-US" altLang="en-US" b="1"/>
              <a:t>5.   Governance and Capacity Building</a:t>
            </a:r>
          </a:p>
          <a:p>
            <a:pPr marL="533400" indent="-533400" eaLnBrk="1" hangingPunct="1">
              <a:lnSpc>
                <a:spcPct val="90000"/>
              </a:lnSpc>
              <a:buFont typeface="Wingdings" panose="05000000000000000000" pitchFamily="2" charset="2"/>
              <a:buNone/>
            </a:pPr>
            <a:endParaRPr lang="en-US" altLang="en-US" b="1"/>
          </a:p>
          <a:p>
            <a:pPr marL="533400" indent="-533400" eaLnBrk="1" hangingPunct="1">
              <a:lnSpc>
                <a:spcPct val="90000"/>
              </a:lnSpc>
              <a:buFont typeface="Wingdings" panose="05000000000000000000" pitchFamily="2" charset="2"/>
              <a:buNone/>
            </a:pPr>
            <a:r>
              <a:rPr lang="en-US" altLang="en-US" b="1"/>
              <a:t>6.   Focus on Public Sector Reform</a:t>
            </a:r>
          </a:p>
          <a:p>
            <a:pPr marL="533400" indent="-533400" eaLnBrk="1" hangingPunct="1">
              <a:lnSpc>
                <a:spcPct val="90000"/>
              </a:lnSpc>
              <a:buFont typeface="Wingdings" panose="05000000000000000000" pitchFamily="2" charset="2"/>
              <a:buAutoNum type="arabicPeriod"/>
            </a:pPr>
            <a:endParaRPr lang="en-US" altLang="en-US" b="1"/>
          </a:p>
          <a:p>
            <a:pPr marL="533400" indent="-533400" eaLnBrk="1" hangingPunct="1">
              <a:lnSpc>
                <a:spcPct val="90000"/>
              </a:lnSpc>
              <a:buFont typeface="Wingdings" panose="05000000000000000000" pitchFamily="2" charset="2"/>
              <a:buAutoNum type="arabicPeriod" startAt="7"/>
            </a:pPr>
            <a:r>
              <a:rPr lang="en-US" altLang="en-US" b="1"/>
              <a:t>Return to Human Resource Issues</a:t>
            </a:r>
          </a:p>
          <a:p>
            <a:pPr marL="533400" indent="-533400" eaLnBrk="1" hangingPunct="1">
              <a:lnSpc>
                <a:spcPct val="90000"/>
              </a:lnSpc>
              <a:buFont typeface="Wingdings" panose="05000000000000000000" pitchFamily="2" charset="2"/>
              <a:buAutoNum type="arabicPeriod" startAt="7"/>
            </a:pPr>
            <a:endParaRPr lang="en-US" altLang="en-US" b="1"/>
          </a:p>
          <a:p>
            <a:pPr marL="533400" indent="-533400" eaLnBrk="1" hangingPunct="1">
              <a:lnSpc>
                <a:spcPct val="90000"/>
              </a:lnSpc>
              <a:buFont typeface="Wingdings" panose="05000000000000000000" pitchFamily="2" charset="2"/>
              <a:buAutoNum type="arabicPeriod" startAt="7"/>
            </a:pPr>
            <a:r>
              <a:rPr lang="en-US" altLang="en-US" b="1"/>
              <a:t>Whose Security?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en-US" b="1"/>
              <a:t>The Time for Civil Society</a:t>
            </a:r>
          </a:p>
        </p:txBody>
      </p:sp>
      <p:sp>
        <p:nvSpPr>
          <p:cNvPr id="57346" name="Rectangle 4"/>
          <p:cNvSpPr>
            <a:spLocks noGrp="1" noChangeArrowheads="1"/>
          </p:cNvSpPr>
          <p:nvPr>
            <p:ph sz="half" idx="1"/>
          </p:nvPr>
        </p:nvSpPr>
        <p:spPr>
          <a:xfrm>
            <a:off x="809625" y="2214563"/>
            <a:ext cx="7724775" cy="3881437"/>
          </a:xfrm>
        </p:spPr>
        <p:txBody>
          <a:bodyPr/>
          <a:lstStyle/>
          <a:p>
            <a:pPr eaLnBrk="1" hangingPunct="1"/>
            <a:r>
              <a:rPr lang="en-US" altLang="en-US" dirty="0"/>
              <a:t>Civil? </a:t>
            </a:r>
            <a:r>
              <a:rPr lang="en-US" altLang="en-US" dirty="0">
                <a:solidFill>
                  <a:srgbClr val="FF0000"/>
                </a:solidFill>
              </a:rPr>
              <a:t>Is civil society a magic bullet for corruption and effectiveness?</a:t>
            </a:r>
          </a:p>
        </p:txBody>
      </p:sp>
      <p:pic>
        <p:nvPicPr>
          <p:cNvPr id="57349" name="Picture 9" descr="CIVIL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3223293"/>
            <a:ext cx="41529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tLang="en-US"/>
              <a:t>THEORY: Civil Society vs. State</a:t>
            </a:r>
          </a:p>
        </p:txBody>
      </p:sp>
      <p:sp>
        <p:nvSpPr>
          <p:cNvPr id="58370" name="Rectangle 3"/>
          <p:cNvSpPr>
            <a:spLocks noGrp="1" noChangeArrowheads="1"/>
          </p:cNvSpPr>
          <p:nvPr>
            <p:ph idx="1"/>
          </p:nvPr>
        </p:nvSpPr>
        <p:spPr>
          <a:xfrm>
            <a:off x="820738" y="1906588"/>
            <a:ext cx="7408862" cy="3451225"/>
          </a:xfrm>
        </p:spPr>
        <p:txBody>
          <a:bodyPr/>
          <a:lstStyle/>
          <a:p>
            <a:pPr algn="ctr" eaLnBrk="1" hangingPunct="1">
              <a:buFont typeface="Wingdings" panose="05000000000000000000" pitchFamily="2" charset="2"/>
              <a:buNone/>
            </a:pPr>
            <a:r>
              <a:rPr lang="en-US" altLang="en-US" sz="3600" b="1"/>
              <a:t>DEBATES</a:t>
            </a:r>
          </a:p>
          <a:p>
            <a:pPr algn="ctr" eaLnBrk="1" hangingPunct="1">
              <a:buFont typeface="Wingdings" panose="05000000000000000000" pitchFamily="2" charset="2"/>
              <a:buNone/>
            </a:pPr>
            <a:r>
              <a:rPr lang="en-US" altLang="en-US" sz="3600" b="1"/>
              <a:t>John D. Montgomery vs. Milton Esman </a:t>
            </a:r>
          </a:p>
          <a:p>
            <a:pPr algn="ctr" eaLnBrk="1" hangingPunct="1">
              <a:buFont typeface="Wingdings" panose="05000000000000000000" pitchFamily="2" charset="2"/>
              <a:buNone/>
            </a:pPr>
            <a:r>
              <a:rPr lang="en-US" altLang="en-US" sz="3600" b="1"/>
              <a:t>(Experience Japan and Vietnam)</a:t>
            </a:r>
          </a:p>
          <a:p>
            <a:pPr eaLnBrk="1" hangingPunct="1">
              <a:buFont typeface="Wingdings" panose="05000000000000000000" pitchFamily="2" charset="2"/>
              <a:buNone/>
            </a:pPr>
            <a:endParaRPr lang="en-US" altLang="en-US" sz="3600" b="1"/>
          </a:p>
          <a:p>
            <a:pPr eaLnBrk="1" hangingPunct="1">
              <a:buFont typeface="Wingdings" panose="05000000000000000000" pitchFamily="2" charset="2"/>
              <a:buNone/>
            </a:pPr>
            <a:endParaRPr lang="en-US" altLang="en-US" sz="3600" b="1"/>
          </a:p>
        </p:txBody>
      </p:sp>
      <p:pic>
        <p:nvPicPr>
          <p:cNvPr id="58371" name="Picture 5" descr="John Montgom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1593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30738"/>
            <a:ext cx="3276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en-US" b="1">
                <a:cs typeface="Times New Roman" panose="02020603050405020304" pitchFamily="18" charset="0"/>
              </a:rPr>
              <a:t>The Issues in Developed States</a:t>
            </a:r>
          </a:p>
        </p:txBody>
      </p:sp>
      <p:sp>
        <p:nvSpPr>
          <p:cNvPr id="59394" name="Rectangle 3"/>
          <p:cNvSpPr>
            <a:spLocks noGrp="1" noChangeArrowheads="1"/>
          </p:cNvSpPr>
          <p:nvPr>
            <p:ph idx="1"/>
          </p:nvPr>
        </p:nvSpPr>
        <p:spPr>
          <a:xfrm>
            <a:off x="809625" y="2214563"/>
            <a:ext cx="7958138" cy="4414837"/>
          </a:xfrm>
        </p:spPr>
        <p:txBody>
          <a:bodyPr/>
          <a:lstStyle/>
          <a:p>
            <a:pPr marL="457200" indent="-457200" algn="just" eaLnBrk="1" hangingPunct="1">
              <a:lnSpc>
                <a:spcPct val="80000"/>
              </a:lnSpc>
              <a:buFont typeface="Times New Roman" panose="02020603050405020304" pitchFamily="18" charset="0"/>
              <a:buAutoNum type="arabicPeriod"/>
            </a:pPr>
            <a:r>
              <a:rPr lang="en-US" altLang="en-US" sz="2400" b="1" dirty="0">
                <a:cs typeface="Times New Roman" panose="02020603050405020304" pitchFamily="18" charset="0"/>
              </a:rPr>
              <a:t>Hidden government: subsidies and entitlements. </a:t>
            </a:r>
          </a:p>
          <a:p>
            <a:pPr marL="457200" indent="-457200" algn="just" eaLnBrk="1" hangingPunct="1">
              <a:lnSpc>
                <a:spcPct val="80000"/>
              </a:lnSpc>
              <a:buFont typeface="Times New Roman" panose="02020603050405020304" pitchFamily="18" charset="0"/>
              <a:buAutoNum type="arabicPeriod"/>
            </a:pPr>
            <a:r>
              <a:rPr lang="en-US" altLang="en-US" sz="2400" b="1" dirty="0">
                <a:cs typeface="Times New Roman" panose="02020603050405020304" pitchFamily="18" charset="0"/>
              </a:rPr>
              <a:t>Limitations of constitutions and public sectors-  Decline in faith in government institutions in the 20th century</a:t>
            </a:r>
          </a:p>
          <a:p>
            <a:pPr marL="457200" indent="-457200" algn="just" eaLnBrk="1" hangingPunct="1">
              <a:lnSpc>
                <a:spcPct val="80000"/>
              </a:lnSpc>
              <a:buFont typeface="Times New Roman" panose="02020603050405020304" pitchFamily="18" charset="0"/>
              <a:buAutoNum type="arabicPeriod"/>
            </a:pPr>
            <a:endParaRPr lang="en-US" altLang="en-US" sz="2400" b="1" dirty="0">
              <a:cs typeface="Times New Roman" panose="02020603050405020304" pitchFamily="18" charset="0"/>
            </a:endParaRPr>
          </a:p>
          <a:p>
            <a:pPr marL="457200" indent="-457200" algn="just" eaLnBrk="1" hangingPunct="1">
              <a:lnSpc>
                <a:spcPct val="80000"/>
              </a:lnSpc>
              <a:buFont typeface="Times New Roman" panose="02020603050405020304" pitchFamily="18" charset="0"/>
              <a:buAutoNum type="arabicPeriod"/>
            </a:pPr>
            <a:r>
              <a:rPr lang="en-US" altLang="en-US" sz="2400" b="1" dirty="0">
                <a:cs typeface="Times New Roman" panose="02020603050405020304" pitchFamily="18" charset="0"/>
              </a:rPr>
              <a:t>Failure of legislative, executive structures.  Loss of control</a:t>
            </a:r>
          </a:p>
          <a:p>
            <a:pPr marL="457200" indent="-457200" algn="just" eaLnBrk="1" hangingPunct="1">
              <a:lnSpc>
                <a:spcPct val="80000"/>
              </a:lnSpc>
              <a:buFont typeface="Times New Roman" panose="02020603050405020304" pitchFamily="18" charset="0"/>
              <a:buAutoNum type="arabicPeriod"/>
            </a:pPr>
            <a:endParaRPr lang="en-US" altLang="en-US" sz="2400" b="1" dirty="0">
              <a:cs typeface="Times New Roman" panose="02020603050405020304" pitchFamily="18" charset="0"/>
            </a:endParaRPr>
          </a:p>
          <a:p>
            <a:pPr marL="457200" indent="-457200" algn="just" eaLnBrk="1" hangingPunct="1">
              <a:lnSpc>
                <a:spcPct val="80000"/>
              </a:lnSpc>
              <a:buFont typeface="Times New Roman" panose="02020603050405020304" pitchFamily="18" charset="0"/>
              <a:buAutoNum type="arabicPeriod"/>
            </a:pPr>
            <a:r>
              <a:rPr lang="en-US" altLang="en-US" sz="2400" b="1" dirty="0">
                <a:cs typeface="Times New Roman" panose="02020603050405020304" pitchFamily="18" charset="0"/>
              </a:rPr>
              <a:t> Anti-bureaucracy- the myth of the neutral bureaucrat.</a:t>
            </a:r>
          </a:p>
          <a:p>
            <a:pPr marL="457200" indent="-457200" algn="just" eaLnBrk="1" hangingPunct="1">
              <a:lnSpc>
                <a:spcPct val="80000"/>
              </a:lnSpc>
              <a:buFont typeface="Times New Roman" panose="02020603050405020304" pitchFamily="18" charset="0"/>
              <a:buAutoNum type="arabicPeriod"/>
            </a:pPr>
            <a:endParaRPr lang="en-US" altLang="en-US" sz="2400" b="1" dirty="0">
              <a:cs typeface="Times New Roman" panose="02020603050405020304" pitchFamily="18" charset="0"/>
            </a:endParaRPr>
          </a:p>
          <a:p>
            <a:pPr marL="457200" indent="-457200" algn="just" eaLnBrk="1" hangingPunct="1">
              <a:lnSpc>
                <a:spcPct val="80000"/>
              </a:lnSpc>
              <a:buFont typeface="Times New Roman" panose="02020603050405020304" pitchFamily="18" charset="0"/>
              <a:buAutoNum type="arabicPeriod"/>
            </a:pPr>
            <a:r>
              <a:rPr lang="en-US" altLang="en-US" sz="2400" b="1" dirty="0">
                <a:cs typeface="Times New Roman" panose="02020603050405020304" pitchFamily="18" charset="0"/>
              </a:rPr>
              <a:t>  Subsidies or Free Trade</a:t>
            </a:r>
            <a:endParaRPr lang="en-US" altLang="en-US" sz="2000" dirty="0"/>
          </a:p>
          <a:p>
            <a:pPr marL="457200" indent="-457200" algn="just" eaLnBrk="1" hangingPunct="1">
              <a:lnSpc>
                <a:spcPct val="80000"/>
              </a:lnSpc>
              <a:buFont typeface="Times New Roman" panose="02020603050405020304" pitchFamily="18" charset="0"/>
              <a:buAutoNum type="arabicPeriod"/>
            </a:pPr>
            <a:endParaRPr lang="en-US" altLang="en-US" sz="2000" dirty="0"/>
          </a:p>
          <a:p>
            <a:pPr marL="457200" indent="-457200" algn="just" eaLnBrk="1" hangingPunct="1">
              <a:lnSpc>
                <a:spcPct val="80000"/>
              </a:lnSpc>
              <a:buFont typeface="Times New Roman" panose="02020603050405020304" pitchFamily="18" charset="0"/>
              <a:buAutoNum type="arabicPeriod"/>
            </a:pPr>
            <a:endParaRPr lang="en-US" alt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en-US" b="1"/>
              <a:t>Focus on Reforms-1</a:t>
            </a:r>
          </a:p>
        </p:txBody>
      </p:sp>
      <p:sp>
        <p:nvSpPr>
          <p:cNvPr id="61442" name="Rectangle 3"/>
          <p:cNvSpPr>
            <a:spLocks noGrp="1" noChangeArrowheads="1"/>
          </p:cNvSpPr>
          <p:nvPr>
            <p:ph idx="1"/>
          </p:nvPr>
        </p:nvSpPr>
        <p:spPr/>
        <p:txBody>
          <a:bodyPr/>
          <a:lstStyle/>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Privatization of the bureaucracy</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endParaRPr lang="en-US" altLang="en-US" sz="2800" b="1">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 Savas-  The key to efficient and effective goods and services</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b. Critique: Nelson: impact of international organizations on NGOs- Distortion?</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t>
            </a:r>
            <a:endParaRPr lang="en-US" altLang="en-US" sz="2800">
              <a:cs typeface="Times New Roman" panose="02020603050405020304" pitchFamily="18" charset="0"/>
            </a:endParaRPr>
          </a:p>
          <a:p>
            <a:pPr eaLnBrk="1" hangingPunct="1">
              <a:lnSpc>
                <a:spcPct val="90000"/>
              </a:lnSpc>
              <a:buFont typeface="Wingdings" panose="05000000000000000000" pitchFamily="2" charset="2"/>
              <a:buNone/>
            </a:pPr>
            <a:r>
              <a:rPr lang="en-US" altLang="en-US" sz="2800" b="1">
                <a:cs typeface="Times New Roman" panose="02020603050405020304" pitchFamily="18" charset="0"/>
              </a:rPr>
              <a:t>	c. Turner and Hulme-  Are NGOs and Private sector better than Public Enterprises?</a:t>
            </a:r>
            <a:r>
              <a:rPr lang="en-US" altLang="en-US" sz="28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b="1"/>
              <a:t>A Conservative View</a:t>
            </a:r>
          </a:p>
        </p:txBody>
      </p:sp>
      <p:pic>
        <p:nvPicPr>
          <p:cNvPr id="62467" name="Picture 2" descr="http://static.twoday.net/mahalanobis/images/nikepla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54238"/>
            <a:ext cx="66770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A42E-1799-4E09-88EF-91752F7F635C}"/>
              </a:ext>
            </a:extLst>
          </p:cNvPr>
          <p:cNvSpPr>
            <a:spLocks noGrp="1"/>
          </p:cNvSpPr>
          <p:nvPr>
            <p:ph type="title"/>
          </p:nvPr>
        </p:nvSpPr>
        <p:spPr/>
        <p:txBody>
          <a:bodyPr/>
          <a:lstStyle/>
          <a:p>
            <a:r>
              <a:rPr lang="en-US" dirty="0"/>
              <a:t>Any Irony of INGOs?</a:t>
            </a:r>
          </a:p>
        </p:txBody>
      </p:sp>
      <p:sp>
        <p:nvSpPr>
          <p:cNvPr id="3" name="Content Placeholder 2">
            <a:extLst>
              <a:ext uri="{FF2B5EF4-FFF2-40B4-BE49-F238E27FC236}">
                <a16:creationId xmlns:a16="http://schemas.microsoft.com/office/drawing/2014/main" id="{75BBF57C-2807-423D-B416-E623DA7ABE8F}"/>
              </a:ext>
            </a:extLst>
          </p:cNvPr>
          <p:cNvSpPr>
            <a:spLocks noGrp="1"/>
          </p:cNvSpPr>
          <p:nvPr>
            <p:ph idx="1"/>
          </p:nvPr>
        </p:nvSpPr>
        <p:spPr>
          <a:xfrm>
            <a:off x="809625" y="2214563"/>
            <a:ext cx="4067175" cy="3881437"/>
          </a:xfrm>
        </p:spPr>
        <p:txBody>
          <a:bodyPr/>
          <a:lstStyle/>
          <a:p>
            <a:r>
              <a:rPr lang="en-US" dirty="0">
                <a:hlinkClick r:id="rId2"/>
              </a:rPr>
              <a:t>https://www.youtube.com/watch?v=kNnkbkZeWKc</a:t>
            </a:r>
            <a:endParaRPr lang="en-US" dirty="0"/>
          </a:p>
          <a:p>
            <a:endParaRPr lang="en-US" dirty="0"/>
          </a:p>
          <a:p>
            <a:r>
              <a:rPr lang="en-US" dirty="0">
                <a:hlinkClick r:id="rId3"/>
              </a:rPr>
              <a:t>https://www.youtube.com/watch?v=muQVyDJUBZU</a:t>
            </a:r>
            <a:endParaRPr lang="en-US" dirty="0"/>
          </a:p>
          <a:p>
            <a:r>
              <a:rPr lang="en-US" dirty="0">
                <a:solidFill>
                  <a:srgbClr val="FF0000"/>
                </a:solidFill>
              </a:rPr>
              <a:t>What do you think?</a:t>
            </a:r>
          </a:p>
          <a:p>
            <a:pPr marL="0" indent="0">
              <a:buNone/>
            </a:pPr>
            <a:endParaRPr lang="en-US" dirty="0"/>
          </a:p>
        </p:txBody>
      </p:sp>
      <p:pic>
        <p:nvPicPr>
          <p:cNvPr id="5" name="Picture 4">
            <a:extLst>
              <a:ext uri="{FF2B5EF4-FFF2-40B4-BE49-F238E27FC236}">
                <a16:creationId xmlns:a16="http://schemas.microsoft.com/office/drawing/2014/main" id="{2BAC3068-0B6C-41C5-9FCD-E009165BC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387" y="2597065"/>
            <a:ext cx="3498913" cy="2355935"/>
          </a:xfrm>
          <a:prstGeom prst="rect">
            <a:avLst/>
          </a:prstGeom>
        </p:spPr>
      </p:pic>
    </p:spTree>
    <p:extLst>
      <p:ext uri="{BB962C8B-B14F-4D97-AF65-F5344CB8AC3E}">
        <p14:creationId xmlns:p14="http://schemas.microsoft.com/office/powerpoint/2010/main" val="1221453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en-US" sz="4000"/>
              <a:t>Overall:  Reform Meant Attack on Hierarchy</a:t>
            </a:r>
          </a:p>
        </p:txBody>
      </p:sp>
      <p:sp>
        <p:nvSpPr>
          <p:cNvPr id="63490" name="Rectangle 3"/>
          <p:cNvSpPr>
            <a:spLocks noGrp="1" noChangeArrowheads="1"/>
          </p:cNvSpPr>
          <p:nvPr>
            <p:ph idx="1"/>
          </p:nvPr>
        </p:nvSpPr>
        <p:spPr/>
        <p:txBody>
          <a:bodyPr/>
          <a:lstStyle/>
          <a:p>
            <a:pPr algn="just" eaLnBrk="1" hangingPunct="1">
              <a:lnSpc>
                <a:spcPct val="90000"/>
              </a:lnSpc>
              <a:buFont typeface="Wingdings" panose="05000000000000000000" pitchFamily="2" charset="2"/>
              <a:buNone/>
            </a:pPr>
            <a:r>
              <a:rPr lang="en-US" altLang="en-US" b="1">
                <a:cs typeface="Times New Roman" panose="02020603050405020304" pitchFamily="18" charset="0"/>
              </a:rPr>
              <a:t>	Attacks on the European style Mandarins- European elitist systems of administration</a:t>
            </a:r>
            <a:endParaRPr lang="en-US" altLang="en-US">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b="1">
                <a:cs typeface="Times New Roman" panose="02020603050405020304" pitchFamily="18" charset="0"/>
              </a:rPr>
              <a:t> </a:t>
            </a:r>
            <a:endParaRPr lang="en-US" altLang="en-US">
              <a:cs typeface="Times New Roman" panose="02020603050405020304" pitchFamily="18" charset="0"/>
            </a:endParaRPr>
          </a:p>
          <a:p>
            <a:pPr lvl="1" algn="just" eaLnBrk="1" hangingPunct="1">
              <a:lnSpc>
                <a:spcPct val="90000"/>
              </a:lnSpc>
            </a:pPr>
            <a:r>
              <a:rPr lang="en-US" altLang="en-US" b="1"/>
              <a:t>=Permanent Secretary</a:t>
            </a:r>
          </a:p>
          <a:p>
            <a:pPr lvl="1" algn="just" eaLnBrk="1" hangingPunct="1">
              <a:lnSpc>
                <a:spcPct val="90000"/>
              </a:lnSpc>
              <a:buFont typeface="Wingdings" panose="05000000000000000000" pitchFamily="2" charset="2"/>
              <a:buNone/>
            </a:pPr>
            <a:endParaRPr lang="en-US" altLang="en-US"/>
          </a:p>
          <a:p>
            <a:pPr lvl="1" algn="just" eaLnBrk="1" hangingPunct="1">
              <a:lnSpc>
                <a:spcPct val="90000"/>
              </a:lnSpc>
            </a:pPr>
            <a:r>
              <a:rPr lang="en-US" altLang="en-US" b="1"/>
              <a:t>=Director General</a:t>
            </a:r>
          </a:p>
          <a:p>
            <a:pPr lvl="1" algn="just" eaLnBrk="1" hangingPunct="1">
              <a:lnSpc>
                <a:spcPct val="90000"/>
              </a:lnSpc>
            </a:pPr>
            <a:endParaRPr lang="en-US" altLang="en-US"/>
          </a:p>
          <a:p>
            <a:pPr lvl="1" algn="just" eaLnBrk="1" hangingPunct="1">
              <a:lnSpc>
                <a:spcPct val="90000"/>
              </a:lnSpc>
            </a:pPr>
            <a:r>
              <a:rPr lang="en-US" altLang="en-US" b="1"/>
              <a:t>=State Secretary</a:t>
            </a:r>
            <a:r>
              <a:rPr lang="en-US" altLang="en-US"/>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tLang="en-US" b="1"/>
              <a:t>Reforms- 2</a:t>
            </a:r>
          </a:p>
        </p:txBody>
      </p:sp>
      <p:sp>
        <p:nvSpPr>
          <p:cNvPr id="65538" name="Rectangle 3"/>
          <p:cNvSpPr>
            <a:spLocks noGrp="1" noChangeArrowheads="1"/>
          </p:cNvSpPr>
          <p:nvPr>
            <p:ph idx="1"/>
          </p:nvPr>
        </p:nvSpPr>
        <p:spPr/>
        <p:txBody>
          <a:bodyPr/>
          <a:lstStyle/>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Deregulation-  </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 Deregulation- negative</a:t>
            </a:r>
            <a:endParaRPr lang="en-US" altLang="en-US" sz="2800">
              <a:cs typeface="Times New Roman" panose="02020603050405020304" pitchFamily="18" charset="0"/>
            </a:endParaRPr>
          </a:p>
          <a:p>
            <a:pPr algn="just" eaLnBrk="1" hangingPunct="1">
              <a:lnSpc>
                <a:spcPct val="90000"/>
              </a:lnSpc>
            </a:pP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b. Competition- positive (monopolies vs. 	utilities)</a:t>
            </a:r>
            <a:endParaRPr lang="en-US" altLang="en-US" sz="2800">
              <a:cs typeface="Times New Roman" panose="02020603050405020304" pitchFamily="18" charset="0"/>
            </a:endParaRPr>
          </a:p>
          <a:p>
            <a:pPr algn="just" eaLnBrk="1" hangingPunct="1">
              <a:lnSpc>
                <a:spcPct val="90000"/>
              </a:lnSpc>
            </a:pPr>
            <a:endParaRPr lang="en-US" altLang="en-US" sz="2800">
              <a:cs typeface="Times New Roman" panose="02020603050405020304" pitchFamily="18" charset="0"/>
            </a:endParaRPr>
          </a:p>
          <a:p>
            <a:pPr eaLnBrk="1" hangingPunct="1">
              <a:lnSpc>
                <a:spcPct val="90000"/>
              </a:lnSpc>
              <a:buFont typeface="Wingdings" panose="05000000000000000000" pitchFamily="2" charset="2"/>
              <a:buNone/>
            </a:pPr>
            <a:r>
              <a:rPr lang="en-US" altLang="en-US" sz="2800" b="1">
                <a:cs typeface="Times New Roman" panose="02020603050405020304" pitchFamily="18" charset="0"/>
              </a:rPr>
              <a:t>		c. Regulations and Corruption:  Klitgaard: 	Dealing with corruption and culture?</a:t>
            </a:r>
            <a:r>
              <a:rPr lang="en-US" altLang="en-US" sz="28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b="1"/>
              <a:t>The Problem</a:t>
            </a:r>
          </a:p>
        </p:txBody>
      </p:sp>
      <p:pic>
        <p:nvPicPr>
          <p:cNvPr id="66563" name="Picture 2" descr="http://www.jonathanjudge.com/wp-content/uploads/2011/06/Corru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2286000"/>
            <a:ext cx="58578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en-US" b="1"/>
              <a:t>Reforms-3</a:t>
            </a:r>
          </a:p>
        </p:txBody>
      </p:sp>
      <p:sp>
        <p:nvSpPr>
          <p:cNvPr id="67586"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b="1">
                <a:cs typeface="Times New Roman" panose="02020603050405020304" pitchFamily="18" charset="0"/>
              </a:rPr>
              <a:t>Civil Service Reform:  </a:t>
            </a:r>
          </a:p>
          <a:p>
            <a:pPr eaLnBrk="1" hangingPunct="1">
              <a:lnSpc>
                <a:spcPct val="90000"/>
              </a:lnSpc>
              <a:buFont typeface="Wingdings" panose="05000000000000000000" pitchFamily="2" charset="2"/>
              <a:buNone/>
            </a:pPr>
            <a:endParaRPr lang="en-US" altLang="en-US" b="1">
              <a:cs typeface="Times New Roman" panose="02020603050405020304" pitchFamily="18" charset="0"/>
            </a:endParaRPr>
          </a:p>
          <a:p>
            <a:pPr eaLnBrk="1" hangingPunct="1">
              <a:lnSpc>
                <a:spcPct val="90000"/>
              </a:lnSpc>
              <a:buFont typeface="Wingdings" panose="05000000000000000000" pitchFamily="2" charset="2"/>
              <a:buNone/>
            </a:pPr>
            <a:r>
              <a:rPr lang="en-US" altLang="en-US" b="1">
                <a:cs typeface="Times New Roman" panose="02020603050405020304" pitchFamily="18" charset="0"/>
              </a:rPr>
              <a:t>Picard Case Studies- 	South Africa, </a:t>
            </a:r>
          </a:p>
          <a:p>
            <a:pPr eaLnBrk="1" hangingPunct="1">
              <a:lnSpc>
                <a:spcPct val="90000"/>
              </a:lnSpc>
              <a:buFont typeface="Wingdings" panose="05000000000000000000" pitchFamily="2" charset="2"/>
              <a:buNone/>
            </a:pPr>
            <a:r>
              <a:rPr lang="en-US" altLang="en-US" b="1">
                <a:cs typeface="Times New Roman" panose="02020603050405020304" pitchFamily="18" charset="0"/>
              </a:rPr>
              <a:t>						Botswana,  </a:t>
            </a:r>
          </a:p>
          <a:p>
            <a:pPr eaLnBrk="1" hangingPunct="1">
              <a:lnSpc>
                <a:spcPct val="90000"/>
              </a:lnSpc>
              <a:buFont typeface="Wingdings" panose="05000000000000000000" pitchFamily="2" charset="2"/>
              <a:buNone/>
            </a:pPr>
            <a:r>
              <a:rPr lang="en-US" altLang="en-US" b="1">
                <a:cs typeface="Times New Roman" panose="02020603050405020304" pitchFamily="18" charset="0"/>
              </a:rPr>
              <a:t>						Ghana, </a:t>
            </a:r>
          </a:p>
          <a:p>
            <a:pPr eaLnBrk="1" hangingPunct="1">
              <a:lnSpc>
                <a:spcPct val="90000"/>
              </a:lnSpc>
              <a:buFont typeface="Wingdings" panose="05000000000000000000" pitchFamily="2" charset="2"/>
              <a:buNone/>
            </a:pPr>
            <a:r>
              <a:rPr lang="en-US" altLang="en-US" b="1">
                <a:cs typeface="Times New Roman" panose="02020603050405020304" pitchFamily="18" charset="0"/>
              </a:rPr>
              <a:t>						Guinea-Conakry, </a:t>
            </a:r>
          </a:p>
          <a:p>
            <a:pPr eaLnBrk="1" hangingPunct="1">
              <a:lnSpc>
                <a:spcPct val="90000"/>
              </a:lnSpc>
              <a:buFont typeface="Wingdings" panose="05000000000000000000" pitchFamily="2" charset="2"/>
              <a:buNone/>
            </a:pPr>
            <a:r>
              <a:rPr lang="en-US" altLang="en-US" b="1">
                <a:cs typeface="Times New Roman" panose="02020603050405020304" pitchFamily="18" charset="0"/>
              </a:rPr>
              <a:t>						Eritrea and</a:t>
            </a:r>
          </a:p>
          <a:p>
            <a:pPr eaLnBrk="1" hangingPunct="1">
              <a:lnSpc>
                <a:spcPct val="90000"/>
              </a:lnSpc>
              <a:buFont typeface="Wingdings" panose="05000000000000000000" pitchFamily="2" charset="2"/>
              <a:buNone/>
            </a:pPr>
            <a:r>
              <a:rPr lang="en-US" altLang="en-US" b="1">
                <a:cs typeface="Times New Roman" panose="02020603050405020304" pitchFamily="18" charset="0"/>
              </a:rPr>
              <a:t>						Ethiopia</a:t>
            </a:r>
            <a:endParaRPr lang="en-US" altLang="en-US">
              <a:cs typeface="Times New Roman" panose="02020603050405020304" pitchFamily="18" charset="0"/>
            </a:endParaRPr>
          </a:p>
          <a:p>
            <a:pPr eaLnBrk="1" hangingPunct="1">
              <a:lnSpc>
                <a:spcPct val="90000"/>
              </a:lnSpc>
              <a:buFont typeface="Wingdings" panose="05000000000000000000" pitchFamily="2" charset="2"/>
              <a:buNone/>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143000" y="609600"/>
            <a:ext cx="8001000" cy="1143000"/>
          </a:xfrm>
        </p:spPr>
        <p:txBody>
          <a:bodyPr/>
          <a:lstStyle/>
          <a:p>
            <a:pPr eaLnBrk="1" hangingPunct="1"/>
            <a:r>
              <a:rPr lang="en-US" altLang="en-US" sz="3600" b="1"/>
              <a:t>The History:  Planning, Financial and Budgetary Management Systems in Poor Counties</a:t>
            </a:r>
          </a:p>
        </p:txBody>
      </p:sp>
      <p:sp>
        <p:nvSpPr>
          <p:cNvPr id="17410" name="Rectangle 3"/>
          <p:cNvSpPr>
            <a:spLocks noGrp="1" noChangeArrowheads="1"/>
          </p:cNvSpPr>
          <p:nvPr>
            <p:ph idx="1"/>
          </p:nvPr>
        </p:nvSpPr>
        <p:spPr/>
        <p:txBody>
          <a:bodyPr/>
          <a:lstStyle/>
          <a:p>
            <a:pPr eaLnBrk="1" hangingPunct="1"/>
            <a:r>
              <a:rPr lang="en-US" altLang="en-US" b="1"/>
              <a:t>Five historical periods- From</a:t>
            </a:r>
          </a:p>
          <a:p>
            <a:pPr eaLnBrk="1" hangingPunct="1">
              <a:buFont typeface="Wingdings" panose="05000000000000000000" pitchFamily="2" charset="2"/>
              <a:buNone/>
            </a:pPr>
            <a:r>
              <a:rPr lang="en-US" altLang="en-US" b="1"/>
              <a:t>a development perspective</a:t>
            </a:r>
          </a:p>
          <a:p>
            <a:pPr eaLnBrk="1" hangingPunct="1"/>
            <a:endParaRPr lang="en-US" altLang="en-US" b="1"/>
          </a:p>
          <a:p>
            <a:pPr eaLnBrk="1" hangingPunct="1"/>
            <a:r>
              <a:rPr lang="en-US" altLang="en-US" b="1"/>
              <a:t>Caiden and Wildavsky- Planning and Budgeting in Poor Countries</a:t>
            </a:r>
          </a:p>
          <a:p>
            <a:pPr eaLnBrk="1" hangingPunct="1"/>
            <a:endParaRPr lang="en-US" altLang="en-US" b="1"/>
          </a:p>
          <a:p>
            <a:pPr eaLnBrk="1" hangingPunct="1"/>
            <a:r>
              <a:rPr lang="en-US" altLang="en-US" b="1"/>
              <a:t>Best Book on realities of Public </a:t>
            </a:r>
          </a:p>
          <a:p>
            <a:pPr eaLnBrk="1" hangingPunct="1">
              <a:buFont typeface="Wingdings" panose="05000000000000000000" pitchFamily="2" charset="2"/>
              <a:buNone/>
            </a:pPr>
            <a:r>
              <a:rPr lang="en-US" altLang="en-US" b="1"/>
              <a:t>	Budgeting and Development</a:t>
            </a:r>
            <a:endParaRPr lang="en-US" altLang="en-US"/>
          </a:p>
        </p:txBody>
      </p:sp>
      <p:pic>
        <p:nvPicPr>
          <p:cNvPr id="17411" name="Picture 5" descr="Caiden and Wildavs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267200"/>
            <a:ext cx="1447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upload.wikimedia.org/wikipedia/en/4/4d/Aaron_Wildavsky_(1930-19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00200"/>
            <a:ext cx="16573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1765300" y="609600"/>
            <a:ext cx="7378700" cy="1143000"/>
          </a:xfrm>
        </p:spPr>
        <p:txBody>
          <a:bodyPr/>
          <a:lstStyle/>
          <a:p>
            <a:r>
              <a:rPr lang="en-US" altLang="en-US" b="1"/>
              <a:t>Discussions</a:t>
            </a:r>
          </a:p>
        </p:txBody>
      </p:sp>
      <p:pic>
        <p:nvPicPr>
          <p:cNvPr id="68610" name="Picture 2" descr="https://www.governance.gspia.pitt.edu/wp-content/uploads/2011/10/dr-picard-actio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en-US" b="1"/>
              <a:t>4. Civil Service Reforms</a:t>
            </a:r>
          </a:p>
        </p:txBody>
      </p:sp>
      <p:sp>
        <p:nvSpPr>
          <p:cNvPr id="69634" name="Rectangle 3"/>
          <p:cNvSpPr>
            <a:spLocks noGrp="1" noChangeArrowheads="1"/>
          </p:cNvSpPr>
          <p:nvPr>
            <p:ph idx="1"/>
          </p:nvPr>
        </p:nvSpPr>
        <p:spPr/>
        <p:txBody>
          <a:bodyPr/>
          <a:lstStyle/>
          <a:p>
            <a:pPr marL="533400" indent="-533400"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Distinction- Public Sector Reform vs. Administrative reform (Civil Service Reform)</a:t>
            </a:r>
          </a:p>
          <a:p>
            <a:pPr marL="533400" indent="-533400" algn="just" eaLnBrk="1" hangingPunct="1">
              <a:lnSpc>
                <a:spcPct val="90000"/>
              </a:lnSpc>
            </a:pPr>
            <a:endParaRPr lang="en-US" altLang="en-US" sz="2800" dirty="0">
              <a:cs typeface="Times New Roman" panose="02020603050405020304" pitchFamily="18" charset="0"/>
            </a:endParaRPr>
          </a:p>
          <a:p>
            <a:pPr marL="533400" indent="-533400" algn="just" eaLnBrk="1" hangingPunct="1">
              <a:lnSpc>
                <a:spcPct val="90000"/>
              </a:lnSpc>
              <a:buFont typeface="Wingdings" panose="05000000000000000000" pitchFamily="2" charset="2"/>
              <a:buChar char="Ø"/>
            </a:pPr>
            <a:r>
              <a:rPr lang="en-US" altLang="en-US" sz="2800" b="1" dirty="0">
                <a:cs typeface="Times New Roman" panose="02020603050405020304" pitchFamily="18" charset="0"/>
              </a:rPr>
              <a:t> 	Purists go for PSR rather than 			CSR- latter not legitimate- oxymoron</a:t>
            </a:r>
          </a:p>
          <a:p>
            <a:pPr marL="533400" indent="-533400" algn="just" eaLnBrk="1" hangingPunct="1">
              <a:lnSpc>
                <a:spcPct val="90000"/>
              </a:lnSpc>
              <a:buFont typeface="Wingdings" panose="05000000000000000000" pitchFamily="2" charset="2"/>
              <a:buChar char="Ø"/>
            </a:pPr>
            <a:endParaRPr lang="en-US" altLang="en-US" sz="2800" dirty="0">
              <a:cs typeface="Times New Roman" panose="02020603050405020304" pitchFamily="18" charset="0"/>
            </a:endParaRPr>
          </a:p>
          <a:p>
            <a:pPr marL="533400" indent="-533400" algn="just" eaLnBrk="1" hangingPunct="1">
              <a:lnSpc>
                <a:spcPct val="90000"/>
              </a:lnSpc>
              <a:buFont typeface="Wingdings" panose="05000000000000000000" pitchFamily="2" charset="2"/>
              <a:buChar char="Ø"/>
            </a:pPr>
            <a:r>
              <a:rPr lang="en-US" altLang="en-US" sz="2800" b="1" dirty="0">
                <a:cs typeface="Times New Roman" panose="02020603050405020304" pitchFamily="18" charset="0"/>
              </a:rPr>
              <a:t>	Problem-"Bureaucrat bashing"</a:t>
            </a:r>
            <a:endParaRPr lang="en-US" altLang="en-US" sz="2800" dirty="0">
              <a:cs typeface="Times New Roman" panose="02020603050405020304" pitchFamily="18" charset="0"/>
            </a:endParaRPr>
          </a:p>
          <a:p>
            <a:pPr marL="533400" indent="-533400"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fontScale="90000"/>
          </a:bodyPr>
          <a:lstStyle/>
          <a:p>
            <a:pPr eaLnBrk="1" hangingPunct="1">
              <a:defRPr/>
            </a:pPr>
            <a:r>
              <a:rPr lang="en-US" altLang="en-US" dirty="0">
                <a:ea typeface="ＭＳ Ｐゴシック" pitchFamily="34" charset="-128"/>
                <a:cs typeface="ＭＳ Ｐゴシック" charset="0"/>
              </a:rPr>
              <a:t>Comparative Public Administration Issues- Reminder</a:t>
            </a:r>
          </a:p>
        </p:txBody>
      </p:sp>
      <p:sp>
        <p:nvSpPr>
          <p:cNvPr id="71682" name="Rectangle 3"/>
          <p:cNvSpPr>
            <a:spLocks noGrp="1" noChangeArrowheads="1"/>
          </p:cNvSpPr>
          <p:nvPr>
            <p:ph idx="1"/>
          </p:nvPr>
        </p:nvSpPr>
        <p:spPr>
          <a:xfrm>
            <a:off x="809625" y="2290763"/>
            <a:ext cx="7958138" cy="3881437"/>
          </a:xfrm>
        </p:spPr>
        <p:txBody>
          <a:bodyPr/>
          <a:lstStyle/>
          <a:p>
            <a:pPr eaLnBrk="1" hangingPunct="1">
              <a:lnSpc>
                <a:spcPct val="90000"/>
              </a:lnSpc>
              <a:buFont typeface="Wingdings" panose="05000000000000000000" pitchFamily="2" charset="2"/>
              <a:buNone/>
            </a:pPr>
            <a:r>
              <a:rPr lang="en-US" altLang="en-US" sz="2000" b="1"/>
              <a:t>	</a:t>
            </a:r>
          </a:p>
          <a:p>
            <a:pPr eaLnBrk="1" hangingPunct="1">
              <a:lnSpc>
                <a:spcPct val="90000"/>
              </a:lnSpc>
              <a:buFont typeface="Wingdings" panose="05000000000000000000" pitchFamily="2" charset="2"/>
              <a:buNone/>
            </a:pPr>
            <a:r>
              <a:rPr lang="en-US" altLang="en-US" sz="2000" b="1"/>
              <a:t>	a.  The politics-administration dichotomy</a:t>
            </a:r>
          </a:p>
          <a:p>
            <a:pPr eaLnBrk="1" hangingPunct="1">
              <a:lnSpc>
                <a:spcPct val="90000"/>
              </a:lnSpc>
              <a:buFont typeface="Wingdings" panose="05000000000000000000" pitchFamily="2" charset="2"/>
              <a:buNone/>
            </a:pPr>
            <a:endParaRPr lang="en-US" altLang="en-US" sz="2000" b="1"/>
          </a:p>
          <a:p>
            <a:pPr eaLnBrk="1" hangingPunct="1">
              <a:lnSpc>
                <a:spcPct val="90000"/>
              </a:lnSpc>
              <a:buFont typeface="Wingdings" panose="05000000000000000000" pitchFamily="2" charset="2"/>
              <a:buNone/>
            </a:pPr>
            <a:r>
              <a:rPr lang="en-US" altLang="en-US" sz="2000" b="1"/>
              <a:t>	</a:t>
            </a:r>
          </a:p>
          <a:p>
            <a:pPr eaLnBrk="1" hangingPunct="1">
              <a:lnSpc>
                <a:spcPct val="90000"/>
              </a:lnSpc>
              <a:buFont typeface="Wingdings" panose="05000000000000000000" pitchFamily="2" charset="2"/>
              <a:buNone/>
            </a:pPr>
            <a:r>
              <a:rPr lang="en-US" altLang="en-US" sz="2000" b="1"/>
              <a:t>	b.  Environmental and cultural factors are important.  Ecology as an issue</a:t>
            </a:r>
          </a:p>
          <a:p>
            <a:pPr eaLnBrk="1" hangingPunct="1">
              <a:lnSpc>
                <a:spcPct val="90000"/>
              </a:lnSpc>
              <a:buFont typeface="Wingdings" panose="05000000000000000000" pitchFamily="2" charset="2"/>
              <a:buNone/>
            </a:pPr>
            <a:endParaRPr lang="en-US" altLang="en-US" sz="2000" b="1"/>
          </a:p>
          <a:p>
            <a:pPr eaLnBrk="1" hangingPunct="1">
              <a:lnSpc>
                <a:spcPct val="90000"/>
              </a:lnSpc>
              <a:buFont typeface="Wingdings" panose="05000000000000000000" pitchFamily="2" charset="2"/>
              <a:buNone/>
            </a:pPr>
            <a:r>
              <a:rPr lang="en-US" altLang="en-US" sz="2000" b="1"/>
              <a:t>		</a:t>
            </a:r>
          </a:p>
          <a:p>
            <a:pPr eaLnBrk="1" hangingPunct="1">
              <a:lnSpc>
                <a:spcPct val="90000"/>
              </a:lnSpc>
              <a:buFont typeface="Wingdings" panose="05000000000000000000" pitchFamily="2" charset="2"/>
              <a:buNone/>
            </a:pPr>
            <a:r>
              <a:rPr lang="en-US" altLang="en-US" sz="2000" b="1"/>
              <a:t>	c.  Bureaucracy as a Negative?  Keep government out of people's lives</a:t>
            </a:r>
          </a:p>
          <a:p>
            <a:pPr eaLnBrk="1" hangingPunct="1">
              <a:lnSpc>
                <a:spcPct val="90000"/>
              </a:lnSpc>
              <a:buFont typeface="Wingdings" panose="05000000000000000000" pitchFamily="2" charset="2"/>
              <a:buNone/>
            </a:pPr>
            <a:endParaRPr lang="en-US" altLang="en-US" sz="2000" b="1"/>
          </a:p>
          <a:p>
            <a:pPr eaLnBrk="1" hangingPunct="1">
              <a:lnSpc>
                <a:spcPct val="90000"/>
              </a:lnSpc>
              <a:buFont typeface="Wingdings" panose="05000000000000000000" pitchFamily="2" charset="2"/>
              <a:buNone/>
            </a:pPr>
            <a:endParaRPr lang="en-US" altLang="en-US" sz="2000" b="1"/>
          </a:p>
          <a:p>
            <a:pPr eaLnBrk="1" hangingPunct="1">
              <a:lnSpc>
                <a:spcPct val="90000"/>
              </a:lnSpc>
              <a:buFont typeface="Wingdings" panose="05000000000000000000" pitchFamily="2" charset="2"/>
              <a:buNone/>
            </a:pPr>
            <a:r>
              <a:rPr lang="en-US" altLang="en-US" sz="2000" b="1"/>
              <a:t>	d.  Search for a </a:t>
            </a:r>
            <a:r>
              <a:rPr lang="ja-JP" altLang="en-US" sz="2000" b="1"/>
              <a:t>“</a:t>
            </a:r>
            <a:r>
              <a:rPr lang="en-US" altLang="ja-JP" sz="2000" b="1"/>
              <a:t>non-Western Model</a:t>
            </a:r>
            <a:r>
              <a:rPr lang="ja-JP" altLang="en-US" sz="2000" b="1"/>
              <a:t>”</a:t>
            </a:r>
            <a:endParaRPr lang="en-US" altLang="en-US" sz="20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b="1">
                <a:cs typeface="Times New Roman" panose="02020603050405020304" pitchFamily="18" charset="0"/>
              </a:rPr>
              <a:t>Techniques: Public Sector Reform</a:t>
            </a:r>
            <a:r>
              <a:rPr lang="en-US" altLang="en-US"/>
              <a:t> </a:t>
            </a:r>
          </a:p>
        </p:txBody>
      </p:sp>
      <p:sp>
        <p:nvSpPr>
          <p:cNvPr id="72706" name="Rectangle 3"/>
          <p:cNvSpPr>
            <a:spLocks noGrp="1" noChangeArrowheads="1"/>
          </p:cNvSpPr>
          <p:nvPr>
            <p:ph idx="1"/>
          </p:nvPr>
        </p:nvSpPr>
        <p:spPr>
          <a:xfrm>
            <a:off x="560387" y="2286000"/>
            <a:ext cx="8583613" cy="4191000"/>
          </a:xfrm>
        </p:spPr>
        <p:txBody>
          <a:bodyPr/>
          <a:lstStyle/>
          <a:p>
            <a:pPr algn="just" eaLnBrk="1" hangingPunct="1">
              <a:lnSpc>
                <a:spcPct val="90000"/>
              </a:lnSpc>
              <a:buFont typeface="Wingdings" panose="05000000000000000000" pitchFamily="2" charset="2"/>
              <a:buNone/>
            </a:pPr>
            <a:r>
              <a:rPr lang="en-US" altLang="en-US" sz="2800" b="1" dirty="0" err="1">
                <a:cs typeface="Times New Roman" panose="02020603050405020304" pitchFamily="18" charset="0"/>
              </a:rPr>
              <a:t>i</a:t>
            </a:r>
            <a:r>
              <a:rPr lang="en-US" altLang="en-US" sz="2800" b="1" dirty="0">
                <a:cs typeface="Times New Roman" panose="02020603050405020304" pitchFamily="18" charset="0"/>
              </a:rPr>
              <a:t>.  Budgetary and Fiscal Reforms </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Budgets as plans- (tax vs. spending)</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err="1">
                <a:cs typeface="Times New Roman" panose="02020603050405020304" pitchFamily="18" charset="0"/>
              </a:rPr>
              <a:t>ii.Personnel</a:t>
            </a:r>
            <a:r>
              <a:rPr lang="en-US" altLang="en-US" sz="2800" b="1" dirty="0">
                <a:cs typeface="Times New Roman" panose="02020603050405020304" pitchFamily="18" charset="0"/>
              </a:rPr>
              <a:t> Reform- records base, motivation, promotion, review, retrenchment, etc.  Problem: Collapsed states have no carrots</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a:cs typeface="Times New Roman" panose="02020603050405020304" pitchFamily="18" charset="0"/>
              </a:rPr>
              <a:t> </a:t>
            </a:r>
            <a:endParaRPr lang="en-US" altLang="en-US" sz="2800" dirty="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dirty="0" err="1">
                <a:cs typeface="Times New Roman" panose="02020603050405020304" pitchFamily="18" charset="0"/>
              </a:rPr>
              <a:t>iii.Structural</a:t>
            </a:r>
            <a:r>
              <a:rPr lang="en-US" altLang="en-US" sz="2800" b="1" dirty="0">
                <a:cs typeface="Times New Roman" panose="02020603050405020304" pitchFamily="18" charset="0"/>
              </a:rPr>
              <a:t> Reforms- Excessive centralization,   militarization and politicization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371600" y="304800"/>
            <a:ext cx="7378700" cy="1143000"/>
          </a:xfrm>
        </p:spPr>
        <p:txBody>
          <a:bodyPr/>
          <a:lstStyle/>
          <a:p>
            <a:pPr eaLnBrk="1" hangingPunct="1"/>
            <a:r>
              <a:rPr lang="en-US" altLang="en-US" b="1"/>
              <a:t>Structural Reforms</a:t>
            </a:r>
          </a:p>
        </p:txBody>
      </p:sp>
      <p:sp>
        <p:nvSpPr>
          <p:cNvPr id="74754" name="Rectangle 3"/>
          <p:cNvSpPr>
            <a:spLocks noGrp="1" noChangeArrowheads="1"/>
          </p:cNvSpPr>
          <p:nvPr>
            <p:ph idx="1"/>
          </p:nvPr>
        </p:nvSpPr>
        <p:spPr>
          <a:xfrm>
            <a:off x="0" y="1524000"/>
            <a:ext cx="9144000" cy="3881438"/>
          </a:xfrm>
        </p:spPr>
        <p:txBody>
          <a:bodyPr/>
          <a:lstStyle/>
          <a:p>
            <a:pPr algn="just" eaLnBrk="1" hangingPunct="1">
              <a:lnSpc>
                <a:spcPct val="90000"/>
              </a:lnSpc>
              <a:buFont typeface="Wingdings" panose="05000000000000000000" pitchFamily="2" charset="2"/>
              <a:buNone/>
            </a:pPr>
            <a:r>
              <a:rPr lang="en-US" altLang="en-US" sz="2400" b="1">
                <a:cs typeface="Times New Roman" panose="02020603050405020304" pitchFamily="18" charset="0"/>
              </a:rPr>
              <a:t> </a:t>
            </a:r>
            <a:r>
              <a:rPr lang="en-US" altLang="en-US" sz="2000" b="1">
                <a:cs typeface="Times New Roman" panose="02020603050405020304" pitchFamily="18" charset="0"/>
              </a:rPr>
              <a:t> 1.  Center-reorganizations- move or abolish</a:t>
            </a:r>
          </a:p>
          <a:p>
            <a:pPr algn="just" eaLnBrk="1" hangingPunct="1">
              <a:lnSpc>
                <a:spcPct val="90000"/>
              </a:lnSpc>
              <a:buFont typeface="Wingdings" panose="05000000000000000000" pitchFamily="2" charset="2"/>
              <a:buNone/>
            </a:pPr>
            <a:endParaRPr lang="en-US" altLang="en-US" sz="20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2.  Decentralization-  Transfer to local authorities or public corporations</a:t>
            </a:r>
          </a:p>
          <a:p>
            <a:pPr algn="just" eaLnBrk="1" hangingPunct="1">
              <a:lnSpc>
                <a:spcPct val="90000"/>
              </a:lnSpc>
              <a:buFont typeface="Wingdings" panose="05000000000000000000" pitchFamily="2" charset="2"/>
              <a:buNone/>
            </a:pPr>
            <a:endParaRPr lang="en-US" altLang="en-US" sz="2000" b="1">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a. devolution</a:t>
            </a:r>
          </a:p>
          <a:p>
            <a:pPr algn="just" eaLnBrk="1" hangingPunct="1">
              <a:lnSpc>
                <a:spcPct val="90000"/>
              </a:lnSpc>
              <a:buFont typeface="Wingdings" panose="05000000000000000000" pitchFamily="2" charset="2"/>
              <a:buNone/>
            </a:pPr>
            <a:endParaRPr lang="en-US" altLang="en-US" sz="20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b. deconcentration</a:t>
            </a:r>
          </a:p>
          <a:p>
            <a:pPr algn="just" eaLnBrk="1" hangingPunct="1">
              <a:lnSpc>
                <a:spcPct val="90000"/>
              </a:lnSpc>
              <a:buFont typeface="Wingdings" panose="05000000000000000000" pitchFamily="2" charset="2"/>
              <a:buNone/>
            </a:pPr>
            <a:endParaRPr lang="en-US" altLang="en-US" sz="20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c. delegation</a:t>
            </a:r>
          </a:p>
          <a:p>
            <a:pPr algn="just" eaLnBrk="1" hangingPunct="1">
              <a:lnSpc>
                <a:spcPct val="90000"/>
              </a:lnSpc>
              <a:buFont typeface="Wingdings" panose="05000000000000000000" pitchFamily="2" charset="2"/>
              <a:buNone/>
            </a:pPr>
            <a:endParaRPr lang="en-US" altLang="en-US" sz="20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d. privatization- what does it mean? 	</a:t>
            </a:r>
          </a:p>
          <a:p>
            <a:pPr algn="just" eaLnBrk="1" hangingPunct="1">
              <a:lnSpc>
                <a:spcPct val="90000"/>
              </a:lnSpc>
              <a:buFont typeface="Wingdings" panose="05000000000000000000" pitchFamily="2" charset="2"/>
              <a:buNone/>
            </a:pPr>
            <a:endParaRPr lang="en-US" altLang="en-US" sz="2000" b="1">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			e. Sell, Liquidate, commercialize,	partnership or contract out</a:t>
            </a:r>
          </a:p>
          <a:p>
            <a:pPr algn="just" eaLnBrk="1" hangingPunct="1">
              <a:lnSpc>
                <a:spcPct val="90000"/>
              </a:lnSpc>
              <a:buFont typeface="Wingdings" panose="05000000000000000000" pitchFamily="2" charset="2"/>
              <a:buNone/>
            </a:pPr>
            <a:endParaRPr lang="en-US" altLang="en-US" sz="2000" b="1">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000" b="1">
                <a:cs typeface="Times New Roman" panose="02020603050405020304" pitchFamily="18" charset="0"/>
              </a:rPr>
              <a:t>3.  Public-Private Partnerships</a:t>
            </a:r>
            <a:endParaRPr lang="en-US" altLang="en-US" sz="2000">
              <a:cs typeface="Times New Roman" panose="02020603050405020304" pitchFamily="18" charset="0"/>
            </a:endParaRPr>
          </a:p>
          <a:p>
            <a:pPr eaLnBrk="1" hangingPunct="1">
              <a:lnSpc>
                <a:spcPct val="90000"/>
              </a:lnSpc>
              <a:buFont typeface="Wingdings" panose="05000000000000000000" pitchFamily="2" charset="2"/>
              <a:buNone/>
            </a:pPr>
            <a:r>
              <a:rPr lang="en-US" altLang="en-US" sz="2800" b="1">
                <a:cs typeface="Times New Roman" panose="02020603050405020304" pitchFamily="18" charset="0"/>
              </a:rPr>
              <a:t>						</a:t>
            </a:r>
            <a:r>
              <a:rPr lang="en-US" altLang="en-US" sz="280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b="1"/>
              <a:t>Decentralization</a:t>
            </a:r>
          </a:p>
        </p:txBody>
      </p:sp>
      <p:sp>
        <p:nvSpPr>
          <p:cNvPr id="75778" name="Content Placeholder 2"/>
          <p:cNvSpPr>
            <a:spLocks noGrp="1"/>
          </p:cNvSpPr>
          <p:nvPr>
            <p:ph idx="1"/>
          </p:nvPr>
        </p:nvSpPr>
        <p:spPr/>
        <p:txBody>
          <a:bodyPr/>
          <a:lstStyle/>
          <a:p>
            <a:endParaRPr lang="en-US" altLang="en-US"/>
          </a:p>
        </p:txBody>
      </p:sp>
      <p:pic>
        <p:nvPicPr>
          <p:cNvPr id="75779" name="Picture 2" descr="http://www.fao.org/docrep/005/Y2006E/y2006e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14538"/>
            <a:ext cx="849788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br>
              <a:rPr lang="en-US" altLang="en-US" b="1"/>
            </a:br>
            <a:r>
              <a:rPr lang="en-US" altLang="en-US" sz="3200" b="1"/>
              <a:t>Reforms:</a:t>
            </a:r>
            <a:br>
              <a:rPr lang="en-US" altLang="en-US" sz="3200" b="1"/>
            </a:br>
            <a:r>
              <a:rPr lang="en-US" altLang="en-US" sz="3200" b="1">
                <a:cs typeface="Times New Roman" panose="02020603050405020304" pitchFamily="18" charset="0"/>
              </a:rPr>
              <a:t>Cutback Management- smaller, or more efficient, more effective </a:t>
            </a:r>
            <a:br>
              <a:rPr lang="en-US" altLang="en-US" sz="3200" b="1">
                <a:cs typeface="Times New Roman" panose="02020603050405020304" pitchFamily="18" charset="0"/>
              </a:rPr>
            </a:br>
            <a:endParaRPr lang="en-US" altLang="en-US" sz="3200" b="1">
              <a:cs typeface="Times New Roman" panose="02020603050405020304" pitchFamily="18" charset="0"/>
            </a:endParaRPr>
          </a:p>
        </p:txBody>
      </p:sp>
      <p:sp>
        <p:nvSpPr>
          <p:cNvPr id="76802" name="Rectangle 3"/>
          <p:cNvSpPr>
            <a:spLocks noGrp="1" noChangeArrowheads="1"/>
          </p:cNvSpPr>
          <p:nvPr>
            <p:ph idx="1"/>
          </p:nvPr>
        </p:nvSpPr>
        <p:spPr/>
        <p:txBody>
          <a:bodyPr/>
          <a:lstStyle/>
          <a:p>
            <a:pPr eaLnBrk="1" hangingPunct="1">
              <a:lnSpc>
                <a:spcPct val="90000"/>
              </a:lnSpc>
            </a:pPr>
            <a:r>
              <a:rPr lang="en-US" altLang="en-US" sz="2800" b="1">
                <a:cs typeface="Times New Roman" panose="02020603050405020304" pitchFamily="18" charset="0"/>
              </a:rPr>
              <a:t>Cut back: percentage of civil service</a:t>
            </a:r>
            <a:r>
              <a:rPr lang="en-US" altLang="en-US" sz="2800">
                <a:cs typeface="Times New Roman" panose="02020603050405020304" pitchFamily="18" charset="0"/>
              </a:rPr>
              <a:t>- </a:t>
            </a:r>
            <a:r>
              <a:rPr lang="en-US" altLang="en-US" sz="2800" b="1">
                <a:cs typeface="Times New Roman" panose="02020603050405020304" pitchFamily="18" charset="0"/>
              </a:rPr>
              <a:t>Cutback the civil service.  (the 19% solution) </a:t>
            </a:r>
            <a:endParaRPr lang="en-US" altLang="en-US" sz="2800">
              <a:cs typeface="Times New Roman" panose="02020603050405020304" pitchFamily="18" charset="0"/>
            </a:endParaRPr>
          </a:p>
          <a:p>
            <a:pPr eaLnBrk="1" hangingPunct="1">
              <a:lnSpc>
                <a:spcPct val="90000"/>
              </a:lnSpc>
            </a:pPr>
            <a:endParaRPr lang="en-US" altLang="en-US" sz="2800">
              <a:cs typeface="Times New Roman" panose="02020603050405020304" pitchFamily="18" charset="0"/>
            </a:endParaRPr>
          </a:p>
          <a:p>
            <a:pPr eaLnBrk="1" hangingPunct="1">
              <a:lnSpc>
                <a:spcPct val="90000"/>
              </a:lnSpc>
            </a:pPr>
            <a:r>
              <a:rPr lang="en-US" altLang="en-US" sz="2800" b="1">
                <a:cs typeface="Times New Roman" panose="02020603050405020304" pitchFamily="18" charset="0"/>
              </a:rPr>
              <a:t>Myth of Size- eg. Bureaucracy in Africa small</a:t>
            </a:r>
          </a:p>
          <a:p>
            <a:pPr eaLnBrk="1" hangingPunct="1">
              <a:lnSpc>
                <a:spcPct val="90000"/>
              </a:lnSpc>
            </a:pPr>
            <a:endParaRPr lang="en-US" altLang="en-US" sz="2800" b="1">
              <a:cs typeface="Times New Roman" panose="02020603050405020304" pitchFamily="18" charset="0"/>
            </a:endParaRPr>
          </a:p>
          <a:p>
            <a:pPr eaLnBrk="1" hangingPunct="1">
              <a:lnSpc>
                <a:spcPct val="90000"/>
              </a:lnSpc>
            </a:pPr>
            <a:r>
              <a:rPr lang="en-US" altLang="en-US" sz="2800" b="1">
                <a:cs typeface="Times New Roman" panose="02020603050405020304" pitchFamily="18" charset="0"/>
              </a:rPr>
              <a:t>Turner and Holm: Bureaucracy and Development</a:t>
            </a:r>
          </a:p>
          <a:p>
            <a:pPr algn="just" eaLnBrk="1" hangingPunct="1">
              <a:lnSpc>
                <a:spcPct val="90000"/>
              </a:lnSpc>
            </a:pPr>
            <a:endParaRPr lang="en-US" altLang="en-US" sz="2800" b="1">
              <a:cs typeface="Times New Roman" panose="02020603050405020304" pitchFamily="18" charset="0"/>
            </a:endParaRPr>
          </a:p>
          <a:p>
            <a:pPr algn="just" eaLnBrk="1" hangingPunct="1">
              <a:lnSpc>
                <a:spcPct val="90000"/>
              </a:lnSpc>
            </a:pPr>
            <a:r>
              <a:rPr lang="en-US" altLang="en-US" sz="2800" b="1">
                <a:cs typeface="Times New Roman" panose="02020603050405020304" pitchFamily="18" charset="0"/>
              </a:rPr>
              <a:t>Is Downsizing- "right sizing"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tLang="en-US"/>
              <a:t>Downsizing or Rightsizing</a:t>
            </a:r>
          </a:p>
        </p:txBody>
      </p:sp>
      <p:sp>
        <p:nvSpPr>
          <p:cNvPr id="77826" name="Rectangle 3"/>
          <p:cNvSpPr>
            <a:spLocks noGrp="1" noChangeArrowheads="1"/>
          </p:cNvSpPr>
          <p:nvPr>
            <p:ph idx="1"/>
          </p:nvPr>
        </p:nvSpPr>
        <p:spPr>
          <a:xfrm>
            <a:off x="1295400" y="2976563"/>
            <a:ext cx="7958138" cy="3881437"/>
          </a:xfrm>
        </p:spPr>
        <p:txBody>
          <a:bodyPr/>
          <a:lstStyle/>
          <a:p>
            <a:pPr eaLnBrk="1" hangingPunct="1"/>
            <a:endParaRPr lang="en-US" altLang="en-US"/>
          </a:p>
        </p:txBody>
      </p:sp>
      <p:pic>
        <p:nvPicPr>
          <p:cNvPr id="77827" name="Picture 5" descr="Downs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25613"/>
            <a:ext cx="70866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295400" y="609600"/>
            <a:ext cx="7454900" cy="1143000"/>
          </a:xfrm>
        </p:spPr>
        <p:txBody>
          <a:bodyPr/>
          <a:lstStyle/>
          <a:p>
            <a:pPr eaLnBrk="1" hangingPunct="1"/>
            <a:r>
              <a:rPr lang="en-US" altLang="en-US" b="1">
                <a:cs typeface="Times New Roman" panose="02020603050405020304" pitchFamily="18" charset="0"/>
              </a:rPr>
              <a:t>7.  Return to Human Resource Development</a:t>
            </a:r>
            <a:r>
              <a:rPr lang="en-US" altLang="en-US"/>
              <a:t> </a:t>
            </a:r>
          </a:p>
        </p:txBody>
      </p:sp>
      <p:sp>
        <p:nvSpPr>
          <p:cNvPr id="78850" name="Rectangle 3"/>
          <p:cNvSpPr>
            <a:spLocks noGrp="1" noChangeArrowheads="1"/>
          </p:cNvSpPr>
          <p:nvPr>
            <p:ph idx="1"/>
          </p:nvPr>
        </p:nvSpPr>
        <p:spPr/>
        <p:txBody>
          <a:bodyPr/>
          <a:lstStyle/>
          <a:p>
            <a:pPr algn="just" eaLnBrk="1" hangingPunct="1">
              <a:lnSpc>
                <a:spcPct val="90000"/>
              </a:lnSpc>
            </a:pPr>
            <a:r>
              <a:rPr lang="en-US" altLang="en-US" sz="2800" b="1">
                <a:cs typeface="Times New Roman" panose="02020603050405020304" pitchFamily="18" charset="0"/>
              </a:rPr>
              <a:t>Training, recruitment, rewards and punishment (qualifications and salaries)</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endParaRPr lang="en-US" altLang="en-US" sz="2800">
              <a:cs typeface="Times New Roman" panose="02020603050405020304" pitchFamily="18" charset="0"/>
            </a:endParaRPr>
          </a:p>
          <a:p>
            <a:pPr algn="just" eaLnBrk="1" hangingPunct="1">
              <a:lnSpc>
                <a:spcPct val="90000"/>
              </a:lnSpc>
            </a:pPr>
            <a:r>
              <a:rPr lang="en-US" altLang="en-US" sz="2800" b="1">
                <a:cs typeface="Times New Roman" panose="02020603050405020304" pitchFamily="18" charset="0"/>
              </a:rPr>
              <a:t>Personnel flexibility and pay for performance</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endParaRPr lang="en-US" altLang="en-US" sz="2800">
              <a:cs typeface="Times New Roman" panose="02020603050405020304" pitchFamily="18" charset="0"/>
            </a:endParaRPr>
          </a:p>
          <a:p>
            <a:pPr algn="just" eaLnBrk="1" hangingPunct="1">
              <a:lnSpc>
                <a:spcPct val="90000"/>
              </a:lnSpc>
            </a:pPr>
            <a:r>
              <a:rPr lang="en-US" altLang="en-US" sz="2800" b="1">
                <a:cs typeface="Times New Roman" panose="02020603050405020304" pitchFamily="18" charset="0"/>
              </a:rPr>
              <a:t>Reform position classification (rank vs. position)</a:t>
            </a:r>
            <a:endParaRPr lang="en-US" altLang="en-US" sz="28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800" b="1">
                <a:cs typeface="Times New Roman" panose="02020603050405020304" pitchFamily="18" charset="0"/>
              </a:rPr>
              <a:t> </a:t>
            </a:r>
            <a:endParaRPr lang="en-US" altLang="en-US" sz="2800">
              <a:cs typeface="Times New Roman" panose="02020603050405020304" pitchFamily="18" charset="0"/>
            </a:endParaRPr>
          </a:p>
          <a:p>
            <a:pPr algn="just" eaLnBrk="1" hangingPunct="1">
              <a:lnSpc>
                <a:spcPct val="90000"/>
              </a:lnSpc>
            </a:pPr>
            <a:r>
              <a:rPr lang="en-US" altLang="en-US" sz="2800" b="1">
                <a:cs typeface="Times New Roman" panose="02020603050405020304" pitchFamily="18" charset="0"/>
              </a:rPr>
              <a:t>Return to meritocracy</a:t>
            </a:r>
          </a:p>
          <a:p>
            <a:pPr algn="just" eaLnBrk="1" hangingPunct="1">
              <a:lnSpc>
                <a:spcPct val="90000"/>
              </a:lnSpc>
            </a:pPr>
            <a:endParaRPr lang="en-US" altLang="en-US" sz="2800" b="1">
              <a:cs typeface="Times New Roman" panose="02020603050405020304" pitchFamily="18" charset="0"/>
            </a:endParaRPr>
          </a:p>
          <a:p>
            <a:pPr algn="just" eaLnBrk="1" hangingPunct="1">
              <a:lnSpc>
                <a:spcPct val="90000"/>
              </a:lnSpc>
            </a:pPr>
            <a:r>
              <a:rPr lang="en-US" altLang="en-US" sz="2800" b="1">
                <a:cs typeface="Times New Roman" panose="02020603050405020304" pitchFamily="18" charset="0"/>
              </a:rPr>
              <a:t>Back to the Future in terms of state functions?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13"/>
            <a:ext cx="4714875"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altLang="en-US" b="1"/>
              <a:t>Historical Periods: Famous Six</a:t>
            </a:r>
          </a:p>
        </p:txBody>
      </p:sp>
      <p:sp>
        <p:nvSpPr>
          <p:cNvPr id="18434" name="Rectangle 3"/>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2800" b="1"/>
              <a:t>	I. Until the 1950s- recurrent budgets- law and order. </a:t>
            </a:r>
          </a:p>
          <a:p>
            <a:pPr eaLnBrk="1" hangingPunct="1">
              <a:lnSpc>
                <a:spcPct val="80000"/>
              </a:lnSpc>
              <a:buFont typeface="Wingdings" panose="05000000000000000000" pitchFamily="2" charset="2"/>
              <a:buNone/>
            </a:pPr>
            <a:r>
              <a:rPr lang="en-US" altLang="en-US" sz="2800" b="1"/>
              <a:t> </a:t>
            </a:r>
          </a:p>
          <a:p>
            <a:pPr eaLnBrk="1" hangingPunct="1">
              <a:lnSpc>
                <a:spcPct val="80000"/>
              </a:lnSpc>
              <a:buFont typeface="Wingdings" panose="05000000000000000000" pitchFamily="2" charset="2"/>
              <a:buNone/>
            </a:pPr>
            <a:r>
              <a:rPr lang="en-US" altLang="en-US" sz="2800" b="1"/>
              <a:t>	II.  1950s-1960s- growth.  Domestic development Funds with bilateral technical assistance</a:t>
            </a:r>
          </a:p>
          <a:p>
            <a:pPr eaLnBrk="1" hangingPunct="1">
              <a:lnSpc>
                <a:spcPct val="80000"/>
              </a:lnSpc>
              <a:buFont typeface="Wingdings" panose="05000000000000000000" pitchFamily="2" charset="2"/>
              <a:buNone/>
            </a:pPr>
            <a:endParaRPr lang="en-US" altLang="en-US" sz="2800" b="1"/>
          </a:p>
          <a:p>
            <a:pPr eaLnBrk="1" hangingPunct="1">
              <a:lnSpc>
                <a:spcPct val="80000"/>
              </a:lnSpc>
              <a:buFont typeface="Wingdings" panose="05000000000000000000" pitchFamily="2" charset="2"/>
              <a:buNone/>
            </a:pPr>
            <a:r>
              <a:rPr lang="en-US" altLang="en-US" sz="2800" b="1"/>
              <a:t>		=Recurrent vs. Development budgets</a:t>
            </a:r>
          </a:p>
          <a:p>
            <a:pPr eaLnBrk="1" hangingPunct="1">
              <a:lnSpc>
                <a:spcPct val="80000"/>
              </a:lnSpc>
              <a:buFont typeface="Wingdings" panose="05000000000000000000" pitchFamily="2" charset="2"/>
              <a:buNone/>
            </a:pPr>
            <a:endParaRPr lang="en-US" altLang="en-US" sz="2800" b="1"/>
          </a:p>
          <a:p>
            <a:pPr eaLnBrk="1" hangingPunct="1">
              <a:lnSpc>
                <a:spcPct val="80000"/>
              </a:lnSpc>
              <a:buFont typeface="Wingdings" panose="05000000000000000000" pitchFamily="2" charset="2"/>
              <a:buNone/>
            </a:pPr>
            <a:r>
              <a:rPr lang="en-US" altLang="en-US" sz="2800" b="1"/>
              <a:t>	III.  1960s-1970s: Distribution and basic needs.  World Bank and Poorest of the poor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altLang="en-US" b="1"/>
              <a:t>The Dilemma</a:t>
            </a:r>
          </a:p>
        </p:txBody>
      </p:sp>
      <p:sp>
        <p:nvSpPr>
          <p:cNvPr id="80898" name="Rectangle 3"/>
          <p:cNvSpPr>
            <a:spLocks noGrp="1" noChangeArrowheads="1"/>
          </p:cNvSpPr>
          <p:nvPr>
            <p:ph idx="1"/>
          </p:nvPr>
        </p:nvSpPr>
        <p:spPr>
          <a:xfrm>
            <a:off x="609600" y="2214563"/>
            <a:ext cx="8305800" cy="3881437"/>
          </a:xfrm>
        </p:spPr>
        <p:txBody>
          <a:bodyPr/>
          <a:lstStyle/>
          <a:p>
            <a:pPr algn="just" eaLnBrk="1" hangingPunct="1">
              <a:lnSpc>
                <a:spcPct val="90000"/>
              </a:lnSpc>
            </a:pPr>
            <a:r>
              <a:rPr lang="en-US" altLang="en-US" sz="2400" b="1">
                <a:cs typeface="Times New Roman" panose="02020603050405020304" pitchFamily="18" charset="0"/>
              </a:rPr>
              <a:t>Political-civil service reforms-relational, responsiveness of bureaucrats to politicians and Politicians to Bureaucrats</a:t>
            </a:r>
            <a:endParaRPr lang="en-US" altLang="en-US" sz="24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b="1">
                <a:cs typeface="Times New Roman" panose="02020603050405020304" pitchFamily="18" charset="0"/>
              </a:rPr>
              <a:t> </a:t>
            </a:r>
          </a:p>
          <a:p>
            <a:pPr algn="just" eaLnBrk="1" hangingPunct="1">
              <a:lnSpc>
                <a:spcPct val="90000"/>
              </a:lnSpc>
            </a:pPr>
            <a:r>
              <a:rPr lang="en-US" altLang="en-US" sz="2400" b="1">
                <a:cs typeface="Times New Roman" panose="02020603050405020304" pitchFamily="18" charset="0"/>
              </a:rPr>
              <a:t>Rise of NGOs and multilateral: can you avoid the politicians?</a:t>
            </a:r>
          </a:p>
          <a:p>
            <a:pPr algn="just" eaLnBrk="1" hangingPunct="1">
              <a:lnSpc>
                <a:spcPct val="90000"/>
              </a:lnSpc>
              <a:buFont typeface="Wingdings" panose="05000000000000000000" pitchFamily="2" charset="2"/>
              <a:buNone/>
            </a:pPr>
            <a:endParaRPr lang="en-US" altLang="en-US" sz="2400">
              <a:cs typeface="Times New Roman" panose="02020603050405020304" pitchFamily="18" charset="0"/>
            </a:endParaRPr>
          </a:p>
          <a:p>
            <a:pPr algn="just" eaLnBrk="1" hangingPunct="1">
              <a:lnSpc>
                <a:spcPct val="90000"/>
              </a:lnSpc>
            </a:pPr>
            <a:r>
              <a:rPr lang="en-US" altLang="en-US" sz="2400" b="1">
                <a:cs typeface="Times New Roman" panose="02020603050405020304" pitchFamily="18" charset="0"/>
              </a:rPr>
              <a:t>Common interests: privileges in organization. Can’t avoid politics</a:t>
            </a:r>
            <a:endParaRPr lang="en-US" altLang="en-US" sz="240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b="1">
                <a:cs typeface="Times New Roman" panose="02020603050405020304" pitchFamily="18" charset="0"/>
              </a:rPr>
              <a:t> </a:t>
            </a:r>
            <a:endParaRPr lang="en-US" altLang="en-US" sz="2400">
              <a:cs typeface="Times New Roman" panose="02020603050405020304" pitchFamily="18" charset="0"/>
            </a:endParaRPr>
          </a:p>
          <a:p>
            <a:pPr eaLnBrk="1" hangingPunct="1">
              <a:lnSpc>
                <a:spcPct val="90000"/>
              </a:lnSpc>
            </a:pPr>
            <a:r>
              <a:rPr lang="en-US" altLang="en-US" sz="2400" b="1">
                <a:cs typeface="Times New Roman" panose="02020603050405020304" pitchFamily="18" charset="0"/>
              </a:rPr>
              <a:t>Miewald:  Politics- the critical factor?</a:t>
            </a:r>
            <a:r>
              <a:rPr lang="en-US" altLang="en-US" sz="2400"/>
              <a:t> </a:t>
            </a:r>
          </a:p>
          <a:p>
            <a:pPr eaLnBrk="1" hangingPunct="1">
              <a:lnSpc>
                <a:spcPct val="90000"/>
              </a:lnSpc>
            </a:pPr>
            <a:endParaRPr lang="en-US" altLang="en-US" sz="2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0" y="609600"/>
            <a:ext cx="9448800" cy="1143000"/>
          </a:xfrm>
        </p:spPr>
        <p:txBody>
          <a:bodyPr/>
          <a:lstStyle/>
          <a:p>
            <a:pPr eaLnBrk="1" hangingPunct="1"/>
            <a:r>
              <a:rPr lang="en-US" altLang="en-US"/>
              <a:t>Limited Impact with Training: The Flip Chart Syndrome </a:t>
            </a:r>
          </a:p>
        </p:txBody>
      </p:sp>
      <p:pic>
        <p:nvPicPr>
          <p:cNvPr id="81922" name="Picture 5" descr="h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en-US" sz="2800" b="1"/>
              <a:t>Afterward- World Bank Mission (2006)</a:t>
            </a:r>
            <a:br>
              <a:rPr lang="en-US" altLang="en-US" sz="2800" b="1"/>
            </a:br>
            <a:br>
              <a:rPr lang="en-US" altLang="en-US" sz="2800" b="1"/>
            </a:br>
            <a:r>
              <a:rPr lang="en-US" altLang="en-US" sz="2800"/>
              <a:t> </a:t>
            </a:r>
            <a:r>
              <a:rPr lang="en-US" altLang="en-US" sz="2800" b="1"/>
              <a:t>GOVERNANCE IN GUINEA-CONAKRY (Brfore Ebola)</a:t>
            </a:r>
          </a:p>
        </p:txBody>
      </p:sp>
      <p:sp>
        <p:nvSpPr>
          <p:cNvPr id="82946" name="Rectangle 3"/>
          <p:cNvSpPr>
            <a:spLocks noGrp="1" noChangeArrowheads="1"/>
          </p:cNvSpPr>
          <p:nvPr>
            <p:ph idx="1"/>
          </p:nvPr>
        </p:nvSpPr>
        <p:spPr/>
        <p:txBody>
          <a:bodyPr/>
          <a:lstStyle/>
          <a:p>
            <a:pPr eaLnBrk="1" hangingPunct="1">
              <a:lnSpc>
                <a:spcPct val="90000"/>
              </a:lnSpc>
            </a:pPr>
            <a:r>
              <a:rPr lang="en-US" altLang="en-US" sz="2400" b="1"/>
              <a:t>A Small Diversion- Local Governance and Civil Society in Guinea Conakry</a:t>
            </a:r>
          </a:p>
          <a:p>
            <a:pPr eaLnBrk="1" hangingPunct="1">
              <a:lnSpc>
                <a:spcPct val="90000"/>
              </a:lnSpc>
            </a:pPr>
            <a:endParaRPr lang="en-US" altLang="en-US" sz="2400" b="1"/>
          </a:p>
          <a:p>
            <a:pPr eaLnBrk="1" hangingPunct="1">
              <a:lnSpc>
                <a:spcPct val="90000"/>
              </a:lnSpc>
            </a:pPr>
            <a:r>
              <a:rPr lang="en-US" altLang="en-US" sz="2400" b="1"/>
              <a:t>Creation of a Poverty Alleviation Fund- includes Micro-Credit</a:t>
            </a:r>
          </a:p>
          <a:p>
            <a:pPr eaLnBrk="1" hangingPunct="1">
              <a:lnSpc>
                <a:spcPct val="90000"/>
              </a:lnSpc>
            </a:pPr>
            <a:endParaRPr lang="en-US" altLang="en-US" sz="2400" b="1"/>
          </a:p>
          <a:p>
            <a:pPr eaLnBrk="1" hangingPunct="1">
              <a:lnSpc>
                <a:spcPct val="90000"/>
              </a:lnSpc>
            </a:pPr>
            <a:r>
              <a:rPr lang="en-US" altLang="en-US" sz="2400" b="1"/>
              <a:t>Design Capacity for Service Delivery</a:t>
            </a:r>
          </a:p>
          <a:p>
            <a:pPr eaLnBrk="1" hangingPunct="1">
              <a:lnSpc>
                <a:spcPct val="90000"/>
              </a:lnSpc>
            </a:pPr>
            <a:endParaRPr lang="en-US" altLang="en-US" sz="2400" b="1"/>
          </a:p>
          <a:p>
            <a:pPr eaLnBrk="1" hangingPunct="1">
              <a:lnSpc>
                <a:spcPct val="90000"/>
              </a:lnSpc>
            </a:pPr>
            <a:r>
              <a:rPr lang="en-US" altLang="en-US" sz="2400" b="1"/>
              <a:t>Role For Civil Society</a:t>
            </a:r>
          </a:p>
          <a:p>
            <a:pPr eaLnBrk="1" hangingPunct="1">
              <a:lnSpc>
                <a:spcPct val="90000"/>
              </a:lnSpc>
            </a:pPr>
            <a:endParaRPr lang="en-US" altLang="en-US" sz="2400" b="1"/>
          </a:p>
          <a:p>
            <a:pPr eaLnBrk="1" hangingPunct="1">
              <a:lnSpc>
                <a:spcPct val="90000"/>
              </a:lnSpc>
            </a:pPr>
            <a:r>
              <a:rPr lang="en-US" altLang="en-US" sz="2400" b="1"/>
              <a:t>December 12, 2008- Military Coup</a:t>
            </a:r>
          </a:p>
          <a:p>
            <a:pPr eaLnBrk="1" hangingPunct="1">
              <a:lnSpc>
                <a:spcPct val="90000"/>
              </a:lnSpc>
            </a:pPr>
            <a:endParaRPr lang="en-US" altLang="en-US" sz="2400" b="1"/>
          </a:p>
          <a:p>
            <a:pPr eaLnBrk="1" hangingPunct="1">
              <a:lnSpc>
                <a:spcPct val="90000"/>
              </a:lnSpc>
            </a:pPr>
            <a:endParaRPr lang="en-US" altLang="en-US" sz="2400" b="1"/>
          </a:p>
          <a:p>
            <a:pPr eaLnBrk="1" hangingPunct="1">
              <a:lnSpc>
                <a:spcPct val="90000"/>
              </a:lnSpc>
            </a:pPr>
            <a:endParaRPr lang="en-US" altLang="en-US" sz="2400" b="1"/>
          </a:p>
          <a:p>
            <a:pPr eaLnBrk="1" hangingPunct="1">
              <a:lnSpc>
                <a:spcPct val="90000"/>
              </a:lnSpc>
              <a:buFont typeface="Wingdings" panose="05000000000000000000" pitchFamily="2" charset="2"/>
              <a:buNone/>
            </a:pPr>
            <a:endParaRPr lang="en-US" altLang="en-US" sz="2400" b="1"/>
          </a:p>
          <a:p>
            <a:pPr eaLnBrk="1" hangingPunct="1">
              <a:lnSpc>
                <a:spcPct val="90000"/>
              </a:lnSpc>
              <a:buFont typeface="Wingdings" panose="05000000000000000000" pitchFamily="2" charset="2"/>
              <a:buNone/>
            </a:pPr>
            <a:endParaRPr lang="en-US" altLang="en-US" sz="20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en-US" b="1"/>
              <a:t>HRD Dilemma</a:t>
            </a:r>
          </a:p>
        </p:txBody>
      </p:sp>
      <p:sp>
        <p:nvSpPr>
          <p:cNvPr id="84994" name="Rectangle 3"/>
          <p:cNvSpPr>
            <a:spLocks noGrp="1" noChangeArrowheads="1"/>
          </p:cNvSpPr>
          <p:nvPr>
            <p:ph idx="1"/>
          </p:nvPr>
        </p:nvSpPr>
        <p:spPr/>
        <p:txBody>
          <a:bodyPr/>
          <a:lstStyle/>
          <a:p>
            <a:pPr eaLnBrk="1" hangingPunct="1"/>
            <a:r>
              <a:rPr lang="en-US" altLang="en-US" sz="2800" b="1"/>
              <a:t>Guinea- Councillors, Illiterate, work in indigenous language, Self Interested Bureaucracy:  </a:t>
            </a:r>
          </a:p>
          <a:p>
            <a:pPr eaLnBrk="1" hangingPunct="1"/>
            <a:endParaRPr lang="en-US" altLang="en-US" sz="2800" b="1"/>
          </a:p>
          <a:p>
            <a:pPr eaLnBrk="1" hangingPunct="1"/>
            <a:r>
              <a:rPr lang="en-US" altLang="en-US" sz="2800" b="1"/>
              <a:t>Defined by Law and French</a:t>
            </a:r>
          </a:p>
          <a:p>
            <a:pPr eaLnBrk="1" hangingPunct="1"/>
            <a:endParaRPr lang="en-US" altLang="en-US" sz="2800" b="1"/>
          </a:p>
          <a:p>
            <a:pPr algn="just" eaLnBrk="1" hangingPunct="1"/>
            <a:r>
              <a:rPr lang="en-US" altLang="en-US" sz="2800" b="1">
                <a:cs typeface="Times New Roman" panose="02020603050405020304" pitchFamily="18" charset="0"/>
              </a:rPr>
              <a:t> The Dilemma of Merit:  (Picard and Garrity)- Command and Control</a:t>
            </a:r>
            <a:endParaRPr lang="en-US" altLang="en-US" sz="2800">
              <a:cs typeface="Times New Roman" panose="02020603050405020304" pitchFamily="18" charset="0"/>
            </a:endParaRPr>
          </a:p>
          <a:p>
            <a:pPr algn="just" eaLnBrk="1" hangingPunct="1"/>
            <a:endParaRPr lang="en-US" alt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t>Public Sector Debt: The Current Debate</a:t>
            </a:r>
          </a:p>
        </p:txBody>
      </p:sp>
      <p:sp>
        <p:nvSpPr>
          <p:cNvPr id="86018" name="Content Placeholder 2"/>
          <p:cNvSpPr>
            <a:spLocks noGrp="1"/>
          </p:cNvSpPr>
          <p:nvPr>
            <p:ph idx="1"/>
          </p:nvPr>
        </p:nvSpPr>
        <p:spPr/>
        <p:txBody>
          <a:bodyPr/>
          <a:lstStyle/>
          <a:p>
            <a:endParaRPr lang="en-US" altLang="en-US"/>
          </a:p>
          <a:p>
            <a:endParaRPr lang="en-US" altLang="en-US"/>
          </a:p>
          <a:p>
            <a:r>
              <a:rPr lang="en-US" altLang="en-US">
                <a:hlinkClick r:id="rId2"/>
              </a:rPr>
              <a:t>The International Monetary Fund</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b="1">
                <a:solidFill>
                  <a:srgbClr val="FF0000"/>
                </a:solidFill>
              </a:rPr>
              <a:t>Discussion:  Schiavo-Campo, Chapters 6 and 7</a:t>
            </a:r>
          </a:p>
        </p:txBody>
      </p:sp>
      <p:sp>
        <p:nvSpPr>
          <p:cNvPr id="87042" name="Content Placeholder 2"/>
          <p:cNvSpPr>
            <a:spLocks noGrp="1"/>
          </p:cNvSpPr>
          <p:nvPr>
            <p:ph idx="1"/>
          </p:nvPr>
        </p:nvSpPr>
        <p:spPr>
          <a:xfrm>
            <a:off x="0" y="2214563"/>
            <a:ext cx="9144000" cy="4491037"/>
          </a:xfrm>
        </p:spPr>
        <p:txBody>
          <a:bodyPr/>
          <a:lstStyle/>
          <a:p>
            <a:pPr marL="514350" indent="-514350">
              <a:buFont typeface="Wingdings" panose="05000000000000000000" pitchFamily="2" charset="2"/>
              <a:buAutoNum type="arabicPeriod"/>
            </a:pPr>
            <a:r>
              <a:rPr lang="en-US" altLang="en-US" sz="2800" b="1"/>
              <a:t>What is the difference between proportional, regressive and progressive taxes? Which do you support?</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 How does auditing differ from accounting?</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What is the difference between fiscal and monetary policy?  Wage and Price Controls?</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Explain “Right Sizing?”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b="1" dirty="0">
                <a:solidFill>
                  <a:srgbClr val="FF0000"/>
                </a:solidFill>
              </a:rPr>
              <a:t>Woodrow Wilson ‘The Study of Administration’</a:t>
            </a:r>
          </a:p>
        </p:txBody>
      </p:sp>
      <p:sp>
        <p:nvSpPr>
          <p:cNvPr id="87042" name="Content Placeholder 2"/>
          <p:cNvSpPr>
            <a:spLocks noGrp="1"/>
          </p:cNvSpPr>
          <p:nvPr>
            <p:ph idx="1"/>
          </p:nvPr>
        </p:nvSpPr>
        <p:spPr>
          <a:xfrm>
            <a:off x="914400" y="2214563"/>
            <a:ext cx="4876800" cy="4033837"/>
          </a:xfrm>
        </p:spPr>
        <p:txBody>
          <a:bodyPr/>
          <a:lstStyle/>
          <a:p>
            <a:pPr marL="514350" indent="-514350">
              <a:buFont typeface="Wingdings" panose="05000000000000000000" pitchFamily="2" charset="2"/>
              <a:buAutoNum type="arabicPeriod"/>
            </a:pPr>
            <a:r>
              <a:rPr lang="en-US" altLang="en-US" sz="2800" b="1" dirty="0"/>
              <a:t>What are the key take </a:t>
            </a:r>
            <a:r>
              <a:rPr lang="en-US" altLang="en-US" sz="2800" b="1" dirty="0" err="1"/>
              <a:t>away’s</a:t>
            </a:r>
            <a:r>
              <a:rPr lang="en-US" altLang="en-US" sz="2800" b="1" dirty="0"/>
              <a:t> from this reading?</a:t>
            </a:r>
          </a:p>
          <a:p>
            <a:pPr marL="514350" indent="-514350">
              <a:buFont typeface="Wingdings" panose="05000000000000000000" pitchFamily="2" charset="2"/>
              <a:buAutoNum type="arabicPeriod"/>
            </a:pPr>
            <a:r>
              <a:rPr lang="en-US" altLang="en-US" sz="2800" b="1" dirty="0"/>
              <a:t>What are aspects that relate to what we have already learned about Wilson’s Political Administrative Dichotomy? </a:t>
            </a:r>
          </a:p>
        </p:txBody>
      </p:sp>
      <p:pic>
        <p:nvPicPr>
          <p:cNvPr id="5" name="Picture 4">
            <a:extLst>
              <a:ext uri="{FF2B5EF4-FFF2-40B4-BE49-F238E27FC236}">
                <a16:creationId xmlns:a16="http://schemas.microsoft.com/office/drawing/2014/main" id="{7A6AB2C3-C59F-4726-8E71-1589DBD1D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805" y="3581400"/>
            <a:ext cx="3584496" cy="2707481"/>
          </a:xfrm>
          <a:prstGeom prst="rect">
            <a:avLst/>
          </a:prstGeom>
        </p:spPr>
      </p:pic>
    </p:spTree>
    <p:extLst>
      <p:ext uri="{BB962C8B-B14F-4D97-AF65-F5344CB8AC3E}">
        <p14:creationId xmlns:p14="http://schemas.microsoft.com/office/powerpoint/2010/main" val="3110405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b="1" dirty="0">
                <a:solidFill>
                  <a:srgbClr val="FF0000"/>
                </a:solidFill>
              </a:rPr>
              <a:t>Janis &amp; ‘Group Think’</a:t>
            </a:r>
          </a:p>
        </p:txBody>
      </p:sp>
      <p:sp>
        <p:nvSpPr>
          <p:cNvPr id="87042" name="Content Placeholder 2"/>
          <p:cNvSpPr>
            <a:spLocks noGrp="1"/>
          </p:cNvSpPr>
          <p:nvPr>
            <p:ph idx="1"/>
          </p:nvPr>
        </p:nvSpPr>
        <p:spPr>
          <a:xfrm>
            <a:off x="914400" y="2214563"/>
            <a:ext cx="3581400" cy="4033837"/>
          </a:xfrm>
        </p:spPr>
        <p:txBody>
          <a:bodyPr/>
          <a:lstStyle/>
          <a:p>
            <a:pPr marL="514350" indent="-514350">
              <a:buFont typeface="Wingdings" panose="05000000000000000000" pitchFamily="2" charset="2"/>
              <a:buAutoNum type="arabicPeriod"/>
            </a:pPr>
            <a:r>
              <a:rPr lang="en-US" altLang="en-US" sz="2800" b="1" dirty="0"/>
              <a:t>What is ‘group think’ according to Janis?</a:t>
            </a:r>
          </a:p>
          <a:p>
            <a:pPr marL="514350" indent="-514350">
              <a:buFont typeface="Wingdings" panose="05000000000000000000" pitchFamily="2" charset="2"/>
              <a:buAutoNum type="arabicPeriod"/>
            </a:pPr>
            <a:r>
              <a:rPr lang="en-US" altLang="en-US" sz="2800" b="1" dirty="0"/>
              <a:t>Do you have other ways you have heard it?</a:t>
            </a:r>
          </a:p>
          <a:p>
            <a:pPr marL="514350" indent="-514350">
              <a:buFont typeface="Wingdings" panose="05000000000000000000" pitchFamily="2" charset="2"/>
              <a:buAutoNum type="arabicPeriod"/>
            </a:pPr>
            <a:r>
              <a:rPr lang="en-US" altLang="en-US" sz="2800" b="1" dirty="0"/>
              <a:t>Have you experienced it in your career?</a:t>
            </a:r>
          </a:p>
        </p:txBody>
      </p:sp>
      <p:pic>
        <p:nvPicPr>
          <p:cNvPr id="1026" name="Picture 2" descr="Image result for groupthink">
            <a:extLst>
              <a:ext uri="{FF2B5EF4-FFF2-40B4-BE49-F238E27FC236}">
                <a16:creationId xmlns:a16="http://schemas.microsoft.com/office/drawing/2014/main" id="{ACAEAB51-2D2D-4A9F-B0D7-D825E4AFE1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395" y="2871787"/>
            <a:ext cx="4259905" cy="27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53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b="1">
                <a:solidFill>
                  <a:srgbClr val="FF0000"/>
                </a:solidFill>
              </a:rPr>
              <a:t>Zakaria</a:t>
            </a:r>
          </a:p>
        </p:txBody>
      </p:sp>
      <p:sp>
        <p:nvSpPr>
          <p:cNvPr id="88066" name="Content Placeholder 2"/>
          <p:cNvSpPr>
            <a:spLocks noGrp="1"/>
          </p:cNvSpPr>
          <p:nvPr>
            <p:ph idx="1"/>
          </p:nvPr>
        </p:nvSpPr>
        <p:spPr>
          <a:xfrm>
            <a:off x="152400" y="1981200"/>
            <a:ext cx="9144000" cy="3881438"/>
          </a:xfrm>
        </p:spPr>
        <p:txBody>
          <a:bodyPr/>
          <a:lstStyle/>
          <a:p>
            <a:pPr marL="514350" indent="-514350">
              <a:buFont typeface="Wingdings" panose="05000000000000000000" pitchFamily="2" charset="2"/>
              <a:buAutoNum type="arabicPeriod"/>
            </a:pPr>
            <a:r>
              <a:rPr lang="en-US" altLang="en-US" sz="2800" b="1"/>
              <a:t>Are developed countries too rich?  Why or why not?</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To what extent is the U.S. (and the world) “stuck in the past?”  Examples?</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What does Zakaria mean by “Death of Authority?” Should countries have elites?</a:t>
            </a:r>
          </a:p>
          <a:p>
            <a:pPr marL="514350" indent="-514350">
              <a:buFont typeface="Wingdings" panose="05000000000000000000" pitchFamily="2" charset="2"/>
              <a:buAutoNum type="arabicPeriod"/>
            </a:pPr>
            <a:endParaRPr lang="en-US" altLang="en-US" sz="2800" b="1"/>
          </a:p>
          <a:p>
            <a:pPr marL="514350" indent="-514350">
              <a:buFont typeface="Wingdings" panose="05000000000000000000" pitchFamily="2" charset="2"/>
              <a:buAutoNum type="arabicPeriod"/>
            </a:pPr>
            <a:r>
              <a:rPr lang="en-US" altLang="en-US" sz="2800" b="1"/>
              <a:t> Explain Direct vs. Indirect Democracy. Factions?  Examples and Assessment?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b="1">
                <a:solidFill>
                  <a:srgbClr val="FF0000"/>
                </a:solidFill>
              </a:rPr>
              <a:t>Picard and Buss</a:t>
            </a:r>
          </a:p>
        </p:txBody>
      </p:sp>
      <p:sp>
        <p:nvSpPr>
          <p:cNvPr id="89090" name="Content Placeholder 2"/>
          <p:cNvSpPr>
            <a:spLocks noGrp="1"/>
          </p:cNvSpPr>
          <p:nvPr>
            <p:ph idx="1"/>
          </p:nvPr>
        </p:nvSpPr>
        <p:spPr>
          <a:xfrm>
            <a:off x="0" y="2214563"/>
            <a:ext cx="9144000" cy="3881437"/>
          </a:xfrm>
        </p:spPr>
        <p:txBody>
          <a:bodyPr/>
          <a:lstStyle/>
          <a:p>
            <a:pPr marL="514350" indent="-514350">
              <a:buFont typeface="Wingdings" panose="05000000000000000000" pitchFamily="2" charset="2"/>
              <a:buAutoNum type="arabicPeriod"/>
            </a:pPr>
            <a:r>
              <a:rPr lang="en-US" altLang="en-US" sz="2800" b="1" dirty="0"/>
              <a:t>What do Picard and Buss mean by Dealing with Donors?</a:t>
            </a:r>
          </a:p>
          <a:p>
            <a:pPr marL="514350" indent="-514350">
              <a:buFont typeface="Wingdings" panose="05000000000000000000" pitchFamily="2" charset="2"/>
              <a:buAutoNum type="arabicPeriod"/>
            </a:pPr>
            <a:endParaRPr lang="en-US" altLang="en-US" sz="2800" b="1" dirty="0"/>
          </a:p>
          <a:p>
            <a:pPr marL="514350" indent="-514350">
              <a:buFont typeface="Wingdings" panose="05000000000000000000" pitchFamily="2" charset="2"/>
              <a:buAutoNum type="arabicPeriod"/>
            </a:pPr>
            <a:r>
              <a:rPr lang="en-US" altLang="en-US" sz="2800" b="1" dirty="0"/>
              <a:t>What is the overall message in the book?</a:t>
            </a:r>
          </a:p>
          <a:p>
            <a:pPr marL="514350" indent="-514350">
              <a:buFont typeface="Wingdings" panose="05000000000000000000" pitchFamily="2" charset="2"/>
              <a:buAutoNum type="arabicPeriod"/>
            </a:pPr>
            <a:endParaRPr lang="en-US" altLang="en-US" sz="2800" b="1" dirty="0"/>
          </a:p>
          <a:p>
            <a:pPr marL="514350" indent="-514350">
              <a:buFont typeface="Wingdings" panose="05000000000000000000" pitchFamily="2" charset="2"/>
              <a:buAutoNum type="arabicPeriod"/>
            </a:pPr>
            <a:r>
              <a:rPr lang="en-US" altLang="en-US" sz="2800" b="1" dirty="0"/>
              <a:t>Is Aid “Dead?”  How is foreign aid best used?</a:t>
            </a:r>
          </a:p>
          <a:p>
            <a:pPr marL="514350" indent="-514350">
              <a:buFont typeface="Wingdings" panose="05000000000000000000" pitchFamily="2" charset="2"/>
              <a:buAutoNum type="arabicPeriod"/>
            </a:pPr>
            <a:endParaRPr lang="en-US" altLang="en-US" sz="2800" b="1" dirty="0"/>
          </a:p>
          <a:p>
            <a:pPr marL="514350" indent="-514350">
              <a:buFont typeface="Wingdings" panose="05000000000000000000" pitchFamily="2" charset="2"/>
              <a:buAutoNum type="arabicPeriod"/>
            </a:pPr>
            <a:r>
              <a:rPr lang="en-US" altLang="en-US" sz="2800" b="1" dirty="0"/>
              <a:t>What do Picard and Buss mean by the “Fragile Balance?”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143000" y="-1600200"/>
            <a:ext cx="7378700" cy="2095500"/>
          </a:xfrm>
        </p:spPr>
        <p:txBody>
          <a:bodyPr/>
          <a:lstStyle/>
          <a:p>
            <a:pPr eaLnBrk="1" hangingPunct="1"/>
            <a:br>
              <a:rPr lang="en-US" altLang="en-US" sz="4000" b="1"/>
            </a:br>
            <a:br>
              <a:rPr lang="en-US" altLang="en-US" sz="4000" b="1"/>
            </a:br>
            <a:br>
              <a:rPr lang="en-US" altLang="en-US" sz="4000" b="1"/>
            </a:br>
            <a:br>
              <a:rPr lang="en-US" altLang="en-US" sz="4000" b="1"/>
            </a:br>
            <a:br>
              <a:rPr lang="en-US" altLang="en-US" sz="4000" b="1"/>
            </a:br>
            <a:r>
              <a:rPr lang="en-US" altLang="en-US" sz="4000" b="1"/>
              <a:t>  </a:t>
            </a:r>
            <a:br>
              <a:rPr lang="en-US" altLang="en-US" sz="4000" b="1"/>
            </a:br>
            <a:br>
              <a:rPr lang="en-US" altLang="en-US" sz="4000" b="1"/>
            </a:br>
            <a:r>
              <a:rPr lang="en-US" altLang="en-US" sz="4000" b="1"/>
              <a:t>IV. Mid-1970s to mid-1980s: Planning vs. Budgets</a:t>
            </a:r>
          </a:p>
        </p:txBody>
      </p:sp>
      <p:sp>
        <p:nvSpPr>
          <p:cNvPr id="19458" name="Rectangle 3"/>
          <p:cNvSpPr>
            <a:spLocks noGrp="1" noChangeArrowheads="1"/>
          </p:cNvSpPr>
          <p:nvPr>
            <p:ph idx="1"/>
          </p:nvPr>
        </p:nvSpPr>
        <p:spPr>
          <a:xfrm>
            <a:off x="685800" y="2057400"/>
            <a:ext cx="7958138" cy="3881438"/>
          </a:xfrm>
        </p:spPr>
        <p:txBody>
          <a:bodyPr/>
          <a:lstStyle/>
          <a:p>
            <a:pPr eaLnBrk="1" hangingPunct="1"/>
            <a:r>
              <a:rPr lang="en-US" altLang="en-US" b="1"/>
              <a:t>Planning demanded by technical assistance</a:t>
            </a:r>
          </a:p>
          <a:p>
            <a:pPr eaLnBrk="1" hangingPunct="1">
              <a:buFont typeface="Wingdings" panose="05000000000000000000" pitchFamily="2" charset="2"/>
              <a:buNone/>
            </a:pPr>
            <a:endParaRPr lang="en-US" altLang="en-US" b="1"/>
          </a:p>
          <a:p>
            <a:pPr eaLnBrk="1" hangingPunct="1"/>
            <a:r>
              <a:rPr lang="en-US" altLang="en-US" b="1"/>
              <a:t>Technical assistance- both grants and loans (no private loans to Africa)</a:t>
            </a:r>
          </a:p>
          <a:p>
            <a:pPr eaLnBrk="1" hangingPunct="1">
              <a:buFont typeface="Wingdings" panose="05000000000000000000" pitchFamily="2" charset="2"/>
              <a:buNone/>
            </a:pPr>
            <a:r>
              <a:rPr lang="en-US" altLang="en-US" b="1"/>
              <a:t>	</a:t>
            </a:r>
          </a:p>
          <a:p>
            <a:pPr eaLnBrk="1" hangingPunct="1"/>
            <a:r>
              <a:rPr lang="en-US" altLang="en-US" b="1"/>
              <a:t>Project planning "wins" over national planning and budgeting systems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b="1" dirty="0" err="1">
                <a:solidFill>
                  <a:srgbClr val="FF0000"/>
                </a:solidFill>
              </a:rPr>
              <a:t>Dhowli</a:t>
            </a:r>
            <a:r>
              <a:rPr lang="en-US" altLang="en-US" b="1" dirty="0">
                <a:solidFill>
                  <a:srgbClr val="FF0000"/>
                </a:solidFill>
              </a:rPr>
              <a:t>- </a:t>
            </a:r>
            <a:r>
              <a:rPr lang="en-US" altLang="en-US" b="1" dirty="0" err="1">
                <a:solidFill>
                  <a:srgbClr val="FF0000"/>
                </a:solidFill>
              </a:rPr>
              <a:t>Mahasweta</a:t>
            </a:r>
            <a:r>
              <a:rPr lang="en-US" altLang="en-US" b="1" dirty="0">
                <a:solidFill>
                  <a:srgbClr val="FF0000"/>
                </a:solidFill>
              </a:rPr>
              <a:t> Devi</a:t>
            </a:r>
          </a:p>
        </p:txBody>
      </p:sp>
      <p:sp>
        <p:nvSpPr>
          <p:cNvPr id="89090" name="Content Placeholder 2"/>
          <p:cNvSpPr>
            <a:spLocks noGrp="1"/>
          </p:cNvSpPr>
          <p:nvPr>
            <p:ph idx="1"/>
          </p:nvPr>
        </p:nvSpPr>
        <p:spPr>
          <a:xfrm>
            <a:off x="685800" y="2209800"/>
            <a:ext cx="4648200" cy="3881437"/>
          </a:xfrm>
        </p:spPr>
        <p:txBody>
          <a:bodyPr/>
          <a:lstStyle/>
          <a:p>
            <a:pPr marL="514350" indent="-514350">
              <a:buFont typeface="Wingdings" panose="05000000000000000000" pitchFamily="2" charset="2"/>
              <a:buAutoNum type="arabicPeriod"/>
            </a:pPr>
            <a:r>
              <a:rPr lang="en-US" altLang="en-US" sz="2800" b="1" dirty="0"/>
              <a:t>What is the summary of this story?</a:t>
            </a:r>
          </a:p>
          <a:p>
            <a:pPr marL="514350" indent="-514350">
              <a:buFont typeface="Wingdings" panose="05000000000000000000" pitchFamily="2" charset="2"/>
              <a:buAutoNum type="arabicPeriod"/>
            </a:pPr>
            <a:r>
              <a:rPr lang="en-US" altLang="en-US" sz="2800" b="1" dirty="0"/>
              <a:t>How does this link to major themes that we are learning about?</a:t>
            </a:r>
          </a:p>
          <a:p>
            <a:pPr marL="514350" indent="-514350">
              <a:buFont typeface="Wingdings" panose="05000000000000000000" pitchFamily="2" charset="2"/>
              <a:buAutoNum type="arabicPeriod"/>
            </a:pPr>
            <a:r>
              <a:rPr lang="en-US" altLang="en-US" sz="2800" b="1" dirty="0"/>
              <a:t>What was a lesson/moral of the story?</a:t>
            </a:r>
          </a:p>
        </p:txBody>
      </p:sp>
      <p:pic>
        <p:nvPicPr>
          <p:cNvPr id="2050" name="Picture 2" descr="Image result for dhowli mahasweta devi">
            <a:extLst>
              <a:ext uri="{FF2B5EF4-FFF2-40B4-BE49-F238E27FC236}">
                <a16:creationId xmlns:a16="http://schemas.microsoft.com/office/drawing/2014/main" id="{317D5D99-8A3D-4826-8034-3A53165F5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105587"/>
            <a:ext cx="3513579" cy="208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07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b="1" dirty="0">
                <a:solidFill>
                  <a:srgbClr val="FF0000"/>
                </a:solidFill>
              </a:rPr>
              <a:t>Picard &amp; </a:t>
            </a:r>
            <a:r>
              <a:rPr lang="en-US" altLang="en-US" b="1" dirty="0" err="1">
                <a:solidFill>
                  <a:srgbClr val="FF0000"/>
                </a:solidFill>
              </a:rPr>
              <a:t>Moudoud’s</a:t>
            </a:r>
            <a:r>
              <a:rPr lang="en-US" altLang="en-US" b="1" dirty="0">
                <a:solidFill>
                  <a:srgbClr val="FF0000"/>
                </a:solidFill>
              </a:rPr>
              <a:t> 2008 Guinea Conakry Coup</a:t>
            </a:r>
          </a:p>
        </p:txBody>
      </p:sp>
      <p:sp>
        <p:nvSpPr>
          <p:cNvPr id="89090" name="Content Placeholder 2"/>
          <p:cNvSpPr>
            <a:spLocks noGrp="1"/>
          </p:cNvSpPr>
          <p:nvPr>
            <p:ph idx="1"/>
          </p:nvPr>
        </p:nvSpPr>
        <p:spPr>
          <a:xfrm>
            <a:off x="685800" y="2209800"/>
            <a:ext cx="5181600" cy="3881437"/>
          </a:xfrm>
        </p:spPr>
        <p:txBody>
          <a:bodyPr/>
          <a:lstStyle/>
          <a:p>
            <a:pPr marL="514350" indent="-514350">
              <a:buFont typeface="Wingdings" panose="05000000000000000000" pitchFamily="2" charset="2"/>
              <a:buAutoNum type="arabicPeriod"/>
            </a:pPr>
            <a:r>
              <a:rPr lang="en-US" altLang="en-US" sz="2200" b="1" dirty="0"/>
              <a:t>What was this about?</a:t>
            </a:r>
          </a:p>
          <a:p>
            <a:pPr marL="514350" indent="-514350">
              <a:buFont typeface="Wingdings" panose="05000000000000000000" pitchFamily="2" charset="2"/>
              <a:buAutoNum type="arabicPeriod"/>
            </a:pPr>
            <a:r>
              <a:rPr lang="en-US" altLang="en-US" sz="2200" b="1" dirty="0"/>
              <a:t>Why does it state: </a:t>
            </a:r>
            <a:r>
              <a:rPr lang="en-US" sz="2200" dirty="0"/>
              <a:t>December 2008 military coup opportunities have been lost in the promotion of democratic governance and more pluralistic group dynamics</a:t>
            </a:r>
            <a:r>
              <a:rPr lang="en-US" sz="2200" b="1" dirty="0"/>
              <a:t>?</a:t>
            </a:r>
            <a:endParaRPr lang="en-US" altLang="en-US" sz="2200" b="1" dirty="0"/>
          </a:p>
          <a:p>
            <a:pPr marL="514350" indent="-514350">
              <a:buFont typeface="Wingdings" panose="05000000000000000000" pitchFamily="2" charset="2"/>
              <a:buAutoNum type="arabicPeriod"/>
            </a:pPr>
            <a:r>
              <a:rPr lang="en-US" altLang="en-US" sz="2200" b="1" dirty="0"/>
              <a:t>Do you agree with the solutions proposed?</a:t>
            </a:r>
          </a:p>
          <a:p>
            <a:pPr marL="514350" indent="-514350">
              <a:buFont typeface="Wingdings" panose="05000000000000000000" pitchFamily="2" charset="2"/>
              <a:buAutoNum type="arabicPeriod"/>
            </a:pPr>
            <a:r>
              <a:rPr lang="en-US" altLang="en-US" sz="2200" b="1" dirty="0">
                <a:solidFill>
                  <a:srgbClr val="FF0000"/>
                </a:solidFill>
              </a:rPr>
              <a:t>Verses Liberia: </a:t>
            </a:r>
            <a:r>
              <a:rPr lang="en-US" altLang="en-US" sz="2200" b="1" dirty="0">
                <a:solidFill>
                  <a:srgbClr val="FF0000"/>
                </a:solidFill>
                <a:hlinkClick r:id="rId2"/>
              </a:rPr>
              <a:t>https://www.youtube.com/watch?v=7DlJgK0K27U</a:t>
            </a:r>
            <a:endParaRPr lang="en-US" altLang="en-US" sz="2200" b="1" dirty="0">
              <a:solidFill>
                <a:srgbClr val="FF0000"/>
              </a:solidFill>
            </a:endParaRPr>
          </a:p>
          <a:p>
            <a:pPr marL="514350" indent="-514350">
              <a:buFont typeface="Wingdings" panose="05000000000000000000" pitchFamily="2" charset="2"/>
              <a:buAutoNum type="arabicPeriod"/>
            </a:pPr>
            <a:endParaRPr lang="en-US" altLang="en-US" sz="2200" b="1" dirty="0"/>
          </a:p>
        </p:txBody>
      </p:sp>
      <p:pic>
        <p:nvPicPr>
          <p:cNvPr id="3074" name="Picture 2" descr="Image result for coup guinea 2008">
            <a:extLst>
              <a:ext uri="{FF2B5EF4-FFF2-40B4-BE49-F238E27FC236}">
                <a16:creationId xmlns:a16="http://schemas.microsoft.com/office/drawing/2014/main" id="{A52CECD4-6440-449C-BE40-15B1807D2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15334"/>
          <a:stretch/>
        </p:blipFill>
        <p:spPr bwMode="auto">
          <a:xfrm>
            <a:off x="5867400" y="2905124"/>
            <a:ext cx="3070215"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4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685800"/>
            <a:ext cx="8839200" cy="1143000"/>
          </a:xfrm>
        </p:spPr>
        <p:txBody>
          <a:bodyPr/>
          <a:lstStyle/>
          <a:p>
            <a:pPr eaLnBrk="1" hangingPunct="1"/>
            <a:r>
              <a:rPr lang="en-US" altLang="en-US" sz="4000" b="1"/>
              <a:t>V. The Post-Cold Ward State of Financial Management (1990s to Present)</a:t>
            </a:r>
          </a:p>
        </p:txBody>
      </p:sp>
      <p:sp>
        <p:nvSpPr>
          <p:cNvPr id="20482" name="Rectangle 3"/>
          <p:cNvSpPr>
            <a:spLocks noGrp="1" noChangeArrowheads="1"/>
          </p:cNvSpPr>
          <p:nvPr>
            <p:ph idx="1"/>
          </p:nvPr>
        </p:nvSpPr>
        <p:spPr>
          <a:xfrm>
            <a:off x="0" y="1828800"/>
            <a:ext cx="9144000" cy="4648200"/>
          </a:xfrm>
        </p:spPr>
        <p:txBody>
          <a:bodyPr/>
          <a:lstStyle/>
          <a:p>
            <a:pPr eaLnBrk="1" hangingPunct="1">
              <a:lnSpc>
                <a:spcPct val="90000"/>
              </a:lnSpc>
              <a:buFont typeface="Wingdings" panose="05000000000000000000" pitchFamily="2" charset="2"/>
              <a:buNone/>
            </a:pPr>
            <a:r>
              <a:rPr lang="en-US" altLang="en-US" sz="2800" b="1"/>
              <a:t>	</a:t>
            </a:r>
            <a:r>
              <a:rPr lang="en-US" altLang="en-US" sz="2400" b="1"/>
              <a:t>1.  IMF Stabilization- currency reform, auctions and trade liberalization</a:t>
            </a:r>
          </a:p>
          <a:p>
            <a:pPr eaLnBrk="1" hangingPunct="1">
              <a:lnSpc>
                <a:spcPct val="90000"/>
              </a:lnSpc>
              <a:buFont typeface="Wingdings" panose="05000000000000000000" pitchFamily="2" charset="2"/>
              <a:buNone/>
            </a:pPr>
            <a:endParaRPr lang="en-US" altLang="en-US" sz="2400" b="1"/>
          </a:p>
          <a:p>
            <a:pPr eaLnBrk="1" hangingPunct="1">
              <a:lnSpc>
                <a:spcPct val="90000"/>
              </a:lnSpc>
              <a:buFont typeface="Wingdings" panose="05000000000000000000" pitchFamily="2" charset="2"/>
              <a:buNone/>
            </a:pPr>
            <a:r>
              <a:rPr lang="en-US" altLang="en-US" sz="2400" b="1"/>
              <a:t>	2.  Decentralized Budgeting- Part of Governance Debate</a:t>
            </a:r>
          </a:p>
          <a:p>
            <a:pPr eaLnBrk="1" hangingPunct="1">
              <a:lnSpc>
                <a:spcPct val="90000"/>
              </a:lnSpc>
              <a:buFont typeface="Wingdings" panose="05000000000000000000" pitchFamily="2" charset="2"/>
              <a:buNone/>
            </a:pPr>
            <a:r>
              <a:rPr lang="en-US" altLang="en-US" sz="2400" b="1"/>
              <a:t>	</a:t>
            </a:r>
          </a:p>
          <a:p>
            <a:pPr eaLnBrk="1" hangingPunct="1">
              <a:lnSpc>
                <a:spcPct val="90000"/>
              </a:lnSpc>
              <a:buFont typeface="Wingdings" panose="05000000000000000000" pitchFamily="2" charset="2"/>
              <a:buNone/>
            </a:pPr>
            <a:r>
              <a:rPr lang="en-US" altLang="en-US" sz="2400" b="1"/>
              <a:t>	3.  World Bank and UNDP "Management" - Opposing views to SAPs</a:t>
            </a:r>
          </a:p>
          <a:p>
            <a:pPr eaLnBrk="1" hangingPunct="1">
              <a:lnSpc>
                <a:spcPct val="90000"/>
              </a:lnSpc>
              <a:buFont typeface="Wingdings" panose="05000000000000000000" pitchFamily="2" charset="2"/>
              <a:buNone/>
            </a:pPr>
            <a:endParaRPr lang="en-US" altLang="en-US" sz="2400" b="1"/>
          </a:p>
          <a:p>
            <a:pPr eaLnBrk="1" hangingPunct="1">
              <a:lnSpc>
                <a:spcPct val="90000"/>
              </a:lnSpc>
              <a:buFont typeface="Wingdings" panose="05000000000000000000" pitchFamily="2" charset="2"/>
              <a:buNone/>
            </a:pPr>
            <a:r>
              <a:rPr lang="en-US" altLang="en-US" sz="2400" b="1"/>
              <a:t>	4.  Human Resource Development (Millennium Development Goals)</a:t>
            </a:r>
          </a:p>
          <a:p>
            <a:pPr eaLnBrk="1" hangingPunct="1">
              <a:lnSpc>
                <a:spcPct val="90000"/>
              </a:lnSpc>
              <a:buFont typeface="Wingdings" panose="05000000000000000000" pitchFamily="2" charset="2"/>
              <a:buNone/>
            </a:pPr>
            <a:endParaRPr lang="en-US" altLang="en-US" sz="2400" b="1"/>
          </a:p>
          <a:p>
            <a:pPr eaLnBrk="1" hangingPunct="1">
              <a:lnSpc>
                <a:spcPct val="90000"/>
              </a:lnSpc>
              <a:buFont typeface="Wingdings" panose="05000000000000000000" pitchFamily="2" charset="2"/>
              <a:buNone/>
            </a:pPr>
            <a:r>
              <a:rPr lang="en-US" altLang="en-US" sz="2400" b="1"/>
              <a:t>	5.  Exceptions for Security Challenge Countries (SCC)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4000" b="1"/>
              <a:t>The Current State of Financial Management</a:t>
            </a:r>
          </a:p>
        </p:txBody>
      </p:sp>
      <p:sp>
        <p:nvSpPr>
          <p:cNvPr id="21506" name="Rectangle 3"/>
          <p:cNvSpPr>
            <a:spLocks noGrp="1" noChangeArrowheads="1"/>
          </p:cNvSpPr>
          <p:nvPr>
            <p:ph idx="1"/>
          </p:nvPr>
        </p:nvSpPr>
        <p:spPr>
          <a:xfrm>
            <a:off x="304800" y="1828800"/>
            <a:ext cx="8229600" cy="4302125"/>
          </a:xfrm>
        </p:spPr>
        <p:txBody>
          <a:bodyPr/>
          <a:lstStyle/>
          <a:p>
            <a:pPr eaLnBrk="1" hangingPunct="1">
              <a:buFont typeface="Wingdings" panose="05000000000000000000" pitchFamily="2" charset="2"/>
              <a:buNone/>
            </a:pPr>
            <a:r>
              <a:rPr lang="en-US" altLang="en-US" sz="2400" b="1"/>
              <a:t>	6.  Continued Absence of recurrent budgets and loss of control in Crisis: especially re. “Terror Prone,” Collapsed and Fragile States</a:t>
            </a:r>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r>
              <a:rPr lang="en-US" altLang="en-US" sz="2400" b="1"/>
              <a:t>	7.  Activity (economy) driven by technical assistance projects - the only game in town</a:t>
            </a:r>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r>
              <a:rPr lang="en-US" altLang="en-US" sz="2400" b="1"/>
              <a:t>	8.  Bridging and sectoral loans and grants- major source of international involvement</a:t>
            </a:r>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r>
              <a:rPr lang="en-US" altLang="en-US" sz="2400" b="1"/>
              <a:t>	9.  Crisis in Governance and Human Security</a:t>
            </a:r>
          </a:p>
        </p:txBody>
      </p:sp>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3511</TotalTime>
  <Words>2117</Words>
  <Application>Microsoft Office PowerPoint</Application>
  <PresentationFormat>On-screen Show (4:3)</PresentationFormat>
  <Paragraphs>447</Paragraphs>
  <Slides>71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MS PGothic</vt:lpstr>
      <vt:lpstr>MS PGothic</vt:lpstr>
      <vt:lpstr>Arial</vt:lpstr>
      <vt:lpstr>Calibri</vt:lpstr>
      <vt:lpstr>Times New Roman</vt:lpstr>
      <vt:lpstr>Wingdings</vt:lpstr>
      <vt:lpstr>Straight Edge</vt:lpstr>
      <vt:lpstr>PIA 2020</vt:lpstr>
      <vt:lpstr>PowerPoint Presentation</vt:lpstr>
      <vt:lpstr>Public Sector Reform</vt:lpstr>
      <vt:lpstr>Overview: Stages in the Developmental State</vt:lpstr>
      <vt:lpstr>The History:  Planning, Financial and Budgetary Management Systems in Poor Counties</vt:lpstr>
      <vt:lpstr>Historical Periods: Famous Six</vt:lpstr>
      <vt:lpstr>         IV. Mid-1970s to mid-1980s: Planning vs. Budgets</vt:lpstr>
      <vt:lpstr>V. The Post-Cold Ward State of Financial Management (1990s to Present)</vt:lpstr>
      <vt:lpstr>The Current State of Financial Management</vt:lpstr>
      <vt:lpstr>Back to the Future? Somalia- 2008</vt:lpstr>
      <vt:lpstr>VI. The Current State of Financial Management: Structural Adjustment- 1983-2017</vt:lpstr>
      <vt:lpstr>Conditionality- What is the post-security future? </vt:lpstr>
      <vt:lpstr>  Privatization Debates</vt:lpstr>
      <vt:lpstr>Privatization: Contracting and non-profits</vt:lpstr>
      <vt:lpstr>What is the Future?</vt:lpstr>
      <vt:lpstr>The Nature of the Debate: Local to Global</vt:lpstr>
      <vt:lpstr>Focus: The Domestic Context, International Issues and the Developmental/Security Challenge</vt:lpstr>
      <vt:lpstr>1. Faith in the State- 1950s</vt:lpstr>
      <vt:lpstr>The Model: Asian Development State</vt:lpstr>
      <vt:lpstr>“Faith in the State”</vt:lpstr>
      <vt:lpstr>2. Basic Human Needs- 1965-1975</vt:lpstr>
      <vt:lpstr>Robert McNamara and the World Bank</vt:lpstr>
      <vt:lpstr>3. New International Economic Order Mid 1970s- 1983</vt:lpstr>
      <vt:lpstr>   4. Structural Adjustment and neo-orthodoxy: The Dividing Line:  1983-1989     </vt:lpstr>
      <vt:lpstr>5. Governance and Capacity Building- 1989-2017?</vt:lpstr>
      <vt:lpstr>Reinventing Government</vt:lpstr>
      <vt:lpstr>Reinventing Government: Had International Impact</vt:lpstr>
      <vt:lpstr>PowerPoint Presentation</vt:lpstr>
      <vt:lpstr>6.  Deeper Focus on Public Sector Reform:  (Stepping Back- 1979-2020?)</vt:lpstr>
      <vt:lpstr> The challenges  </vt:lpstr>
      <vt:lpstr>“We Are the World”- Private “power” (soft power?)</vt:lpstr>
      <vt:lpstr>Public Sector Reform-2</vt:lpstr>
      <vt:lpstr>Critics View of Structural Adjustment</vt:lpstr>
      <vt:lpstr>SAPS: Latin America Centralized Authoritarian Government, 1980s</vt:lpstr>
      <vt:lpstr>Public Sector Reform- A Closer Look</vt:lpstr>
      <vt:lpstr>The Debt Burden</vt:lpstr>
      <vt:lpstr>Public Sector Reform after 1987</vt:lpstr>
      <vt:lpstr>PowerPoint Presentation</vt:lpstr>
      <vt:lpstr>The Issues</vt:lpstr>
      <vt:lpstr>The Time for Civil Society</vt:lpstr>
      <vt:lpstr>THEORY: Civil Society vs. State</vt:lpstr>
      <vt:lpstr>The Issues in Developed States</vt:lpstr>
      <vt:lpstr>Focus on Reforms-1</vt:lpstr>
      <vt:lpstr>A Conservative View</vt:lpstr>
      <vt:lpstr>Any Irony of INGOs?</vt:lpstr>
      <vt:lpstr>Overall:  Reform Meant Attack on Hierarchy</vt:lpstr>
      <vt:lpstr>Reforms- 2</vt:lpstr>
      <vt:lpstr>The Problem</vt:lpstr>
      <vt:lpstr>Reforms-3</vt:lpstr>
      <vt:lpstr>Discussions</vt:lpstr>
      <vt:lpstr>4. Civil Service Reforms</vt:lpstr>
      <vt:lpstr>Comparative Public Administration Issues- Reminder</vt:lpstr>
      <vt:lpstr>Techniques: Public Sector Reform </vt:lpstr>
      <vt:lpstr>Structural Reforms</vt:lpstr>
      <vt:lpstr>Decentralization</vt:lpstr>
      <vt:lpstr> Reforms: Cutback Management- smaller, or more efficient, more effective  </vt:lpstr>
      <vt:lpstr>Downsizing or Rightsizing</vt:lpstr>
      <vt:lpstr>7.  Return to Human Resource Development </vt:lpstr>
      <vt:lpstr>PowerPoint Presentation</vt:lpstr>
      <vt:lpstr>The Dilemma</vt:lpstr>
      <vt:lpstr>Limited Impact with Training: The Flip Chart Syndrome </vt:lpstr>
      <vt:lpstr>Afterward- World Bank Mission (2006)   GOVERNANCE IN GUINEA-CONAKRY (Brfore Ebola)</vt:lpstr>
      <vt:lpstr>HRD Dilemma</vt:lpstr>
      <vt:lpstr>Public Sector Debt: The Current Debate</vt:lpstr>
      <vt:lpstr>Discussion:  Schiavo-Campo, Chapters 6 and 7</vt:lpstr>
      <vt:lpstr>Woodrow Wilson ‘The Study of Administration’</vt:lpstr>
      <vt:lpstr>Janis &amp; ‘Group Think’</vt:lpstr>
      <vt:lpstr>Zakaria</vt:lpstr>
      <vt:lpstr>Picard and Buss</vt:lpstr>
      <vt:lpstr>Dhowli- Mahasweta Devi</vt:lpstr>
      <vt:lpstr>Picard &amp; Moudoud’s 2008 Guinea Conakry Coup</vt:lpstr>
    </vt:vector>
  </TitlesOfParts>
  <Company>Public Administration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3090</dc:title>
  <dc:creator>Louis Picard</dc:creator>
  <cp:lastModifiedBy>Hanson, Jessica Erin</cp:lastModifiedBy>
  <cp:revision>233</cp:revision>
  <dcterms:created xsi:type="dcterms:W3CDTF">2006-10-23T19:04:39Z</dcterms:created>
  <dcterms:modified xsi:type="dcterms:W3CDTF">2017-11-01T15:00:06Z</dcterms:modified>
</cp:coreProperties>
</file>