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333" r:id="rId3"/>
    <p:sldId id="349" r:id="rId4"/>
    <p:sldId id="347" r:id="rId5"/>
    <p:sldId id="331" r:id="rId6"/>
    <p:sldId id="332" r:id="rId7"/>
    <p:sldId id="334" r:id="rId8"/>
    <p:sldId id="344" r:id="rId9"/>
    <p:sldId id="345" r:id="rId10"/>
    <p:sldId id="346" r:id="rId11"/>
    <p:sldId id="335" r:id="rId12"/>
    <p:sldId id="336" r:id="rId13"/>
    <p:sldId id="337" r:id="rId14"/>
    <p:sldId id="338" r:id="rId15"/>
    <p:sldId id="342" r:id="rId16"/>
    <p:sldId id="343" r:id="rId17"/>
    <p:sldId id="305" r:id="rId18"/>
    <p:sldId id="286" r:id="rId19"/>
    <p:sldId id="260" r:id="rId20"/>
    <p:sldId id="312" r:id="rId21"/>
    <p:sldId id="287" r:id="rId22"/>
    <p:sldId id="261" r:id="rId23"/>
    <p:sldId id="288" r:id="rId24"/>
    <p:sldId id="262" r:id="rId25"/>
    <p:sldId id="289" r:id="rId26"/>
    <p:sldId id="263" r:id="rId27"/>
    <p:sldId id="264" r:id="rId28"/>
    <p:sldId id="293" r:id="rId29"/>
    <p:sldId id="307" r:id="rId30"/>
    <p:sldId id="313" r:id="rId31"/>
    <p:sldId id="292" r:id="rId32"/>
    <p:sldId id="291" r:id="rId33"/>
    <p:sldId id="290" r:id="rId34"/>
    <p:sldId id="314" r:id="rId35"/>
    <p:sldId id="306" r:id="rId36"/>
    <p:sldId id="294" r:id="rId37"/>
    <p:sldId id="295" r:id="rId38"/>
    <p:sldId id="309" r:id="rId39"/>
    <p:sldId id="311" r:id="rId40"/>
    <p:sldId id="315" r:id="rId41"/>
    <p:sldId id="268" r:id="rId42"/>
    <p:sldId id="316" r:id="rId43"/>
    <p:sldId id="269" r:id="rId44"/>
    <p:sldId id="296" r:id="rId45"/>
    <p:sldId id="327" r:id="rId46"/>
    <p:sldId id="270" r:id="rId47"/>
    <p:sldId id="297" r:id="rId48"/>
    <p:sldId id="272" r:id="rId49"/>
    <p:sldId id="317" r:id="rId50"/>
    <p:sldId id="271" r:id="rId51"/>
    <p:sldId id="318" r:id="rId52"/>
    <p:sldId id="273" r:id="rId53"/>
    <p:sldId id="319" r:id="rId54"/>
    <p:sldId id="274" r:id="rId55"/>
    <p:sldId id="320" r:id="rId56"/>
    <p:sldId id="275" r:id="rId57"/>
    <p:sldId id="321" r:id="rId58"/>
    <p:sldId id="326" r:id="rId59"/>
    <p:sldId id="277" r:id="rId60"/>
    <p:sldId id="322" r:id="rId61"/>
    <p:sldId id="278" r:id="rId62"/>
    <p:sldId id="323" r:id="rId63"/>
    <p:sldId id="279" r:id="rId64"/>
    <p:sldId id="300" r:id="rId65"/>
    <p:sldId id="281" r:id="rId66"/>
    <p:sldId id="303" r:id="rId67"/>
    <p:sldId id="308" r:id="rId68"/>
    <p:sldId id="299" r:id="rId69"/>
    <p:sldId id="284" r:id="rId70"/>
    <p:sldId id="298" r:id="rId71"/>
    <p:sldId id="282" r:id="rId72"/>
    <p:sldId id="348" r:id="rId73"/>
    <p:sldId id="328" r:id="rId74"/>
    <p:sldId id="329" r:id="rId75"/>
    <p:sldId id="330" r:id="rId7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8263"/>
            <a:ext cx="8678863" cy="6713537"/>
            <a:chOff x="0" y="43"/>
            <a:chExt cx="5467" cy="4229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auto">
            <a:xfrm>
              <a:off x="692" y="494"/>
              <a:ext cx="4775" cy="9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+mn-ea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43"/>
              <a:ext cx="624" cy="4229"/>
              <a:chOff x="0" y="43"/>
              <a:chExt cx="624" cy="4229"/>
            </a:xfrm>
          </p:grpSpPr>
          <p:sp>
            <p:nvSpPr>
              <p:cNvPr id="7" name="Line 5"/>
              <p:cNvSpPr>
                <a:spLocks noChangeShapeType="1"/>
              </p:cNvSpPr>
              <p:nvPr userDrawn="1"/>
            </p:nvSpPr>
            <p:spPr bwMode="auto">
              <a:xfrm>
                <a:off x="0" y="4203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" name="Line 6"/>
              <p:cNvSpPr>
                <a:spLocks noChangeShapeType="1"/>
              </p:cNvSpPr>
              <p:nvPr userDrawn="1"/>
            </p:nvSpPr>
            <p:spPr bwMode="auto">
              <a:xfrm>
                <a:off x="0" y="4239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Line 7"/>
              <p:cNvSpPr>
                <a:spLocks noChangeShapeType="1"/>
              </p:cNvSpPr>
              <p:nvPr userDrawn="1"/>
            </p:nvSpPr>
            <p:spPr bwMode="auto">
              <a:xfrm>
                <a:off x="0" y="4272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Line 8"/>
              <p:cNvSpPr>
                <a:spLocks noChangeShapeType="1"/>
              </p:cNvSpPr>
              <p:nvPr userDrawn="1"/>
            </p:nvSpPr>
            <p:spPr bwMode="auto">
              <a:xfrm>
                <a:off x="0" y="4113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Line 9"/>
              <p:cNvSpPr>
                <a:spLocks noChangeShapeType="1"/>
              </p:cNvSpPr>
              <p:nvPr userDrawn="1"/>
            </p:nvSpPr>
            <p:spPr bwMode="auto">
              <a:xfrm>
                <a:off x="0" y="4065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Line 10"/>
              <p:cNvSpPr>
                <a:spLocks noChangeShapeType="1"/>
              </p:cNvSpPr>
              <p:nvPr userDrawn="1"/>
            </p:nvSpPr>
            <p:spPr bwMode="auto">
              <a:xfrm>
                <a:off x="0" y="4158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Line 11"/>
              <p:cNvSpPr>
                <a:spLocks noChangeShapeType="1"/>
              </p:cNvSpPr>
              <p:nvPr userDrawn="1"/>
            </p:nvSpPr>
            <p:spPr bwMode="auto">
              <a:xfrm>
                <a:off x="0" y="366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Line 12"/>
              <p:cNvSpPr>
                <a:spLocks noChangeShapeType="1"/>
              </p:cNvSpPr>
              <p:nvPr userDrawn="1"/>
            </p:nvSpPr>
            <p:spPr bwMode="auto">
              <a:xfrm>
                <a:off x="0" y="3639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Line 13"/>
              <p:cNvSpPr>
                <a:spLocks noChangeShapeType="1"/>
              </p:cNvSpPr>
              <p:nvPr userDrawn="1"/>
            </p:nvSpPr>
            <p:spPr bwMode="auto">
              <a:xfrm>
                <a:off x="0" y="4020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Line 14"/>
              <p:cNvSpPr>
                <a:spLocks noChangeShapeType="1"/>
              </p:cNvSpPr>
              <p:nvPr userDrawn="1"/>
            </p:nvSpPr>
            <p:spPr bwMode="auto">
              <a:xfrm>
                <a:off x="0" y="3894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Line 15"/>
              <p:cNvSpPr>
                <a:spLocks noChangeShapeType="1"/>
              </p:cNvSpPr>
              <p:nvPr userDrawn="1"/>
            </p:nvSpPr>
            <p:spPr bwMode="auto">
              <a:xfrm>
                <a:off x="0" y="3813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Line 16"/>
              <p:cNvSpPr>
                <a:spLocks noChangeShapeType="1"/>
              </p:cNvSpPr>
              <p:nvPr userDrawn="1"/>
            </p:nvSpPr>
            <p:spPr bwMode="auto">
              <a:xfrm>
                <a:off x="0" y="3999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Line 17"/>
              <p:cNvSpPr>
                <a:spLocks noChangeShapeType="1"/>
              </p:cNvSpPr>
              <p:nvPr userDrawn="1"/>
            </p:nvSpPr>
            <p:spPr bwMode="auto">
              <a:xfrm>
                <a:off x="0" y="3687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Line 18"/>
              <p:cNvSpPr>
                <a:spLocks noChangeShapeType="1"/>
              </p:cNvSpPr>
              <p:nvPr userDrawn="1"/>
            </p:nvSpPr>
            <p:spPr bwMode="auto">
              <a:xfrm>
                <a:off x="0" y="3741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Line 19"/>
              <p:cNvSpPr>
                <a:spLocks noChangeShapeType="1"/>
              </p:cNvSpPr>
              <p:nvPr userDrawn="1"/>
            </p:nvSpPr>
            <p:spPr bwMode="auto">
              <a:xfrm>
                <a:off x="0" y="393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Line 20"/>
              <p:cNvSpPr>
                <a:spLocks noChangeShapeType="1"/>
              </p:cNvSpPr>
              <p:nvPr userDrawn="1"/>
            </p:nvSpPr>
            <p:spPr bwMode="auto">
              <a:xfrm>
                <a:off x="0" y="3918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Line 21"/>
              <p:cNvSpPr>
                <a:spLocks noChangeShapeType="1"/>
              </p:cNvSpPr>
              <p:nvPr userDrawn="1"/>
            </p:nvSpPr>
            <p:spPr bwMode="auto">
              <a:xfrm>
                <a:off x="0" y="351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Line 22"/>
              <p:cNvSpPr>
                <a:spLocks noChangeShapeType="1"/>
              </p:cNvSpPr>
              <p:nvPr userDrawn="1"/>
            </p:nvSpPr>
            <p:spPr bwMode="auto">
              <a:xfrm>
                <a:off x="0" y="354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Line 23"/>
              <p:cNvSpPr>
                <a:spLocks noChangeShapeType="1"/>
              </p:cNvSpPr>
              <p:nvPr userDrawn="1"/>
            </p:nvSpPr>
            <p:spPr bwMode="auto">
              <a:xfrm>
                <a:off x="0" y="357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Line 24"/>
              <p:cNvSpPr>
                <a:spLocks noChangeShapeType="1"/>
              </p:cNvSpPr>
              <p:nvPr userDrawn="1"/>
            </p:nvSpPr>
            <p:spPr bwMode="auto">
              <a:xfrm>
                <a:off x="0" y="3420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Line 25"/>
              <p:cNvSpPr>
                <a:spLocks noChangeShapeType="1"/>
              </p:cNvSpPr>
              <p:nvPr userDrawn="1"/>
            </p:nvSpPr>
            <p:spPr bwMode="auto">
              <a:xfrm>
                <a:off x="0" y="3372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Line 26"/>
              <p:cNvSpPr>
                <a:spLocks noChangeShapeType="1"/>
              </p:cNvSpPr>
              <p:nvPr userDrawn="1"/>
            </p:nvSpPr>
            <p:spPr bwMode="auto">
              <a:xfrm>
                <a:off x="0" y="3465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Line 27"/>
              <p:cNvSpPr>
                <a:spLocks noChangeShapeType="1"/>
              </p:cNvSpPr>
              <p:nvPr userDrawn="1"/>
            </p:nvSpPr>
            <p:spPr bwMode="auto">
              <a:xfrm>
                <a:off x="0" y="2973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Line 28"/>
              <p:cNvSpPr>
                <a:spLocks noChangeShapeType="1"/>
              </p:cNvSpPr>
              <p:nvPr userDrawn="1"/>
            </p:nvSpPr>
            <p:spPr bwMode="auto">
              <a:xfrm>
                <a:off x="0" y="294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Line 29"/>
              <p:cNvSpPr>
                <a:spLocks noChangeShapeType="1"/>
              </p:cNvSpPr>
              <p:nvPr userDrawn="1"/>
            </p:nvSpPr>
            <p:spPr bwMode="auto">
              <a:xfrm>
                <a:off x="0" y="3327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Line 30"/>
              <p:cNvSpPr>
                <a:spLocks noChangeShapeType="1"/>
              </p:cNvSpPr>
              <p:nvPr userDrawn="1"/>
            </p:nvSpPr>
            <p:spPr bwMode="auto">
              <a:xfrm>
                <a:off x="0" y="3201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Line 31"/>
              <p:cNvSpPr>
                <a:spLocks noChangeShapeType="1"/>
              </p:cNvSpPr>
              <p:nvPr userDrawn="1"/>
            </p:nvSpPr>
            <p:spPr bwMode="auto">
              <a:xfrm>
                <a:off x="0" y="3120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Line 32"/>
              <p:cNvSpPr>
                <a:spLocks noChangeShapeType="1"/>
              </p:cNvSpPr>
              <p:nvPr userDrawn="1"/>
            </p:nvSpPr>
            <p:spPr bwMode="auto">
              <a:xfrm>
                <a:off x="0" y="330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Line 33"/>
              <p:cNvSpPr>
                <a:spLocks noChangeShapeType="1"/>
              </p:cNvSpPr>
              <p:nvPr userDrawn="1"/>
            </p:nvSpPr>
            <p:spPr bwMode="auto">
              <a:xfrm>
                <a:off x="0" y="2994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Line 34"/>
              <p:cNvSpPr>
                <a:spLocks noChangeShapeType="1"/>
              </p:cNvSpPr>
              <p:nvPr userDrawn="1"/>
            </p:nvSpPr>
            <p:spPr bwMode="auto">
              <a:xfrm>
                <a:off x="0" y="304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Line 35"/>
              <p:cNvSpPr>
                <a:spLocks noChangeShapeType="1"/>
              </p:cNvSpPr>
              <p:nvPr userDrawn="1"/>
            </p:nvSpPr>
            <p:spPr bwMode="auto">
              <a:xfrm>
                <a:off x="0" y="324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Line 36"/>
              <p:cNvSpPr>
                <a:spLocks noChangeShapeType="1"/>
              </p:cNvSpPr>
              <p:nvPr userDrawn="1"/>
            </p:nvSpPr>
            <p:spPr bwMode="auto">
              <a:xfrm>
                <a:off x="0" y="3225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Line 37"/>
              <p:cNvSpPr>
                <a:spLocks noChangeShapeType="1"/>
              </p:cNvSpPr>
              <p:nvPr userDrawn="1"/>
            </p:nvSpPr>
            <p:spPr bwMode="auto">
              <a:xfrm>
                <a:off x="0" y="2831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Line 38"/>
              <p:cNvSpPr>
                <a:spLocks noChangeShapeType="1"/>
              </p:cNvSpPr>
              <p:nvPr userDrawn="1"/>
            </p:nvSpPr>
            <p:spPr bwMode="auto">
              <a:xfrm>
                <a:off x="0" y="2750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39"/>
              <p:cNvSpPr>
                <a:spLocks noChangeShapeType="1"/>
              </p:cNvSpPr>
              <p:nvPr userDrawn="1"/>
            </p:nvSpPr>
            <p:spPr bwMode="auto">
              <a:xfrm>
                <a:off x="0" y="267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40"/>
              <p:cNvSpPr>
                <a:spLocks noChangeShapeType="1"/>
              </p:cNvSpPr>
              <p:nvPr userDrawn="1"/>
            </p:nvSpPr>
            <p:spPr bwMode="auto">
              <a:xfrm>
                <a:off x="0" y="287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41"/>
              <p:cNvSpPr>
                <a:spLocks noChangeShapeType="1"/>
              </p:cNvSpPr>
              <p:nvPr userDrawn="1"/>
            </p:nvSpPr>
            <p:spPr bwMode="auto">
              <a:xfrm>
                <a:off x="0" y="2855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42"/>
              <p:cNvSpPr>
                <a:spLocks noChangeShapeType="1"/>
              </p:cNvSpPr>
              <p:nvPr userDrawn="1"/>
            </p:nvSpPr>
            <p:spPr bwMode="auto">
              <a:xfrm>
                <a:off x="0" y="2554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Line 43"/>
              <p:cNvSpPr>
                <a:spLocks noChangeShapeType="1"/>
              </p:cNvSpPr>
              <p:nvPr userDrawn="1"/>
            </p:nvSpPr>
            <p:spPr bwMode="auto">
              <a:xfrm>
                <a:off x="0" y="2590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Line 44"/>
              <p:cNvSpPr>
                <a:spLocks noChangeShapeType="1"/>
              </p:cNvSpPr>
              <p:nvPr userDrawn="1"/>
            </p:nvSpPr>
            <p:spPr bwMode="auto">
              <a:xfrm>
                <a:off x="0" y="2623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Line 45"/>
              <p:cNvSpPr>
                <a:spLocks noChangeShapeType="1"/>
              </p:cNvSpPr>
              <p:nvPr userDrawn="1"/>
            </p:nvSpPr>
            <p:spPr bwMode="auto">
              <a:xfrm>
                <a:off x="0" y="2464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Line 46"/>
              <p:cNvSpPr>
                <a:spLocks noChangeShapeType="1"/>
              </p:cNvSpPr>
              <p:nvPr userDrawn="1"/>
            </p:nvSpPr>
            <p:spPr bwMode="auto">
              <a:xfrm>
                <a:off x="0" y="2416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Line 47"/>
              <p:cNvSpPr>
                <a:spLocks noChangeShapeType="1"/>
              </p:cNvSpPr>
              <p:nvPr userDrawn="1"/>
            </p:nvSpPr>
            <p:spPr bwMode="auto">
              <a:xfrm>
                <a:off x="0" y="250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Line 48"/>
              <p:cNvSpPr>
                <a:spLocks noChangeShapeType="1"/>
              </p:cNvSpPr>
              <p:nvPr userDrawn="1"/>
            </p:nvSpPr>
            <p:spPr bwMode="auto">
              <a:xfrm>
                <a:off x="0" y="2371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Line 49"/>
              <p:cNvSpPr>
                <a:spLocks noChangeShapeType="1"/>
              </p:cNvSpPr>
              <p:nvPr userDrawn="1"/>
            </p:nvSpPr>
            <p:spPr bwMode="auto">
              <a:xfrm>
                <a:off x="0" y="2245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Line 50"/>
              <p:cNvSpPr>
                <a:spLocks noChangeShapeType="1"/>
              </p:cNvSpPr>
              <p:nvPr userDrawn="1"/>
            </p:nvSpPr>
            <p:spPr bwMode="auto">
              <a:xfrm>
                <a:off x="0" y="235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Line 51"/>
              <p:cNvSpPr>
                <a:spLocks noChangeShapeType="1"/>
              </p:cNvSpPr>
              <p:nvPr userDrawn="1"/>
            </p:nvSpPr>
            <p:spPr bwMode="auto">
              <a:xfrm>
                <a:off x="0" y="2290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Line 52"/>
              <p:cNvSpPr>
                <a:spLocks noChangeShapeType="1"/>
              </p:cNvSpPr>
              <p:nvPr userDrawn="1"/>
            </p:nvSpPr>
            <p:spPr bwMode="auto">
              <a:xfrm>
                <a:off x="0" y="2269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Line 53"/>
              <p:cNvSpPr>
                <a:spLocks noChangeShapeType="1"/>
              </p:cNvSpPr>
              <p:nvPr userDrawn="1"/>
            </p:nvSpPr>
            <p:spPr bwMode="auto">
              <a:xfrm>
                <a:off x="0" y="213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Line 54"/>
              <p:cNvSpPr>
                <a:spLocks noChangeShapeType="1"/>
              </p:cNvSpPr>
              <p:nvPr userDrawn="1"/>
            </p:nvSpPr>
            <p:spPr bwMode="auto">
              <a:xfrm>
                <a:off x="0" y="216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Line 55"/>
              <p:cNvSpPr>
                <a:spLocks noChangeShapeType="1"/>
              </p:cNvSpPr>
              <p:nvPr userDrawn="1"/>
            </p:nvSpPr>
            <p:spPr bwMode="auto">
              <a:xfrm>
                <a:off x="0" y="219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Line 56"/>
              <p:cNvSpPr>
                <a:spLocks noChangeShapeType="1"/>
              </p:cNvSpPr>
              <p:nvPr userDrawn="1"/>
            </p:nvSpPr>
            <p:spPr bwMode="auto">
              <a:xfrm>
                <a:off x="0" y="2040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Line 57"/>
              <p:cNvSpPr>
                <a:spLocks noChangeShapeType="1"/>
              </p:cNvSpPr>
              <p:nvPr userDrawn="1"/>
            </p:nvSpPr>
            <p:spPr bwMode="auto">
              <a:xfrm>
                <a:off x="0" y="1992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Line 58"/>
              <p:cNvSpPr>
                <a:spLocks noChangeShapeType="1"/>
              </p:cNvSpPr>
              <p:nvPr userDrawn="1"/>
            </p:nvSpPr>
            <p:spPr bwMode="auto">
              <a:xfrm>
                <a:off x="0" y="2085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Line 59"/>
              <p:cNvSpPr>
                <a:spLocks noChangeShapeType="1"/>
              </p:cNvSpPr>
              <p:nvPr userDrawn="1"/>
            </p:nvSpPr>
            <p:spPr bwMode="auto">
              <a:xfrm>
                <a:off x="0" y="1593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Line 60"/>
              <p:cNvSpPr>
                <a:spLocks noChangeShapeType="1"/>
              </p:cNvSpPr>
              <p:nvPr userDrawn="1"/>
            </p:nvSpPr>
            <p:spPr bwMode="auto">
              <a:xfrm>
                <a:off x="0" y="156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Line 61"/>
              <p:cNvSpPr>
                <a:spLocks noChangeShapeType="1"/>
              </p:cNvSpPr>
              <p:nvPr userDrawn="1"/>
            </p:nvSpPr>
            <p:spPr bwMode="auto">
              <a:xfrm>
                <a:off x="0" y="1947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Line 62"/>
              <p:cNvSpPr>
                <a:spLocks noChangeShapeType="1"/>
              </p:cNvSpPr>
              <p:nvPr userDrawn="1"/>
            </p:nvSpPr>
            <p:spPr bwMode="auto">
              <a:xfrm>
                <a:off x="0" y="1821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Line 63"/>
              <p:cNvSpPr>
                <a:spLocks noChangeShapeType="1"/>
              </p:cNvSpPr>
              <p:nvPr userDrawn="1"/>
            </p:nvSpPr>
            <p:spPr bwMode="auto">
              <a:xfrm>
                <a:off x="0" y="1740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Line 64"/>
              <p:cNvSpPr>
                <a:spLocks noChangeShapeType="1"/>
              </p:cNvSpPr>
              <p:nvPr userDrawn="1"/>
            </p:nvSpPr>
            <p:spPr bwMode="auto">
              <a:xfrm>
                <a:off x="0" y="192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Line 65"/>
              <p:cNvSpPr>
                <a:spLocks noChangeShapeType="1"/>
              </p:cNvSpPr>
              <p:nvPr userDrawn="1"/>
            </p:nvSpPr>
            <p:spPr bwMode="auto">
              <a:xfrm>
                <a:off x="0" y="1614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Line 66"/>
              <p:cNvSpPr>
                <a:spLocks noChangeShapeType="1"/>
              </p:cNvSpPr>
              <p:nvPr userDrawn="1"/>
            </p:nvSpPr>
            <p:spPr bwMode="auto">
              <a:xfrm>
                <a:off x="0" y="166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Line 67"/>
              <p:cNvSpPr>
                <a:spLocks noChangeShapeType="1"/>
              </p:cNvSpPr>
              <p:nvPr userDrawn="1"/>
            </p:nvSpPr>
            <p:spPr bwMode="auto">
              <a:xfrm>
                <a:off x="0" y="186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Line 68"/>
              <p:cNvSpPr>
                <a:spLocks noChangeShapeType="1"/>
              </p:cNvSpPr>
              <p:nvPr userDrawn="1"/>
            </p:nvSpPr>
            <p:spPr bwMode="auto">
              <a:xfrm>
                <a:off x="0" y="1845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Line 69"/>
              <p:cNvSpPr>
                <a:spLocks noChangeShapeType="1"/>
              </p:cNvSpPr>
              <p:nvPr userDrawn="1"/>
            </p:nvSpPr>
            <p:spPr bwMode="auto">
              <a:xfrm>
                <a:off x="0" y="1437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Line 70"/>
              <p:cNvSpPr>
                <a:spLocks noChangeShapeType="1"/>
              </p:cNvSpPr>
              <p:nvPr userDrawn="1"/>
            </p:nvSpPr>
            <p:spPr bwMode="auto">
              <a:xfrm>
                <a:off x="0" y="1473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Line 71"/>
              <p:cNvSpPr>
                <a:spLocks noChangeShapeType="1"/>
              </p:cNvSpPr>
              <p:nvPr userDrawn="1"/>
            </p:nvSpPr>
            <p:spPr bwMode="auto">
              <a:xfrm>
                <a:off x="0" y="150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Line 72"/>
              <p:cNvSpPr>
                <a:spLocks noChangeShapeType="1"/>
              </p:cNvSpPr>
              <p:nvPr userDrawn="1"/>
            </p:nvSpPr>
            <p:spPr bwMode="auto">
              <a:xfrm>
                <a:off x="0" y="1347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Line 73"/>
              <p:cNvSpPr>
                <a:spLocks noChangeShapeType="1"/>
              </p:cNvSpPr>
              <p:nvPr userDrawn="1"/>
            </p:nvSpPr>
            <p:spPr bwMode="auto">
              <a:xfrm>
                <a:off x="0" y="1392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Line 74"/>
              <p:cNvSpPr>
                <a:spLocks noChangeShapeType="1"/>
              </p:cNvSpPr>
              <p:nvPr userDrawn="1"/>
            </p:nvSpPr>
            <p:spPr bwMode="auto">
              <a:xfrm>
                <a:off x="0" y="101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" name="Line 75"/>
              <p:cNvSpPr>
                <a:spLocks noChangeShapeType="1"/>
              </p:cNvSpPr>
              <p:nvPr userDrawn="1"/>
            </p:nvSpPr>
            <p:spPr bwMode="auto">
              <a:xfrm>
                <a:off x="0" y="989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Line 76"/>
              <p:cNvSpPr>
                <a:spLocks noChangeShapeType="1"/>
              </p:cNvSpPr>
              <p:nvPr userDrawn="1"/>
            </p:nvSpPr>
            <p:spPr bwMode="auto">
              <a:xfrm>
                <a:off x="0" y="1244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" name="Line 77"/>
              <p:cNvSpPr>
                <a:spLocks noChangeShapeType="1"/>
              </p:cNvSpPr>
              <p:nvPr userDrawn="1"/>
            </p:nvSpPr>
            <p:spPr bwMode="auto">
              <a:xfrm>
                <a:off x="0" y="1163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Line 78"/>
              <p:cNvSpPr>
                <a:spLocks noChangeShapeType="1"/>
              </p:cNvSpPr>
              <p:nvPr userDrawn="1"/>
            </p:nvSpPr>
            <p:spPr bwMode="auto">
              <a:xfrm>
                <a:off x="0" y="1037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Line 79"/>
              <p:cNvSpPr>
                <a:spLocks noChangeShapeType="1"/>
              </p:cNvSpPr>
              <p:nvPr userDrawn="1"/>
            </p:nvSpPr>
            <p:spPr bwMode="auto">
              <a:xfrm>
                <a:off x="0" y="1091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Line 80"/>
              <p:cNvSpPr>
                <a:spLocks noChangeShapeType="1"/>
              </p:cNvSpPr>
              <p:nvPr userDrawn="1"/>
            </p:nvSpPr>
            <p:spPr bwMode="auto">
              <a:xfrm>
                <a:off x="0" y="128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Line 81"/>
              <p:cNvSpPr>
                <a:spLocks noChangeShapeType="1"/>
              </p:cNvSpPr>
              <p:nvPr userDrawn="1"/>
            </p:nvSpPr>
            <p:spPr bwMode="auto">
              <a:xfrm>
                <a:off x="0" y="1268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Line 82"/>
              <p:cNvSpPr>
                <a:spLocks noChangeShapeType="1"/>
              </p:cNvSpPr>
              <p:nvPr userDrawn="1"/>
            </p:nvSpPr>
            <p:spPr bwMode="auto">
              <a:xfrm>
                <a:off x="0" y="86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Line 83"/>
              <p:cNvSpPr>
                <a:spLocks noChangeShapeType="1"/>
              </p:cNvSpPr>
              <p:nvPr userDrawn="1"/>
            </p:nvSpPr>
            <p:spPr bwMode="auto">
              <a:xfrm>
                <a:off x="0" y="89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" name="Line 84"/>
              <p:cNvSpPr>
                <a:spLocks noChangeShapeType="1"/>
              </p:cNvSpPr>
              <p:nvPr userDrawn="1"/>
            </p:nvSpPr>
            <p:spPr bwMode="auto">
              <a:xfrm>
                <a:off x="0" y="92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" name="Line 85"/>
              <p:cNvSpPr>
                <a:spLocks noChangeShapeType="1"/>
              </p:cNvSpPr>
              <p:nvPr userDrawn="1"/>
            </p:nvSpPr>
            <p:spPr bwMode="auto">
              <a:xfrm>
                <a:off x="0" y="770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" name="Line 86"/>
              <p:cNvSpPr>
                <a:spLocks noChangeShapeType="1"/>
              </p:cNvSpPr>
              <p:nvPr userDrawn="1"/>
            </p:nvSpPr>
            <p:spPr bwMode="auto">
              <a:xfrm>
                <a:off x="0" y="815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" name="Line 87"/>
              <p:cNvSpPr>
                <a:spLocks noChangeShapeType="1"/>
              </p:cNvSpPr>
              <p:nvPr userDrawn="1"/>
            </p:nvSpPr>
            <p:spPr bwMode="auto">
              <a:xfrm>
                <a:off x="0" y="71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Line 88"/>
              <p:cNvSpPr>
                <a:spLocks noChangeShapeType="1"/>
              </p:cNvSpPr>
              <p:nvPr userDrawn="1"/>
            </p:nvSpPr>
            <p:spPr bwMode="auto">
              <a:xfrm>
                <a:off x="0" y="646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" name="Line 89"/>
              <p:cNvSpPr>
                <a:spLocks noChangeShapeType="1"/>
              </p:cNvSpPr>
              <p:nvPr userDrawn="1"/>
            </p:nvSpPr>
            <p:spPr bwMode="auto">
              <a:xfrm>
                <a:off x="0" y="522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Line 90"/>
              <p:cNvSpPr>
                <a:spLocks noChangeShapeType="1"/>
              </p:cNvSpPr>
              <p:nvPr userDrawn="1"/>
            </p:nvSpPr>
            <p:spPr bwMode="auto">
              <a:xfrm>
                <a:off x="0" y="558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Line 91"/>
              <p:cNvSpPr>
                <a:spLocks noChangeShapeType="1"/>
              </p:cNvSpPr>
              <p:nvPr userDrawn="1"/>
            </p:nvSpPr>
            <p:spPr bwMode="auto">
              <a:xfrm>
                <a:off x="0" y="591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" name="Line 92"/>
              <p:cNvSpPr>
                <a:spLocks noChangeShapeType="1"/>
              </p:cNvSpPr>
              <p:nvPr userDrawn="1"/>
            </p:nvSpPr>
            <p:spPr bwMode="auto">
              <a:xfrm>
                <a:off x="0" y="432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Line 93"/>
              <p:cNvSpPr>
                <a:spLocks noChangeShapeType="1"/>
              </p:cNvSpPr>
              <p:nvPr userDrawn="1"/>
            </p:nvSpPr>
            <p:spPr bwMode="auto">
              <a:xfrm>
                <a:off x="0" y="384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Line 94"/>
              <p:cNvSpPr>
                <a:spLocks noChangeShapeType="1"/>
              </p:cNvSpPr>
              <p:nvPr userDrawn="1"/>
            </p:nvSpPr>
            <p:spPr bwMode="auto">
              <a:xfrm>
                <a:off x="0" y="477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Line 95"/>
              <p:cNvSpPr>
                <a:spLocks noChangeShapeType="1"/>
              </p:cNvSpPr>
              <p:nvPr userDrawn="1"/>
            </p:nvSpPr>
            <p:spPr bwMode="auto">
              <a:xfrm>
                <a:off x="0" y="33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Line 96"/>
              <p:cNvSpPr>
                <a:spLocks noChangeShapeType="1"/>
              </p:cNvSpPr>
              <p:nvPr userDrawn="1"/>
            </p:nvSpPr>
            <p:spPr bwMode="auto">
              <a:xfrm>
                <a:off x="0" y="318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Line 97"/>
              <p:cNvSpPr>
                <a:spLocks noChangeShapeType="1"/>
              </p:cNvSpPr>
              <p:nvPr userDrawn="1"/>
            </p:nvSpPr>
            <p:spPr bwMode="auto">
              <a:xfrm>
                <a:off x="0" y="258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Line 98"/>
              <p:cNvSpPr>
                <a:spLocks noChangeShapeType="1"/>
              </p:cNvSpPr>
              <p:nvPr userDrawn="1"/>
            </p:nvSpPr>
            <p:spPr bwMode="auto">
              <a:xfrm>
                <a:off x="0" y="7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" name="Line 99"/>
              <p:cNvSpPr>
                <a:spLocks noChangeShapeType="1"/>
              </p:cNvSpPr>
              <p:nvPr userDrawn="1"/>
            </p:nvSpPr>
            <p:spPr bwMode="auto">
              <a:xfrm>
                <a:off x="0" y="43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" name="Line 100"/>
              <p:cNvSpPr>
                <a:spLocks noChangeShapeType="1"/>
              </p:cNvSpPr>
              <p:nvPr userDrawn="1"/>
            </p:nvSpPr>
            <p:spPr bwMode="auto">
              <a:xfrm>
                <a:off x="0" y="91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" name="Line 101"/>
              <p:cNvSpPr>
                <a:spLocks noChangeShapeType="1"/>
              </p:cNvSpPr>
              <p:nvPr userDrawn="1"/>
            </p:nvSpPr>
            <p:spPr bwMode="auto">
              <a:xfrm>
                <a:off x="0" y="145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" name="Line 102"/>
              <p:cNvSpPr>
                <a:spLocks noChangeShapeType="1"/>
              </p:cNvSpPr>
              <p:nvPr userDrawn="1"/>
            </p:nvSpPr>
            <p:spPr bwMode="auto">
              <a:xfrm>
                <a:off x="0" y="202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5" name="Rectangle 108"/>
          <p:cNvSpPr>
            <a:spLocks noChangeArrowheads="1"/>
          </p:cNvSpPr>
          <p:nvPr/>
        </p:nvSpPr>
        <p:spPr bwMode="auto">
          <a:xfrm>
            <a:off x="3017838" y="2120900"/>
            <a:ext cx="5662612" cy="77788"/>
          </a:xfrm>
          <a:prstGeom prst="rect">
            <a:avLst/>
          </a:prstGeom>
          <a:solidFill>
            <a:schemeClr val="hlink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>
              <a:ea typeface="+mn-ea"/>
            </a:endParaRPr>
          </a:p>
        </p:txBody>
      </p:sp>
      <p:sp>
        <p:nvSpPr>
          <p:cNvPr id="106" name="Rectangle 109"/>
          <p:cNvSpPr>
            <a:spLocks noChangeArrowheads="1"/>
          </p:cNvSpPr>
          <p:nvPr/>
        </p:nvSpPr>
        <p:spPr bwMode="auto">
          <a:xfrm>
            <a:off x="1098550" y="862013"/>
            <a:ext cx="5662613" cy="77787"/>
          </a:xfrm>
          <a:prstGeom prst="rect">
            <a:avLst/>
          </a:prstGeom>
          <a:solidFill>
            <a:schemeClr val="hlink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>
              <a:ea typeface="+mn-ea"/>
            </a:endParaRPr>
          </a:p>
        </p:txBody>
      </p:sp>
      <p:sp>
        <p:nvSpPr>
          <p:cNvPr id="4202" name="Rectangle 106"/>
          <p:cNvSpPr>
            <a:spLocks noGrp="1" noChangeArrowheads="1"/>
          </p:cNvSpPr>
          <p:nvPr>
            <p:ph type="ctrTitle"/>
          </p:nvPr>
        </p:nvSpPr>
        <p:spPr>
          <a:xfrm>
            <a:off x="1169988" y="1046163"/>
            <a:ext cx="7380287" cy="10128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203" name="Rectangle 107"/>
          <p:cNvSpPr>
            <a:spLocks noGrp="1" noChangeArrowheads="1"/>
          </p:cNvSpPr>
          <p:nvPr>
            <p:ph type="subTitle" idx="1"/>
          </p:nvPr>
        </p:nvSpPr>
        <p:spPr>
          <a:xfrm>
            <a:off x="1566863" y="2693988"/>
            <a:ext cx="6662737" cy="299402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7" name="Rectangle 103"/>
          <p:cNvSpPr>
            <a:spLocks noGrp="1" noChangeArrowheads="1"/>
          </p:cNvSpPr>
          <p:nvPr>
            <p:ph type="dt" sz="half" idx="10"/>
          </p:nvPr>
        </p:nvSpPr>
        <p:spPr>
          <a:xfrm>
            <a:off x="1387475" y="63579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" name="Rectangle 104"/>
          <p:cNvSpPr>
            <a:spLocks noGrp="1" noChangeArrowheads="1"/>
          </p:cNvSpPr>
          <p:nvPr>
            <p:ph type="ftr" sz="quarter" idx="11"/>
          </p:nvPr>
        </p:nvSpPr>
        <p:spPr>
          <a:xfrm>
            <a:off x="3722688" y="6357938"/>
            <a:ext cx="227171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" name="Rectangle 10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64300" y="6361113"/>
            <a:ext cx="1906588" cy="457200"/>
          </a:xfrm>
        </p:spPr>
        <p:txBody>
          <a:bodyPr/>
          <a:lstStyle>
            <a:lvl1pPr>
              <a:defRPr/>
            </a:lvl1pPr>
          </a:lstStyle>
          <a:p>
            <a:fld id="{B33B70B1-90B0-4C01-B278-EBA7D99F0E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100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 autoUpdateAnimBg="0"/>
      <p:bldP spid="106" grpId="0" animBg="1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7D07E8-15A5-4A68-8D85-2FCD3B63E8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0174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8625" y="609600"/>
            <a:ext cx="1989138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9625" y="609600"/>
            <a:ext cx="58166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FF1A04-C95C-4B11-BAD7-49C07A83A4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2820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6867B5-56CF-4127-8A8E-67BE50CEAB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8581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076DC7-D04D-43AD-8297-E5A436DC1C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1614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625" y="2214563"/>
            <a:ext cx="3902075" cy="3881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4100" y="2214563"/>
            <a:ext cx="3903663" cy="3881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9F713A-DAC3-4FD5-8664-F913DF28C3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8155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BC5114-2327-4446-8690-5FEF0DB56F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0975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9C2165-088C-493F-9531-3AD06CE3C8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5779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F2A230-C6F1-4509-8CB6-A1EF4B6E49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1224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B666B8-2AE5-496D-892A-DB39928975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6180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1E1A5D-7225-48D2-BA42-7CAC087102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8737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8263"/>
            <a:ext cx="8915400" cy="6713537"/>
            <a:chOff x="0" y="43"/>
            <a:chExt cx="5616" cy="4229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0" y="43"/>
              <a:ext cx="408" cy="4229"/>
              <a:chOff x="0" y="43"/>
              <a:chExt cx="5760" cy="4229"/>
            </a:xfrm>
          </p:grpSpPr>
          <p:sp>
            <p:nvSpPr>
              <p:cNvPr id="1038" name="Line 4"/>
              <p:cNvSpPr>
                <a:spLocks noChangeShapeType="1"/>
              </p:cNvSpPr>
              <p:nvPr userDrawn="1"/>
            </p:nvSpPr>
            <p:spPr bwMode="auto">
              <a:xfrm>
                <a:off x="0" y="4203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" name="Line 5"/>
              <p:cNvSpPr>
                <a:spLocks noChangeShapeType="1"/>
              </p:cNvSpPr>
              <p:nvPr userDrawn="1"/>
            </p:nvSpPr>
            <p:spPr bwMode="auto">
              <a:xfrm>
                <a:off x="0" y="4239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0" name="Line 6"/>
              <p:cNvSpPr>
                <a:spLocks noChangeShapeType="1"/>
              </p:cNvSpPr>
              <p:nvPr userDrawn="1"/>
            </p:nvSpPr>
            <p:spPr bwMode="auto">
              <a:xfrm>
                <a:off x="0" y="4272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" name="Line 7"/>
              <p:cNvSpPr>
                <a:spLocks noChangeShapeType="1"/>
              </p:cNvSpPr>
              <p:nvPr userDrawn="1"/>
            </p:nvSpPr>
            <p:spPr bwMode="auto">
              <a:xfrm>
                <a:off x="0" y="4113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2" name="Line 8"/>
              <p:cNvSpPr>
                <a:spLocks noChangeShapeType="1"/>
              </p:cNvSpPr>
              <p:nvPr userDrawn="1"/>
            </p:nvSpPr>
            <p:spPr bwMode="auto">
              <a:xfrm>
                <a:off x="0" y="4065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3" name="Line 9"/>
              <p:cNvSpPr>
                <a:spLocks noChangeShapeType="1"/>
              </p:cNvSpPr>
              <p:nvPr userDrawn="1"/>
            </p:nvSpPr>
            <p:spPr bwMode="auto">
              <a:xfrm>
                <a:off x="0" y="4158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" name="Line 10"/>
              <p:cNvSpPr>
                <a:spLocks noChangeShapeType="1"/>
              </p:cNvSpPr>
              <p:nvPr userDrawn="1"/>
            </p:nvSpPr>
            <p:spPr bwMode="auto">
              <a:xfrm>
                <a:off x="0" y="366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" name="Line 11"/>
              <p:cNvSpPr>
                <a:spLocks noChangeShapeType="1"/>
              </p:cNvSpPr>
              <p:nvPr userDrawn="1"/>
            </p:nvSpPr>
            <p:spPr bwMode="auto">
              <a:xfrm>
                <a:off x="0" y="3639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" name="Line 12"/>
              <p:cNvSpPr>
                <a:spLocks noChangeShapeType="1"/>
              </p:cNvSpPr>
              <p:nvPr userDrawn="1"/>
            </p:nvSpPr>
            <p:spPr bwMode="auto">
              <a:xfrm>
                <a:off x="0" y="4020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7" name="Line 13"/>
              <p:cNvSpPr>
                <a:spLocks noChangeShapeType="1"/>
              </p:cNvSpPr>
              <p:nvPr userDrawn="1"/>
            </p:nvSpPr>
            <p:spPr bwMode="auto">
              <a:xfrm>
                <a:off x="0" y="3894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8" name="Line 14"/>
              <p:cNvSpPr>
                <a:spLocks noChangeShapeType="1"/>
              </p:cNvSpPr>
              <p:nvPr userDrawn="1"/>
            </p:nvSpPr>
            <p:spPr bwMode="auto">
              <a:xfrm>
                <a:off x="0" y="3813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9" name="Line 15"/>
              <p:cNvSpPr>
                <a:spLocks noChangeShapeType="1"/>
              </p:cNvSpPr>
              <p:nvPr userDrawn="1"/>
            </p:nvSpPr>
            <p:spPr bwMode="auto">
              <a:xfrm>
                <a:off x="0" y="3999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0" name="Line 16"/>
              <p:cNvSpPr>
                <a:spLocks noChangeShapeType="1"/>
              </p:cNvSpPr>
              <p:nvPr userDrawn="1"/>
            </p:nvSpPr>
            <p:spPr bwMode="auto">
              <a:xfrm>
                <a:off x="0" y="3687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1" name="Line 17"/>
              <p:cNvSpPr>
                <a:spLocks noChangeShapeType="1"/>
              </p:cNvSpPr>
              <p:nvPr userDrawn="1"/>
            </p:nvSpPr>
            <p:spPr bwMode="auto">
              <a:xfrm>
                <a:off x="0" y="3741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2" name="Line 18"/>
              <p:cNvSpPr>
                <a:spLocks noChangeShapeType="1"/>
              </p:cNvSpPr>
              <p:nvPr userDrawn="1"/>
            </p:nvSpPr>
            <p:spPr bwMode="auto">
              <a:xfrm>
                <a:off x="0" y="393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3" name="Line 19"/>
              <p:cNvSpPr>
                <a:spLocks noChangeShapeType="1"/>
              </p:cNvSpPr>
              <p:nvPr userDrawn="1"/>
            </p:nvSpPr>
            <p:spPr bwMode="auto">
              <a:xfrm>
                <a:off x="0" y="3918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4" name="Line 20"/>
              <p:cNvSpPr>
                <a:spLocks noChangeShapeType="1"/>
              </p:cNvSpPr>
              <p:nvPr userDrawn="1"/>
            </p:nvSpPr>
            <p:spPr bwMode="auto">
              <a:xfrm>
                <a:off x="0" y="351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5" name="Line 21"/>
              <p:cNvSpPr>
                <a:spLocks noChangeShapeType="1"/>
              </p:cNvSpPr>
              <p:nvPr userDrawn="1"/>
            </p:nvSpPr>
            <p:spPr bwMode="auto">
              <a:xfrm>
                <a:off x="0" y="354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6" name="Line 22"/>
              <p:cNvSpPr>
                <a:spLocks noChangeShapeType="1"/>
              </p:cNvSpPr>
              <p:nvPr userDrawn="1"/>
            </p:nvSpPr>
            <p:spPr bwMode="auto">
              <a:xfrm>
                <a:off x="0" y="357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7" name="Line 23"/>
              <p:cNvSpPr>
                <a:spLocks noChangeShapeType="1"/>
              </p:cNvSpPr>
              <p:nvPr userDrawn="1"/>
            </p:nvSpPr>
            <p:spPr bwMode="auto">
              <a:xfrm>
                <a:off x="0" y="3420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8" name="Line 24"/>
              <p:cNvSpPr>
                <a:spLocks noChangeShapeType="1"/>
              </p:cNvSpPr>
              <p:nvPr userDrawn="1"/>
            </p:nvSpPr>
            <p:spPr bwMode="auto">
              <a:xfrm>
                <a:off x="0" y="3372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9" name="Line 25"/>
              <p:cNvSpPr>
                <a:spLocks noChangeShapeType="1"/>
              </p:cNvSpPr>
              <p:nvPr userDrawn="1"/>
            </p:nvSpPr>
            <p:spPr bwMode="auto">
              <a:xfrm>
                <a:off x="0" y="3465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0" name="Line 26"/>
              <p:cNvSpPr>
                <a:spLocks noChangeShapeType="1"/>
              </p:cNvSpPr>
              <p:nvPr userDrawn="1"/>
            </p:nvSpPr>
            <p:spPr bwMode="auto">
              <a:xfrm>
                <a:off x="0" y="2973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" name="Line 27"/>
              <p:cNvSpPr>
                <a:spLocks noChangeShapeType="1"/>
              </p:cNvSpPr>
              <p:nvPr userDrawn="1"/>
            </p:nvSpPr>
            <p:spPr bwMode="auto">
              <a:xfrm>
                <a:off x="0" y="294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2" name="Line 28"/>
              <p:cNvSpPr>
                <a:spLocks noChangeShapeType="1"/>
              </p:cNvSpPr>
              <p:nvPr userDrawn="1"/>
            </p:nvSpPr>
            <p:spPr bwMode="auto">
              <a:xfrm>
                <a:off x="0" y="3327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3" name="Line 29"/>
              <p:cNvSpPr>
                <a:spLocks noChangeShapeType="1"/>
              </p:cNvSpPr>
              <p:nvPr userDrawn="1"/>
            </p:nvSpPr>
            <p:spPr bwMode="auto">
              <a:xfrm>
                <a:off x="0" y="3201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4" name="Line 30"/>
              <p:cNvSpPr>
                <a:spLocks noChangeShapeType="1"/>
              </p:cNvSpPr>
              <p:nvPr userDrawn="1"/>
            </p:nvSpPr>
            <p:spPr bwMode="auto">
              <a:xfrm>
                <a:off x="0" y="3120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5" name="Line 31"/>
              <p:cNvSpPr>
                <a:spLocks noChangeShapeType="1"/>
              </p:cNvSpPr>
              <p:nvPr userDrawn="1"/>
            </p:nvSpPr>
            <p:spPr bwMode="auto">
              <a:xfrm>
                <a:off x="0" y="330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6" name="Line 32"/>
              <p:cNvSpPr>
                <a:spLocks noChangeShapeType="1"/>
              </p:cNvSpPr>
              <p:nvPr userDrawn="1"/>
            </p:nvSpPr>
            <p:spPr bwMode="auto">
              <a:xfrm>
                <a:off x="0" y="2994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7" name="Line 33"/>
              <p:cNvSpPr>
                <a:spLocks noChangeShapeType="1"/>
              </p:cNvSpPr>
              <p:nvPr userDrawn="1"/>
            </p:nvSpPr>
            <p:spPr bwMode="auto">
              <a:xfrm>
                <a:off x="0" y="3048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8" name="Line 34"/>
              <p:cNvSpPr>
                <a:spLocks noChangeShapeType="1"/>
              </p:cNvSpPr>
              <p:nvPr userDrawn="1"/>
            </p:nvSpPr>
            <p:spPr bwMode="auto">
              <a:xfrm>
                <a:off x="0" y="3246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9" name="Line 35"/>
              <p:cNvSpPr>
                <a:spLocks noChangeShapeType="1"/>
              </p:cNvSpPr>
              <p:nvPr userDrawn="1"/>
            </p:nvSpPr>
            <p:spPr bwMode="auto">
              <a:xfrm>
                <a:off x="0" y="3225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0" name="Line 36"/>
              <p:cNvSpPr>
                <a:spLocks noChangeShapeType="1"/>
              </p:cNvSpPr>
              <p:nvPr userDrawn="1"/>
            </p:nvSpPr>
            <p:spPr bwMode="auto">
              <a:xfrm>
                <a:off x="0" y="2831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1" name="Line 37"/>
              <p:cNvSpPr>
                <a:spLocks noChangeShapeType="1"/>
              </p:cNvSpPr>
              <p:nvPr userDrawn="1"/>
            </p:nvSpPr>
            <p:spPr bwMode="auto">
              <a:xfrm>
                <a:off x="0" y="2750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2" name="Line 38"/>
              <p:cNvSpPr>
                <a:spLocks noChangeShapeType="1"/>
              </p:cNvSpPr>
              <p:nvPr userDrawn="1"/>
            </p:nvSpPr>
            <p:spPr bwMode="auto">
              <a:xfrm>
                <a:off x="0" y="2678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3" name="Line 39"/>
              <p:cNvSpPr>
                <a:spLocks noChangeShapeType="1"/>
              </p:cNvSpPr>
              <p:nvPr userDrawn="1"/>
            </p:nvSpPr>
            <p:spPr bwMode="auto">
              <a:xfrm>
                <a:off x="0" y="2876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4" name="Line 40"/>
              <p:cNvSpPr>
                <a:spLocks noChangeShapeType="1"/>
              </p:cNvSpPr>
              <p:nvPr userDrawn="1"/>
            </p:nvSpPr>
            <p:spPr bwMode="auto">
              <a:xfrm>
                <a:off x="0" y="2855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5" name="Line 41"/>
              <p:cNvSpPr>
                <a:spLocks noChangeShapeType="1"/>
              </p:cNvSpPr>
              <p:nvPr userDrawn="1"/>
            </p:nvSpPr>
            <p:spPr bwMode="auto">
              <a:xfrm>
                <a:off x="0" y="2554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6" name="Line 42"/>
              <p:cNvSpPr>
                <a:spLocks noChangeShapeType="1"/>
              </p:cNvSpPr>
              <p:nvPr userDrawn="1"/>
            </p:nvSpPr>
            <p:spPr bwMode="auto">
              <a:xfrm>
                <a:off x="0" y="2590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7" name="Line 43"/>
              <p:cNvSpPr>
                <a:spLocks noChangeShapeType="1"/>
              </p:cNvSpPr>
              <p:nvPr userDrawn="1"/>
            </p:nvSpPr>
            <p:spPr bwMode="auto">
              <a:xfrm>
                <a:off x="0" y="2623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8" name="Line 44"/>
              <p:cNvSpPr>
                <a:spLocks noChangeShapeType="1"/>
              </p:cNvSpPr>
              <p:nvPr userDrawn="1"/>
            </p:nvSpPr>
            <p:spPr bwMode="auto">
              <a:xfrm>
                <a:off x="0" y="2464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9" name="Line 45"/>
              <p:cNvSpPr>
                <a:spLocks noChangeShapeType="1"/>
              </p:cNvSpPr>
              <p:nvPr userDrawn="1"/>
            </p:nvSpPr>
            <p:spPr bwMode="auto">
              <a:xfrm>
                <a:off x="0" y="2416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0" name="Line 46"/>
              <p:cNvSpPr>
                <a:spLocks noChangeShapeType="1"/>
              </p:cNvSpPr>
              <p:nvPr userDrawn="1"/>
            </p:nvSpPr>
            <p:spPr bwMode="auto">
              <a:xfrm>
                <a:off x="0" y="250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1" name="Line 47"/>
              <p:cNvSpPr>
                <a:spLocks noChangeShapeType="1"/>
              </p:cNvSpPr>
              <p:nvPr userDrawn="1"/>
            </p:nvSpPr>
            <p:spPr bwMode="auto">
              <a:xfrm>
                <a:off x="0" y="2371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2" name="Line 48"/>
              <p:cNvSpPr>
                <a:spLocks noChangeShapeType="1"/>
              </p:cNvSpPr>
              <p:nvPr userDrawn="1"/>
            </p:nvSpPr>
            <p:spPr bwMode="auto">
              <a:xfrm>
                <a:off x="0" y="2245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3" name="Line 49"/>
              <p:cNvSpPr>
                <a:spLocks noChangeShapeType="1"/>
              </p:cNvSpPr>
              <p:nvPr userDrawn="1"/>
            </p:nvSpPr>
            <p:spPr bwMode="auto">
              <a:xfrm>
                <a:off x="0" y="235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4" name="Line 50"/>
              <p:cNvSpPr>
                <a:spLocks noChangeShapeType="1"/>
              </p:cNvSpPr>
              <p:nvPr userDrawn="1"/>
            </p:nvSpPr>
            <p:spPr bwMode="auto">
              <a:xfrm>
                <a:off x="0" y="2290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5" name="Line 51"/>
              <p:cNvSpPr>
                <a:spLocks noChangeShapeType="1"/>
              </p:cNvSpPr>
              <p:nvPr userDrawn="1"/>
            </p:nvSpPr>
            <p:spPr bwMode="auto">
              <a:xfrm>
                <a:off x="0" y="2269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6" name="Line 52"/>
              <p:cNvSpPr>
                <a:spLocks noChangeShapeType="1"/>
              </p:cNvSpPr>
              <p:nvPr userDrawn="1"/>
            </p:nvSpPr>
            <p:spPr bwMode="auto">
              <a:xfrm>
                <a:off x="0" y="213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7" name="Line 53"/>
              <p:cNvSpPr>
                <a:spLocks noChangeShapeType="1"/>
              </p:cNvSpPr>
              <p:nvPr userDrawn="1"/>
            </p:nvSpPr>
            <p:spPr bwMode="auto">
              <a:xfrm>
                <a:off x="0" y="216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8" name="Line 54"/>
              <p:cNvSpPr>
                <a:spLocks noChangeShapeType="1"/>
              </p:cNvSpPr>
              <p:nvPr userDrawn="1"/>
            </p:nvSpPr>
            <p:spPr bwMode="auto">
              <a:xfrm>
                <a:off x="0" y="219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9" name="Line 55"/>
              <p:cNvSpPr>
                <a:spLocks noChangeShapeType="1"/>
              </p:cNvSpPr>
              <p:nvPr userDrawn="1"/>
            </p:nvSpPr>
            <p:spPr bwMode="auto">
              <a:xfrm>
                <a:off x="0" y="2040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0" name="Line 56"/>
              <p:cNvSpPr>
                <a:spLocks noChangeShapeType="1"/>
              </p:cNvSpPr>
              <p:nvPr userDrawn="1"/>
            </p:nvSpPr>
            <p:spPr bwMode="auto">
              <a:xfrm>
                <a:off x="0" y="1992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1" name="Line 57"/>
              <p:cNvSpPr>
                <a:spLocks noChangeShapeType="1"/>
              </p:cNvSpPr>
              <p:nvPr userDrawn="1"/>
            </p:nvSpPr>
            <p:spPr bwMode="auto">
              <a:xfrm>
                <a:off x="0" y="2085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2" name="Line 58"/>
              <p:cNvSpPr>
                <a:spLocks noChangeShapeType="1"/>
              </p:cNvSpPr>
              <p:nvPr userDrawn="1"/>
            </p:nvSpPr>
            <p:spPr bwMode="auto">
              <a:xfrm>
                <a:off x="0" y="1593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3" name="Line 59"/>
              <p:cNvSpPr>
                <a:spLocks noChangeShapeType="1"/>
              </p:cNvSpPr>
              <p:nvPr userDrawn="1"/>
            </p:nvSpPr>
            <p:spPr bwMode="auto">
              <a:xfrm>
                <a:off x="0" y="156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4" name="Line 60"/>
              <p:cNvSpPr>
                <a:spLocks noChangeShapeType="1"/>
              </p:cNvSpPr>
              <p:nvPr userDrawn="1"/>
            </p:nvSpPr>
            <p:spPr bwMode="auto">
              <a:xfrm>
                <a:off x="0" y="1947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5" name="Line 61"/>
              <p:cNvSpPr>
                <a:spLocks noChangeShapeType="1"/>
              </p:cNvSpPr>
              <p:nvPr userDrawn="1"/>
            </p:nvSpPr>
            <p:spPr bwMode="auto">
              <a:xfrm>
                <a:off x="0" y="1821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6" name="Line 62"/>
              <p:cNvSpPr>
                <a:spLocks noChangeShapeType="1"/>
              </p:cNvSpPr>
              <p:nvPr userDrawn="1"/>
            </p:nvSpPr>
            <p:spPr bwMode="auto">
              <a:xfrm>
                <a:off x="0" y="1740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7" name="Line 63"/>
              <p:cNvSpPr>
                <a:spLocks noChangeShapeType="1"/>
              </p:cNvSpPr>
              <p:nvPr userDrawn="1"/>
            </p:nvSpPr>
            <p:spPr bwMode="auto">
              <a:xfrm>
                <a:off x="0" y="192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8" name="Line 64"/>
              <p:cNvSpPr>
                <a:spLocks noChangeShapeType="1"/>
              </p:cNvSpPr>
              <p:nvPr userDrawn="1"/>
            </p:nvSpPr>
            <p:spPr bwMode="auto">
              <a:xfrm>
                <a:off x="0" y="1614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9" name="Line 65"/>
              <p:cNvSpPr>
                <a:spLocks noChangeShapeType="1"/>
              </p:cNvSpPr>
              <p:nvPr userDrawn="1"/>
            </p:nvSpPr>
            <p:spPr bwMode="auto">
              <a:xfrm>
                <a:off x="0" y="1668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0" name="Line 66"/>
              <p:cNvSpPr>
                <a:spLocks noChangeShapeType="1"/>
              </p:cNvSpPr>
              <p:nvPr userDrawn="1"/>
            </p:nvSpPr>
            <p:spPr bwMode="auto">
              <a:xfrm>
                <a:off x="0" y="1866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" name="Line 67"/>
              <p:cNvSpPr>
                <a:spLocks noChangeShapeType="1"/>
              </p:cNvSpPr>
              <p:nvPr userDrawn="1"/>
            </p:nvSpPr>
            <p:spPr bwMode="auto">
              <a:xfrm>
                <a:off x="0" y="1845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" name="Line 68"/>
              <p:cNvSpPr>
                <a:spLocks noChangeShapeType="1"/>
              </p:cNvSpPr>
              <p:nvPr userDrawn="1"/>
            </p:nvSpPr>
            <p:spPr bwMode="auto">
              <a:xfrm>
                <a:off x="0" y="1437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3" name="Line 69"/>
              <p:cNvSpPr>
                <a:spLocks noChangeShapeType="1"/>
              </p:cNvSpPr>
              <p:nvPr userDrawn="1"/>
            </p:nvSpPr>
            <p:spPr bwMode="auto">
              <a:xfrm>
                <a:off x="0" y="1473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4" name="Line 70"/>
              <p:cNvSpPr>
                <a:spLocks noChangeShapeType="1"/>
              </p:cNvSpPr>
              <p:nvPr userDrawn="1"/>
            </p:nvSpPr>
            <p:spPr bwMode="auto">
              <a:xfrm>
                <a:off x="0" y="1506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5" name="Line 71"/>
              <p:cNvSpPr>
                <a:spLocks noChangeShapeType="1"/>
              </p:cNvSpPr>
              <p:nvPr userDrawn="1"/>
            </p:nvSpPr>
            <p:spPr bwMode="auto">
              <a:xfrm>
                <a:off x="0" y="1347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6" name="Line 72"/>
              <p:cNvSpPr>
                <a:spLocks noChangeShapeType="1"/>
              </p:cNvSpPr>
              <p:nvPr userDrawn="1"/>
            </p:nvSpPr>
            <p:spPr bwMode="auto">
              <a:xfrm>
                <a:off x="0" y="1392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7" name="Line 73"/>
              <p:cNvSpPr>
                <a:spLocks noChangeShapeType="1"/>
              </p:cNvSpPr>
              <p:nvPr userDrawn="1"/>
            </p:nvSpPr>
            <p:spPr bwMode="auto">
              <a:xfrm>
                <a:off x="0" y="101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8" name="Line 74"/>
              <p:cNvSpPr>
                <a:spLocks noChangeShapeType="1"/>
              </p:cNvSpPr>
              <p:nvPr userDrawn="1"/>
            </p:nvSpPr>
            <p:spPr bwMode="auto">
              <a:xfrm>
                <a:off x="0" y="989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9" name="Line 75"/>
              <p:cNvSpPr>
                <a:spLocks noChangeShapeType="1"/>
              </p:cNvSpPr>
              <p:nvPr userDrawn="1"/>
            </p:nvSpPr>
            <p:spPr bwMode="auto">
              <a:xfrm>
                <a:off x="0" y="1244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0" name="Line 76"/>
              <p:cNvSpPr>
                <a:spLocks noChangeShapeType="1"/>
              </p:cNvSpPr>
              <p:nvPr userDrawn="1"/>
            </p:nvSpPr>
            <p:spPr bwMode="auto">
              <a:xfrm>
                <a:off x="0" y="1163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1" name="Line 77"/>
              <p:cNvSpPr>
                <a:spLocks noChangeShapeType="1"/>
              </p:cNvSpPr>
              <p:nvPr userDrawn="1"/>
            </p:nvSpPr>
            <p:spPr bwMode="auto">
              <a:xfrm>
                <a:off x="0" y="1037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2" name="Line 78"/>
              <p:cNvSpPr>
                <a:spLocks noChangeShapeType="1"/>
              </p:cNvSpPr>
              <p:nvPr userDrawn="1"/>
            </p:nvSpPr>
            <p:spPr bwMode="auto">
              <a:xfrm>
                <a:off x="0" y="1091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3" name="Line 79"/>
              <p:cNvSpPr>
                <a:spLocks noChangeShapeType="1"/>
              </p:cNvSpPr>
              <p:nvPr userDrawn="1"/>
            </p:nvSpPr>
            <p:spPr bwMode="auto">
              <a:xfrm>
                <a:off x="0" y="128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4" name="Line 80"/>
              <p:cNvSpPr>
                <a:spLocks noChangeShapeType="1"/>
              </p:cNvSpPr>
              <p:nvPr userDrawn="1"/>
            </p:nvSpPr>
            <p:spPr bwMode="auto">
              <a:xfrm>
                <a:off x="0" y="1268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5" name="Line 81"/>
              <p:cNvSpPr>
                <a:spLocks noChangeShapeType="1"/>
              </p:cNvSpPr>
              <p:nvPr userDrawn="1"/>
            </p:nvSpPr>
            <p:spPr bwMode="auto">
              <a:xfrm>
                <a:off x="0" y="86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" name="Line 82"/>
              <p:cNvSpPr>
                <a:spLocks noChangeShapeType="1"/>
              </p:cNvSpPr>
              <p:nvPr userDrawn="1"/>
            </p:nvSpPr>
            <p:spPr bwMode="auto">
              <a:xfrm>
                <a:off x="0" y="89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7" name="Line 83"/>
              <p:cNvSpPr>
                <a:spLocks noChangeShapeType="1"/>
              </p:cNvSpPr>
              <p:nvPr userDrawn="1"/>
            </p:nvSpPr>
            <p:spPr bwMode="auto">
              <a:xfrm>
                <a:off x="0" y="92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8" name="Line 84"/>
              <p:cNvSpPr>
                <a:spLocks noChangeShapeType="1"/>
              </p:cNvSpPr>
              <p:nvPr userDrawn="1"/>
            </p:nvSpPr>
            <p:spPr bwMode="auto">
              <a:xfrm>
                <a:off x="0" y="770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9" name="Line 85"/>
              <p:cNvSpPr>
                <a:spLocks noChangeShapeType="1"/>
              </p:cNvSpPr>
              <p:nvPr userDrawn="1"/>
            </p:nvSpPr>
            <p:spPr bwMode="auto">
              <a:xfrm>
                <a:off x="0" y="815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0" name="Line 86"/>
              <p:cNvSpPr>
                <a:spLocks noChangeShapeType="1"/>
              </p:cNvSpPr>
              <p:nvPr userDrawn="1"/>
            </p:nvSpPr>
            <p:spPr bwMode="auto">
              <a:xfrm>
                <a:off x="0" y="718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1" name="Line 87"/>
              <p:cNvSpPr>
                <a:spLocks noChangeShapeType="1"/>
              </p:cNvSpPr>
              <p:nvPr userDrawn="1"/>
            </p:nvSpPr>
            <p:spPr bwMode="auto">
              <a:xfrm>
                <a:off x="0" y="646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2" name="Line 88"/>
              <p:cNvSpPr>
                <a:spLocks noChangeShapeType="1"/>
              </p:cNvSpPr>
              <p:nvPr userDrawn="1"/>
            </p:nvSpPr>
            <p:spPr bwMode="auto">
              <a:xfrm>
                <a:off x="0" y="522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3" name="Line 89"/>
              <p:cNvSpPr>
                <a:spLocks noChangeShapeType="1"/>
              </p:cNvSpPr>
              <p:nvPr userDrawn="1"/>
            </p:nvSpPr>
            <p:spPr bwMode="auto">
              <a:xfrm>
                <a:off x="0" y="558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4" name="Line 90"/>
              <p:cNvSpPr>
                <a:spLocks noChangeShapeType="1"/>
              </p:cNvSpPr>
              <p:nvPr userDrawn="1"/>
            </p:nvSpPr>
            <p:spPr bwMode="auto">
              <a:xfrm>
                <a:off x="0" y="591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5" name="Line 91"/>
              <p:cNvSpPr>
                <a:spLocks noChangeShapeType="1"/>
              </p:cNvSpPr>
              <p:nvPr userDrawn="1"/>
            </p:nvSpPr>
            <p:spPr bwMode="auto">
              <a:xfrm>
                <a:off x="0" y="432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" name="Line 92"/>
              <p:cNvSpPr>
                <a:spLocks noChangeShapeType="1"/>
              </p:cNvSpPr>
              <p:nvPr userDrawn="1"/>
            </p:nvSpPr>
            <p:spPr bwMode="auto">
              <a:xfrm>
                <a:off x="0" y="384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" name="Line 93"/>
              <p:cNvSpPr>
                <a:spLocks noChangeShapeType="1"/>
              </p:cNvSpPr>
              <p:nvPr userDrawn="1"/>
            </p:nvSpPr>
            <p:spPr bwMode="auto">
              <a:xfrm>
                <a:off x="0" y="477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" name="Line 94"/>
              <p:cNvSpPr>
                <a:spLocks noChangeShapeType="1"/>
              </p:cNvSpPr>
              <p:nvPr userDrawn="1"/>
            </p:nvSpPr>
            <p:spPr bwMode="auto">
              <a:xfrm>
                <a:off x="0" y="33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" name="Line 95"/>
              <p:cNvSpPr>
                <a:spLocks noChangeShapeType="1"/>
              </p:cNvSpPr>
              <p:nvPr userDrawn="1"/>
            </p:nvSpPr>
            <p:spPr bwMode="auto">
              <a:xfrm>
                <a:off x="0" y="318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" name="Line 96"/>
              <p:cNvSpPr>
                <a:spLocks noChangeShapeType="1"/>
              </p:cNvSpPr>
              <p:nvPr userDrawn="1"/>
            </p:nvSpPr>
            <p:spPr bwMode="auto">
              <a:xfrm>
                <a:off x="0" y="258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1" name="Line 97"/>
              <p:cNvSpPr>
                <a:spLocks noChangeShapeType="1"/>
              </p:cNvSpPr>
              <p:nvPr userDrawn="1"/>
            </p:nvSpPr>
            <p:spPr bwMode="auto">
              <a:xfrm>
                <a:off x="0" y="7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2" name="Line 98"/>
              <p:cNvSpPr>
                <a:spLocks noChangeShapeType="1"/>
              </p:cNvSpPr>
              <p:nvPr userDrawn="1"/>
            </p:nvSpPr>
            <p:spPr bwMode="auto">
              <a:xfrm>
                <a:off x="0" y="43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" name="Line 99"/>
              <p:cNvSpPr>
                <a:spLocks noChangeShapeType="1"/>
              </p:cNvSpPr>
              <p:nvPr userDrawn="1"/>
            </p:nvSpPr>
            <p:spPr bwMode="auto">
              <a:xfrm>
                <a:off x="0" y="91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4" name="Line 100"/>
              <p:cNvSpPr>
                <a:spLocks noChangeShapeType="1"/>
              </p:cNvSpPr>
              <p:nvPr userDrawn="1"/>
            </p:nvSpPr>
            <p:spPr bwMode="auto">
              <a:xfrm>
                <a:off x="0" y="145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5" name="Line 101"/>
              <p:cNvSpPr>
                <a:spLocks noChangeShapeType="1"/>
              </p:cNvSpPr>
              <p:nvPr userDrawn="1"/>
            </p:nvSpPr>
            <p:spPr bwMode="auto">
              <a:xfrm>
                <a:off x="0" y="202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33" name="Group 102"/>
            <p:cNvGrpSpPr>
              <a:grpSpLocks/>
            </p:cNvGrpSpPr>
            <p:nvPr userDrawn="1"/>
          </p:nvGrpSpPr>
          <p:grpSpPr bwMode="auto">
            <a:xfrm>
              <a:off x="400" y="205"/>
              <a:ext cx="5216" cy="1123"/>
              <a:chOff x="400" y="205"/>
              <a:chExt cx="5216" cy="1123"/>
            </a:xfrm>
          </p:grpSpPr>
          <p:sp>
            <p:nvSpPr>
              <p:cNvPr id="1034" name="Rectangle 103"/>
              <p:cNvSpPr>
                <a:spLocks noChangeArrowheads="1"/>
              </p:cNvSpPr>
              <p:nvPr userDrawn="1"/>
            </p:nvSpPr>
            <p:spPr bwMode="auto">
              <a:xfrm>
                <a:off x="557" y="205"/>
                <a:ext cx="313" cy="91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ea typeface="+mn-ea"/>
                </a:endParaRPr>
              </a:p>
            </p:txBody>
          </p:sp>
          <p:sp>
            <p:nvSpPr>
              <p:cNvPr id="1035" name="Rectangle 104"/>
              <p:cNvSpPr>
                <a:spLocks noChangeArrowheads="1"/>
              </p:cNvSpPr>
              <p:nvPr userDrawn="1"/>
            </p:nvSpPr>
            <p:spPr bwMode="auto">
              <a:xfrm>
                <a:off x="400" y="288"/>
                <a:ext cx="3567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ea typeface="+mn-ea"/>
                </a:endParaRPr>
              </a:p>
            </p:txBody>
          </p:sp>
          <p:sp>
            <p:nvSpPr>
              <p:cNvPr id="1036" name="Rectangle 105"/>
              <p:cNvSpPr>
                <a:spLocks noChangeArrowheads="1"/>
              </p:cNvSpPr>
              <p:nvPr userDrawn="1"/>
            </p:nvSpPr>
            <p:spPr bwMode="auto">
              <a:xfrm>
                <a:off x="4599" y="1115"/>
                <a:ext cx="929" cy="21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ea typeface="+mn-ea"/>
                </a:endParaRPr>
              </a:p>
            </p:txBody>
          </p:sp>
          <p:sp>
            <p:nvSpPr>
              <p:cNvPr id="1037" name="Rectangle 106"/>
              <p:cNvSpPr>
                <a:spLocks noChangeArrowheads="1"/>
              </p:cNvSpPr>
              <p:nvPr userDrawn="1"/>
            </p:nvSpPr>
            <p:spPr bwMode="auto">
              <a:xfrm>
                <a:off x="2049" y="1211"/>
                <a:ext cx="3567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ea typeface="+mn-ea"/>
                </a:endParaRPr>
              </a:p>
            </p:txBody>
          </p:sp>
        </p:grpSp>
      </p:grpSp>
      <p:sp>
        <p:nvSpPr>
          <p:cNvPr id="1027" name="Rectangle 10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9625" y="2214563"/>
            <a:ext cx="7958138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180" name="Rectangle 10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folHlink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81" name="Rectangle 10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folHlink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82" name="Rectangle 1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folHlink"/>
                </a:solidFill>
              </a:defRPr>
            </a:lvl1pPr>
          </a:lstStyle>
          <a:p>
            <a:fld id="{376D3C7E-BB28-460E-B67E-99D4FB7105A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1" name="Rectangle 111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609600"/>
            <a:ext cx="7378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anose="020B0600070205080204" pitchFamily="34" charset="-128"/>
          <a:cs typeface="MS PGothic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anose="020B0600070205080204" pitchFamily="34" charset="-128"/>
          <a:cs typeface="MS PGothic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anose="020B0600070205080204" pitchFamily="34" charset="-128"/>
          <a:cs typeface="MS PGothic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anose="020B0600070205080204" pitchFamily="34" charset="-128"/>
          <a:cs typeface="MS PGothic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w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anose="05000000000000000000" pitchFamily="2" charset="2"/>
        <a:buChar char="l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anose="05000000000000000000" pitchFamily="2" charset="2"/>
        <a:buChar char="w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odi.org.uk/pppg/politics_and_governance/what_we_do/Developmental_state/index.html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upload.wikimedia.org/wikipedia/commons/e/e9/Walt_Rostow_1968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hyperlink" Target="http://www.npg.si.edu/exhibit/britons/briton14_lg.htm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ailymotion.com/video/xcc4bf_political-satire-on-russian-tv-vide_creation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youtube.com/watch?v=M9BNoNFKCBI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images.google.com/imgres?imgurl=http://www.armchairtourist.net/images/20070818210923_wisconsin-cheese2-sm.jpg&amp;imgrefurl=http://www.armchairtourist.net/&amp;h=467&amp;w=700&amp;sz=164&amp;hl=en&amp;start=3&amp;um=1&amp;usg=__bFGNnfkqCD4_nUX7Y7OECwfjuqY=&amp;tbnid=A3xMmBubPvlrhM:&amp;tbnh=93&amp;tbnw=140&amp;prev=/images?q=%22Wisconsin+Cheese%22&amp;um=1&amp;hl=en&amp;sa=N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hyperlink" Target="http://images.google.com/imgres?imgurl=http://img.alibaba.com/photo/11698655/Chateau_Le_Puy_2000_Organic_Natural_Bordeaux_French_Wine.jpg&amp;imgrefurl=http://www.alibaba.com/catalog/11698655/Chateau_Le_Puy_2000_Organic_Natural_Bordeaux_French_Wine.html&amp;h=2560&amp;w=1920&amp;sz=97&amp;hl=en&amp;start=5&amp;um=1&amp;usg=__8Iyt1xjX88qNBScpY03NC310aJA=&amp;tbnid=-JFJfgRM3BlouM:&amp;tbnh=150&amp;tbnw=113&amp;prev=/images?q=%22French+Wine%22&amp;um=1&amp;hl=en&amp;sa=N" TargetMode="External"/><Relationship Id="rId4" Type="http://schemas.openxmlformats.org/officeDocument/2006/relationships/image" Target="../media/image33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://beijingcream.com/2012/10/the-official-denials-have-begun-in-wen-jiabao-vs-new-york-times/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businessafrica.net/africabiz/images/guinea2.gif&amp;imgrefurl=http://businessafrica.net/africabiz/countries/guinea.php&amp;h=370&amp;w=370&amp;sz=35&amp;hl=en&amp;start=1&amp;um=1&amp;usg=__oL1Qghdf9raonk2Rd5Q0EWUkoJY=&amp;tbnid=lIv9WlIVv9eFEM:&amp;tbnh=122&amp;tbnw=122&amp;prev=/images?q=%22Guinea-Conakry%22&amp;um=1&amp;hl=en" TargetMode="External"/><Relationship Id="rId7" Type="http://schemas.openxmlformats.org/officeDocument/2006/relationships/image" Target="../media/image48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jpeg"/><Relationship Id="rId5" Type="http://schemas.openxmlformats.org/officeDocument/2006/relationships/hyperlink" Target="http://images.google.com/imgres?imgurl=http://www.tourist-office.org/drapeau-flag/Guinea-conakry.gif&amp;imgrefurl=http://www.tourist-office.org/guinea-conakry/flag-guinea-conakry.htm&amp;h=152&amp;w=246&amp;sz=2&amp;hl=en&amp;start=29&amp;um=1&amp;usg=__SA4wZldqUcdzCp8nNsBQH4npWmc=&amp;tbnid=OxtjU-YTQlb9DM:&amp;tbnh=68&amp;tbnw=110&amp;prev=/images?q=%22Guinea-Conakry%22&amp;start=20&amp;ndsp=20&amp;um=1&amp;hl=en&amp;sa=N" TargetMode="External"/><Relationship Id="rId4" Type="http://schemas.openxmlformats.org/officeDocument/2006/relationships/image" Target="../media/image46.jpe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LuvdoR49ZUM&amp;feature=relmfu" TargetMode="Externa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PIA 2020</a:t>
            </a:r>
          </a:p>
        </p:txBody>
      </p:sp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b="1" dirty="0"/>
              <a:t>	Debates about Development Finance and Public Sector Reform (</a:t>
            </a:r>
            <a:r>
              <a:rPr lang="en-US" altLang="en-US" sz="2800" b="1" dirty="0"/>
              <a:t>Week 10)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b="1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b="1" dirty="0"/>
              <a:t>   (Variations on a Theme?)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Back to the Future?</a:t>
            </a:r>
            <a:br>
              <a:rPr lang="en-US" altLang="en-US" b="1"/>
            </a:br>
            <a:r>
              <a:rPr lang="en-US" altLang="en-US" b="1"/>
              <a:t>Somalia- 2008</a:t>
            </a:r>
          </a:p>
        </p:txBody>
      </p:sp>
      <p:pic>
        <p:nvPicPr>
          <p:cNvPr id="22530" name="Content Placeholder 3" descr="afp_somalia_refugees_195_01Nov0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0" y="2438400"/>
            <a:ext cx="3308350" cy="26463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3200" b="1"/>
              <a:t>VI. The Current State of Financial Management: Structural Adjustment- 1983-2017</a:t>
            </a:r>
            <a:endParaRPr lang="en-US" altLang="en-US" sz="3200"/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8229600" cy="4302125"/>
          </a:xfrm>
        </p:spPr>
        <p:txBody>
          <a:bodyPr/>
          <a:lstStyle/>
          <a:p>
            <a:pPr eaLnBrk="1" hangingPunct="1"/>
            <a:r>
              <a:rPr lang="en-US" altLang="en-US" sz="3600" b="1"/>
              <a:t>(since 2001)-  Structural Adjustment vs. Social Crisis vs. Security</a:t>
            </a:r>
          </a:p>
        </p:txBody>
      </p:sp>
      <p:pic>
        <p:nvPicPr>
          <p:cNvPr id="23555" name="Picture 5" descr="http://www.savetheartist.net/wp-content/uploads/2011/12/plan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29000"/>
            <a:ext cx="485457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/>
              <a:t>Conditionality- What is the post-security future?</a:t>
            </a:r>
            <a:r>
              <a:rPr lang="en-US" altLang="en-US" sz="4000"/>
              <a:t> 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b="1"/>
              <a:t>	Privatization of the economy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 b="1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b="1"/>
              <a:t>		a.  divestiture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b="1"/>
              <a:t>		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b="1"/>
              <a:t>		b.  contracting out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 b="1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b="1"/>
              <a:t>		c.  liquidation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 b="1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b="1"/>
              <a:t>		d. sell off public private partnership shares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http://images.google.com/url?q=http://www.coxandforkum.com/archives/05.01.17.ThirdRail-X.gif&amp;usg=AFQjCNE4JxEUOMEsnKiI4dCdSJF8m2S3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11350"/>
            <a:ext cx="5562600" cy="411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Title 4"/>
          <p:cNvSpPr>
            <a:spLocks noGrp="1"/>
          </p:cNvSpPr>
          <p:nvPr>
            <p:ph type="title" idx="4294967295"/>
          </p:nvPr>
        </p:nvSpPr>
        <p:spPr>
          <a:xfrm>
            <a:off x="0" y="533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/>
              <a:t>  Privatization Debates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b="1"/>
              <a:t>Privatization: Contracting and non-profits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305800" cy="41148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" charset="0"/>
              <a:buChar char="w"/>
              <a:defRPr/>
            </a:pPr>
            <a:r>
              <a:rPr lang="en-US" altLang="en-US" b="1" dirty="0">
                <a:ea typeface="+mn-ea"/>
              </a:rPr>
              <a:t>The Answer to Bad Governance, Corruption and Inefficiency?</a:t>
            </a:r>
          </a:p>
          <a:p>
            <a:pPr eaLnBrk="1" hangingPunct="1">
              <a:buFont typeface="Wingdings" charset="0"/>
              <a:buChar char="w"/>
              <a:defRPr/>
            </a:pPr>
            <a:endParaRPr lang="en-US" altLang="en-US" b="1" dirty="0">
              <a:ea typeface="+mn-ea"/>
            </a:endParaRPr>
          </a:p>
          <a:p>
            <a:pPr eaLnBrk="1" hangingPunct="1">
              <a:buFont typeface="Wingdings" charset="0"/>
              <a:buChar char="w"/>
              <a:defRPr/>
            </a:pPr>
            <a:r>
              <a:rPr lang="en-US" altLang="en-US" b="1" dirty="0">
                <a:ea typeface="+mn-ea"/>
              </a:rPr>
              <a:t>This "neo-classical" model of development has been exported overseas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b="1" dirty="0">
                <a:ea typeface="+mn-ea"/>
              </a:rPr>
              <a:t> </a:t>
            </a:r>
          </a:p>
          <a:p>
            <a:pPr eaLnBrk="1" hangingPunct="1">
              <a:buFont typeface="Wingdings" charset="0"/>
              <a:buChar char="w"/>
              <a:defRPr/>
            </a:pPr>
            <a:r>
              <a:rPr lang="en-US" altLang="en-US" b="1" dirty="0">
                <a:ea typeface="+mn-ea"/>
              </a:rPr>
              <a:t> Especially to the less developed and transitional states in Africa, Asia, Eastern and Central Europe and Latin America.</a:t>
            </a:r>
            <a:endParaRPr lang="en-US" altLang="en-US" dirty="0">
              <a:ea typeface="+mn-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Outsourc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667000"/>
            <a:ext cx="3143250" cy="26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685800" y="457200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INDEPTH: ECONOMY</a:t>
            </a:r>
            <a:br>
              <a:rPr lang="en-US" altLang="en-US"/>
            </a:br>
            <a:r>
              <a:rPr lang="en-US" altLang="en-US"/>
              <a:t>Outsourcing: Contracting out becomes big business</a:t>
            </a:r>
            <a:br>
              <a:rPr lang="en-US" altLang="en-US"/>
            </a:br>
            <a:r>
              <a:rPr lang="en-US" altLang="en-US"/>
              <a:t>CBC News Online | March 7, 2006</a:t>
            </a:r>
          </a:p>
        </p:txBody>
      </p:sp>
      <p:sp>
        <p:nvSpPr>
          <p:cNvPr id="27651" name="Text Placeholder 7"/>
          <p:cNvSpPr>
            <a:spLocks noGrp="1"/>
          </p:cNvSpPr>
          <p:nvPr>
            <p:ph type="body" sz="half" idx="4294967295"/>
          </p:nvPr>
        </p:nvSpPr>
        <p:spPr>
          <a:xfrm>
            <a:off x="0" y="1981200"/>
            <a:ext cx="3008313" cy="41449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	Canadian Broadcasting System Image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What is the Future?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5029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/>
              <a:t>	Privatization (Commercialization) of the bureaucracy</a:t>
            </a:r>
            <a:r>
              <a:rPr lang="en-US" altLang="en-US"/>
              <a:t> 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	</a:t>
            </a:r>
            <a:r>
              <a:rPr lang="en-US" altLang="en-US" b="1"/>
              <a:t>vs. IN-SOURCING- Reinventing 	Government</a:t>
            </a:r>
            <a:endParaRPr lang="en-US" altLang="en-US"/>
          </a:p>
        </p:txBody>
      </p:sp>
      <p:pic>
        <p:nvPicPr>
          <p:cNvPr id="28675" name="Picture 5" descr="reinventcov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110038"/>
            <a:ext cx="1828800" cy="277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The Nature of the Debate: Local to Global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228600" y="2209800"/>
            <a:ext cx="8767763" cy="3881438"/>
          </a:xfrm>
        </p:spPr>
        <p:txBody>
          <a:bodyPr/>
          <a:lstStyle/>
          <a:p>
            <a:pPr>
              <a:buFont typeface="Wingdings" charset="0"/>
              <a:buChar char="w"/>
              <a:defRPr/>
            </a:pPr>
            <a:r>
              <a:rPr lang="en-US" b="1" dirty="0">
                <a:ea typeface="ＭＳ Ｐゴシック" charset="0"/>
                <a:cs typeface="ＭＳ Ｐゴシック" charset="0"/>
              </a:rPr>
              <a:t>Domestic- Debt, Privatization and Spending Cuts (Public Policy and Public Affairs)</a:t>
            </a:r>
          </a:p>
          <a:p>
            <a:pPr marL="0" indent="0">
              <a:buFont typeface="Wingdings" charset="0"/>
              <a:buNone/>
              <a:defRPr/>
            </a:pPr>
            <a:endParaRPr lang="en-US" b="1" dirty="0"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Char char="w"/>
              <a:defRPr/>
            </a:pPr>
            <a:r>
              <a:rPr lang="en-US" b="1" dirty="0">
                <a:ea typeface="ＭＳ Ｐゴシック" charset="0"/>
                <a:cs typeface="ＭＳ Ｐゴシック" charset="0"/>
              </a:rPr>
              <a:t>International- Structural Adjustment and Public Sector Reform (international Affairs, Foreign Policy and Development)</a:t>
            </a:r>
          </a:p>
          <a:p>
            <a:pPr>
              <a:buFont typeface="Wingdings" charset="0"/>
              <a:buChar char="w"/>
              <a:defRPr/>
            </a:pPr>
            <a:endParaRPr lang="en-US" b="1" dirty="0"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Char char="w"/>
              <a:defRPr/>
            </a:pPr>
            <a:r>
              <a:rPr lang="en-US" b="1" dirty="0">
                <a:ea typeface="ＭＳ Ｐゴシック" charset="0"/>
                <a:cs typeface="ＭＳ Ｐゴシック" charset="0"/>
              </a:rPr>
              <a:t>Is it different for Security driven areas?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6"/>
          <p:cNvSpPr>
            <a:spLocks noGrp="1" noChangeArrowheads="1"/>
          </p:cNvSpPr>
          <p:nvPr>
            <p:ph type="title"/>
          </p:nvPr>
        </p:nvSpPr>
        <p:spPr>
          <a:xfrm>
            <a:off x="652463" y="60960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 sz="4000" b="1"/>
              <a:t>Focus: The Domestic Context, International Issues and the Developmental/Security Challenge</a:t>
            </a:r>
          </a:p>
        </p:txBody>
      </p:sp>
      <p:pic>
        <p:nvPicPr>
          <p:cNvPr id="30722" name="Picture 5" descr="Village community in Khalton, Tajikistan. C EC/J. Silva Rodrigues 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276600"/>
            <a:ext cx="3343275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10" descr="A-Women-Casts-Her-Vo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276600"/>
            <a:ext cx="3267075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1. Faith in the State- 1950s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b="1">
                <a:cs typeface="Times New Roman" panose="02020603050405020304" pitchFamily="18" charset="0"/>
              </a:rPr>
              <a:t> </a:t>
            </a:r>
            <a:endParaRPr lang="en-US" altLang="en-US" sz="280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800" b="1">
                <a:cs typeface="Times New Roman" panose="02020603050405020304" pitchFamily="18" charset="0"/>
              </a:rPr>
              <a:t>Industrialization</a:t>
            </a:r>
            <a:endParaRPr lang="en-US" altLang="en-US" sz="280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b="1">
                <a:cs typeface="Times New Roman" panose="02020603050405020304" pitchFamily="18" charset="0"/>
              </a:rPr>
              <a:t> </a:t>
            </a:r>
            <a:endParaRPr lang="en-US" altLang="en-US" sz="280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800" b="1">
                <a:cs typeface="Times New Roman" panose="02020603050405020304" pitchFamily="18" charset="0"/>
              </a:rPr>
              <a:t>Stages of economic growth</a:t>
            </a:r>
            <a:endParaRPr lang="en-US" altLang="en-US" sz="280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b="1">
                <a:cs typeface="Times New Roman" panose="02020603050405020304" pitchFamily="18" charset="0"/>
              </a:rPr>
              <a:t> </a:t>
            </a:r>
            <a:endParaRPr lang="en-US" altLang="en-US" sz="280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800" b="1">
                <a:cs typeface="Times New Roman" panose="02020603050405020304" pitchFamily="18" charset="0"/>
              </a:rPr>
              <a:t>Modernization</a:t>
            </a:r>
          </a:p>
          <a:p>
            <a:pPr algn="just" eaLnBrk="1" hangingPunct="1">
              <a:lnSpc>
                <a:spcPct val="90000"/>
              </a:lnSpc>
            </a:pPr>
            <a:endParaRPr lang="en-US" altLang="en-US" sz="280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800" b="1">
                <a:cs typeface="Times New Roman" panose="02020603050405020304" pitchFamily="18" charset="0"/>
              </a:rPr>
              <a:t>From John Maynard Keynes to Walt Rostow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://humanrightscomment.org/wp-content/uploads/2012/09/id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1295400"/>
            <a:ext cx="9144000" cy="605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1371600" y="533400"/>
            <a:ext cx="73056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000" b="1"/>
              <a:t>The Problem?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 idx="4294967295"/>
          </p:nvPr>
        </p:nvSpPr>
        <p:spPr>
          <a:xfrm>
            <a:off x="1765300" y="609600"/>
            <a:ext cx="7378700" cy="1143000"/>
          </a:xfrm>
        </p:spPr>
        <p:txBody>
          <a:bodyPr/>
          <a:lstStyle/>
          <a:p>
            <a:r>
              <a:rPr lang="en-US" altLang="en-US" b="1"/>
              <a:t>The Model: Asian Development State</a:t>
            </a:r>
          </a:p>
        </p:txBody>
      </p:sp>
      <p:pic>
        <p:nvPicPr>
          <p:cNvPr id="32770" name="Picture 2" descr="http://4.bp.blogspot.com/_cys2T5FgJdo/TAAOU7pSzTI/AAAAAAAAHio/wad_H70Dl8E/s1600/stringofpear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133600"/>
            <a:ext cx="7005638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“Faith in the State”</a:t>
            </a:r>
          </a:p>
        </p:txBody>
      </p:sp>
      <p:sp>
        <p:nvSpPr>
          <p:cNvPr id="33794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214563"/>
            <a:ext cx="3902075" cy="3881437"/>
          </a:xfrm>
        </p:spPr>
        <p:txBody>
          <a:bodyPr/>
          <a:lstStyle/>
          <a:p>
            <a:pPr eaLnBrk="1" hangingPunct="1"/>
            <a:r>
              <a:rPr lang="en-US" altLang="en-US" sz="2800"/>
              <a:t>John Maynard Keynes and his wife Lydia Lopokova </a:t>
            </a:r>
          </a:p>
        </p:txBody>
      </p:sp>
      <p:sp>
        <p:nvSpPr>
          <p:cNvPr id="33795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240338" y="2214563"/>
            <a:ext cx="3903662" cy="3881437"/>
          </a:xfrm>
        </p:spPr>
        <p:txBody>
          <a:bodyPr/>
          <a:lstStyle/>
          <a:p>
            <a:pPr eaLnBrk="1" hangingPunct="1"/>
            <a:r>
              <a:rPr lang="en-US" altLang="en-US" sz="2800"/>
              <a:t>Walt Rostow</a:t>
            </a:r>
          </a:p>
        </p:txBody>
      </p:sp>
      <p:pic>
        <p:nvPicPr>
          <p:cNvPr id="33796" name="Picture 8" descr="Image:Walt Rostow 1968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657600"/>
            <a:ext cx="41148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10" descr="img_5587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90925"/>
            <a:ext cx="3571875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2. Basic Human Needs- 1965-1975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>
                <a:cs typeface="Times New Roman" panose="02020603050405020304" pitchFamily="18" charset="0"/>
              </a:rPr>
              <a:t>Basic Human Needs-  growth With Equity</a:t>
            </a:r>
            <a:r>
              <a:rPr lang="en-US" altLang="en-US"/>
              <a:t> 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 b="1"/>
              <a:t>Robert McNamara and the World Bank</a:t>
            </a:r>
          </a:p>
          <a:p>
            <a:pPr eaLnBrk="1" hangingPunct="1">
              <a:lnSpc>
                <a:spcPct val="90000"/>
              </a:lnSpc>
            </a:pPr>
            <a:endParaRPr lang="en-US" altLang="en-US" b="1"/>
          </a:p>
          <a:p>
            <a:pPr eaLnBrk="1" hangingPunct="1">
              <a:lnSpc>
                <a:spcPct val="90000"/>
              </a:lnSpc>
            </a:pPr>
            <a:r>
              <a:rPr lang="en-US" altLang="en-US" b="1"/>
              <a:t>Integrated Rural Development</a:t>
            </a:r>
          </a:p>
          <a:p>
            <a:pPr eaLnBrk="1" hangingPunct="1">
              <a:lnSpc>
                <a:spcPct val="90000"/>
              </a:lnSpc>
            </a:pPr>
            <a:endParaRPr lang="en-US" altLang="en-US" b="1"/>
          </a:p>
          <a:p>
            <a:pPr eaLnBrk="1" hangingPunct="1">
              <a:lnSpc>
                <a:spcPct val="90000"/>
              </a:lnSpc>
            </a:pPr>
            <a:r>
              <a:rPr lang="en-US" altLang="en-US" b="1"/>
              <a:t>Internal Distribution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Robert McNamara and the World Bank</a:t>
            </a:r>
          </a:p>
        </p:txBody>
      </p:sp>
      <p:sp>
        <p:nvSpPr>
          <p:cNvPr id="35842" name="Rectangle 7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5843" name="Rectangle 8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5844" name="Picture 5" descr="playpump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86000"/>
            <a:ext cx="288448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10" descr="robert_mcnama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0"/>
            <a:ext cx="3359150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85800"/>
            <a:ext cx="8445500" cy="1143000"/>
          </a:xfrm>
        </p:spPr>
        <p:txBody>
          <a:bodyPr/>
          <a:lstStyle/>
          <a:p>
            <a:pPr eaLnBrk="1" hangingPunct="1"/>
            <a:r>
              <a:rPr lang="en-US" altLang="en-US" b="1">
                <a:cs typeface="Times New Roman" panose="02020603050405020304" pitchFamily="18" charset="0"/>
              </a:rPr>
              <a:t>3. New International Economic Order</a:t>
            </a:r>
            <a:r>
              <a:rPr lang="en-US" altLang="en-US"/>
              <a:t> </a:t>
            </a:r>
            <a:r>
              <a:rPr lang="en-US" altLang="en-US" b="1">
                <a:cs typeface="Times New Roman" panose="02020603050405020304" pitchFamily="18" charset="0"/>
              </a:rPr>
              <a:t>Mid 1970s- 1983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>
                <a:cs typeface="Times New Roman" panose="02020603050405020304" pitchFamily="18" charset="0"/>
              </a:rPr>
              <a:t>1.  Redistribution at the Local Level</a:t>
            </a:r>
          </a:p>
          <a:p>
            <a:pPr marL="609600" indent="-609600"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b="1">
              <a:cs typeface="Times New Roman" panose="02020603050405020304" pitchFamily="18" charset="0"/>
            </a:endParaRPr>
          </a:p>
          <a:p>
            <a:pPr marL="609600" indent="-609600"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>
                <a:cs typeface="Times New Roman" panose="02020603050405020304" pitchFamily="18" charset="0"/>
              </a:rPr>
              <a:t>2.  Empowerment of south</a:t>
            </a:r>
          </a:p>
          <a:p>
            <a:pPr marL="609600" indent="-609600"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b="1">
              <a:cs typeface="Times New Roman" panose="02020603050405020304" pitchFamily="18" charset="0"/>
            </a:endParaRPr>
          </a:p>
          <a:p>
            <a:pPr marL="609600" indent="-609600"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>
                <a:cs typeface="Times New Roman" panose="02020603050405020304" pitchFamily="18" charset="0"/>
              </a:rPr>
              <a:t>3.  Equity</a:t>
            </a:r>
          </a:p>
          <a:p>
            <a:pPr marL="609600" indent="-609600"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b="1">
              <a:cs typeface="Times New Roman" panose="02020603050405020304" pitchFamily="18" charset="0"/>
            </a:endParaRPr>
          </a:p>
          <a:p>
            <a:pPr marL="609600" indent="-609600"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>
                <a:cs typeface="Times New Roman" panose="02020603050405020304" pitchFamily="18" charset="0"/>
              </a:rPr>
              <a:t>4. Basic Human Needs vs. New International  Economic Order (NIEO) part of the North-South dialogue</a:t>
            </a:r>
          </a:p>
          <a:p>
            <a:pPr marL="609600" indent="-609600" algn="just" eaLnBrk="1" hangingPunct="1">
              <a:lnSpc>
                <a:spcPct val="90000"/>
              </a:lnSpc>
              <a:buFont typeface="Wingdings" panose="05000000000000000000" pitchFamily="2" charset="2"/>
              <a:buAutoNum type="arabicPeriod" startAt="5"/>
            </a:pPr>
            <a:endParaRPr lang="en-US" altLang="en-US" sz="2400" b="1">
              <a:cs typeface="Times New Roman" panose="02020603050405020304" pitchFamily="18" charset="0"/>
            </a:endParaRPr>
          </a:p>
          <a:p>
            <a:pPr marL="609600" indent="-609600"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>
                <a:cs typeface="Times New Roman" panose="02020603050405020304" pitchFamily="18" charset="0"/>
              </a:rPr>
              <a:t>5.  Brandt Commission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AutoNum type="arabicPeriod" startAt="5"/>
            </a:pPr>
            <a:endParaRPr lang="en-US" altLang="en-US" sz="2400" b="1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NIEO- Late 1970s</a:t>
            </a:r>
          </a:p>
        </p:txBody>
      </p:sp>
      <p:sp>
        <p:nvSpPr>
          <p:cNvPr id="37890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Jimmy Carter</a:t>
            </a:r>
          </a:p>
        </p:txBody>
      </p:sp>
      <p:sp>
        <p:nvSpPr>
          <p:cNvPr id="37891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Willy Brandt</a:t>
            </a:r>
          </a:p>
        </p:txBody>
      </p:sp>
      <p:pic>
        <p:nvPicPr>
          <p:cNvPr id="37892" name="Picture 8" descr="jimmy-car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048000"/>
            <a:ext cx="3033713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10" descr="brand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971800"/>
            <a:ext cx="2184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85800"/>
            <a:ext cx="8077200" cy="1143000"/>
          </a:xfrm>
        </p:spPr>
        <p:txBody>
          <a:bodyPr/>
          <a:lstStyle/>
          <a:p>
            <a:pPr eaLnBrk="1" hangingPunct="1"/>
            <a:br>
              <a:rPr lang="en-US" altLang="en-US" b="1">
                <a:cs typeface="Times New Roman" panose="02020603050405020304" pitchFamily="18" charset="0"/>
              </a:rPr>
            </a:br>
            <a:br>
              <a:rPr lang="en-US" altLang="en-US" b="1">
                <a:cs typeface="Times New Roman" panose="02020603050405020304" pitchFamily="18" charset="0"/>
              </a:rPr>
            </a:br>
            <a:br>
              <a:rPr lang="en-US" altLang="en-US" sz="3600" b="1">
                <a:cs typeface="Times New Roman" panose="02020603050405020304" pitchFamily="18" charset="0"/>
              </a:rPr>
            </a:br>
            <a:r>
              <a:rPr lang="en-US" altLang="en-US" sz="3600" b="1">
                <a:cs typeface="Times New Roman" panose="02020603050405020304" pitchFamily="18" charset="0"/>
              </a:rPr>
              <a:t>4. Structural Adjustment and neo-orthodoxy: The Dividing Line:  1983-1989</a:t>
            </a:r>
            <a:br>
              <a:rPr lang="en-US" altLang="en-US" sz="4000">
                <a:cs typeface="Times New Roman" panose="02020603050405020304" pitchFamily="18" charset="0"/>
              </a:rPr>
            </a:br>
            <a:r>
              <a:rPr lang="en-US" altLang="en-US" sz="4000" b="1">
                <a:cs typeface="Times New Roman" panose="02020603050405020304" pitchFamily="18" charset="0"/>
              </a:rPr>
              <a:t> </a:t>
            </a:r>
            <a:br>
              <a:rPr lang="en-US" altLang="en-US">
                <a:cs typeface="Times New Roman" panose="02020603050405020304" pitchFamily="18" charset="0"/>
              </a:rPr>
            </a:br>
            <a:r>
              <a:rPr lang="en-US" altLang="en-US" b="1">
                <a:cs typeface="Times New Roman" panose="02020603050405020304" pitchFamily="18" charset="0"/>
              </a:rPr>
              <a:t> </a:t>
            </a:r>
            <a:br>
              <a:rPr lang="en-US" altLang="en-US">
                <a:cs typeface="Times New Roman" panose="02020603050405020304" pitchFamily="18" charset="0"/>
              </a:rPr>
            </a:br>
            <a:endParaRPr lang="en-US" altLang="en-US">
              <a:cs typeface="Times New Roman" panose="02020603050405020304" pitchFamily="18" charset="0"/>
            </a:endParaRPr>
          </a:p>
        </p:txBody>
      </p:sp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914400" lvl="1" indent="-514350" algn="just" eaLnBrk="1" hangingPunct="1">
              <a:buFont typeface="Wingdings" panose="05000000000000000000" pitchFamily="2" charset="2"/>
              <a:buChar char="Ø"/>
            </a:pPr>
            <a:r>
              <a:rPr lang="en-US" altLang="en-US" b="1"/>
              <a:t>"We are the World" leads to Donor  Fatigue</a:t>
            </a:r>
          </a:p>
          <a:p>
            <a:pPr marL="514350" indent="-514350" algn="just" eaLnBrk="1" hangingPunct="1">
              <a:buFont typeface="Wingdings" panose="05000000000000000000" pitchFamily="2" charset="2"/>
              <a:buChar char="Ø"/>
            </a:pPr>
            <a:endParaRPr lang="en-US" altLang="en-US" sz="2800">
              <a:cs typeface="Times New Roman" panose="02020603050405020304" pitchFamily="18" charset="0"/>
            </a:endParaRPr>
          </a:p>
          <a:p>
            <a:pPr marL="914400" lvl="1" indent="-514350" algn="just" eaLnBrk="1" hangingPunct="1">
              <a:buFont typeface="Wingdings" panose="05000000000000000000" pitchFamily="2" charset="2"/>
              <a:buChar char="Ø"/>
            </a:pPr>
            <a:r>
              <a:rPr lang="en-US" altLang="en-US" b="1"/>
              <a:t>Illness and then death of Brezhnev in Soviet Union</a:t>
            </a:r>
          </a:p>
          <a:p>
            <a:pPr marL="914400" lvl="1" indent="-514350" algn="just" eaLnBrk="1" hangingPunct="1">
              <a:buFont typeface="Wingdings" panose="05000000000000000000" pitchFamily="2" charset="2"/>
              <a:buChar char="Ø"/>
            </a:pPr>
            <a:endParaRPr lang="en-US" altLang="en-US" b="1"/>
          </a:p>
          <a:p>
            <a:pPr marL="914400" lvl="1" indent="-514350" algn="just" eaLnBrk="1" hangingPunct="1">
              <a:buFont typeface="Wingdings" panose="05000000000000000000" pitchFamily="2" charset="2"/>
              <a:buChar char="Ø"/>
            </a:pPr>
            <a:r>
              <a:rPr lang="en-US" altLang="en-US" b="1"/>
              <a:t>Ronald Reagan and Margaret Thatcher at the height of their power</a:t>
            </a:r>
          </a:p>
          <a:p>
            <a:pPr marL="914400" lvl="1" indent="-514350" algn="just" eaLnBrk="1" hangingPunct="1">
              <a:buFont typeface="Wingdings" panose="05000000000000000000" pitchFamily="2" charset="2"/>
              <a:buChar char="Ø"/>
            </a:pPr>
            <a:endParaRPr lang="en-US" altLang="en-US" b="1"/>
          </a:p>
          <a:p>
            <a:pPr marL="914400" lvl="1" indent="-514350" algn="just" eaLnBrk="1" hangingPunct="1">
              <a:buFont typeface="Wingdings" panose="05000000000000000000" pitchFamily="2" charset="2"/>
              <a:buChar char="Ø"/>
            </a:pPr>
            <a:r>
              <a:rPr lang="en-US" altLang="en-US" b="1"/>
              <a:t>Public Sector Reform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5. Governance and Capacity Building- 1989-2017?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/>
              <a:t>End of the Cold War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b="1"/>
          </a:p>
          <a:p>
            <a:pPr eaLnBrk="1" hangingPunct="1">
              <a:lnSpc>
                <a:spcPct val="90000"/>
              </a:lnSpc>
            </a:pPr>
            <a:r>
              <a:rPr lang="en-US" altLang="en-US" sz="2800" b="1"/>
              <a:t>Failure of Structural Adjustment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b="1"/>
          </a:p>
          <a:p>
            <a:pPr eaLnBrk="1" hangingPunct="1">
              <a:lnSpc>
                <a:spcPct val="90000"/>
              </a:lnSpc>
            </a:pPr>
            <a:r>
              <a:rPr lang="en-US" altLang="en-US" sz="2800" b="1"/>
              <a:t>September 11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b="1"/>
          </a:p>
          <a:p>
            <a:pPr eaLnBrk="1" hangingPunct="1">
              <a:lnSpc>
                <a:spcPct val="90000"/>
              </a:lnSpc>
            </a:pPr>
            <a:r>
              <a:rPr lang="en-US" altLang="en-US" sz="2800" b="1"/>
              <a:t>Governance and Decentralization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b="1"/>
          </a:p>
          <a:p>
            <a:pPr eaLnBrk="1" hangingPunct="1">
              <a:lnSpc>
                <a:spcPct val="90000"/>
              </a:lnSpc>
            </a:pPr>
            <a:r>
              <a:rPr lang="en-US" altLang="en-US" sz="2800" b="1"/>
              <a:t>New Public Management:  “Reinventing Government”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Reinventing Government</a:t>
            </a:r>
          </a:p>
        </p:txBody>
      </p:sp>
      <p:pic>
        <p:nvPicPr>
          <p:cNvPr id="41986" name="Picture 5" descr="e_gov_grafik_english_480x3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3622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533400"/>
            <a:ext cx="7378700" cy="1066800"/>
          </a:xfrm>
        </p:spPr>
        <p:txBody>
          <a:bodyPr/>
          <a:lstStyle/>
          <a:p>
            <a:pPr eaLnBrk="1" hangingPunct="1"/>
            <a:r>
              <a:rPr lang="en-US" altLang="en-US" b="1"/>
              <a:t>Reinventing Government: Had International Impact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209800"/>
            <a:ext cx="8305800" cy="4876800"/>
          </a:xfrm>
        </p:spPr>
        <p:txBody>
          <a:bodyPr/>
          <a:lstStyle/>
          <a:p>
            <a:pPr marL="457200" indent="-457200" algn="just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000" b="1">
                <a:cs typeface="Times New Roman" panose="02020603050405020304" pitchFamily="18" charset="0"/>
              </a:rPr>
              <a:t>Redefinition- "Reinventing Government" (Osborne and Gabler)- </a:t>
            </a:r>
          </a:p>
          <a:p>
            <a:pPr marL="457200" indent="-457200"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b="1">
                <a:cs typeface="Times New Roman" panose="02020603050405020304" pitchFamily="18" charset="0"/>
              </a:rPr>
              <a:t>	Steering rather than rowing</a:t>
            </a:r>
          </a:p>
          <a:p>
            <a:pPr marL="457200" indent="-457200" algn="just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endParaRPr lang="en-US" altLang="en-US" sz="2000" b="1">
              <a:cs typeface="Times New Roman" panose="02020603050405020304" pitchFamily="18" charset="0"/>
            </a:endParaRPr>
          </a:p>
          <a:p>
            <a:pPr marL="457200" indent="-457200"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b="1">
                <a:cs typeface="Times New Roman" panose="02020603050405020304" pitchFamily="18" charset="0"/>
              </a:rPr>
              <a:t>2.	 Strengthen systems of accountability: Barzelay and customer approach</a:t>
            </a:r>
          </a:p>
          <a:p>
            <a:pPr marL="457200" indent="-457200"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000" b="1">
              <a:cs typeface="Times New Roman" panose="02020603050405020304" pitchFamily="18" charset="0"/>
            </a:endParaRPr>
          </a:p>
          <a:p>
            <a:pPr marL="457200" indent="-457200"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b="1">
                <a:cs typeface="Times New Roman" panose="02020603050405020304" pitchFamily="18" charset="0"/>
              </a:rPr>
              <a:t>3.   Simplification and deregulation</a:t>
            </a:r>
          </a:p>
          <a:p>
            <a:pPr marL="457200" indent="-457200"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b="1">
                <a:cs typeface="Times New Roman" panose="02020603050405020304" pitchFamily="18" charset="0"/>
              </a:rPr>
              <a:t> 			-Technical: Management Information Systems 		</a:t>
            </a:r>
          </a:p>
          <a:p>
            <a:pPr marL="457200" indent="-457200"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b="1">
                <a:cs typeface="Times New Roman" panose="02020603050405020304" pitchFamily="18" charset="0"/>
              </a:rPr>
              <a:t>			-Operational Strategy: Policy Success</a:t>
            </a:r>
          </a:p>
          <a:p>
            <a:pPr marL="457200" indent="-457200"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b="1">
                <a:cs typeface="Times New Roman" panose="02020603050405020304" pitchFamily="18" charset="0"/>
              </a:rPr>
              <a:t>			-</a:t>
            </a:r>
            <a:r>
              <a:rPr lang="ja-JP" altLang="en-US" sz="2000" b="1">
                <a:cs typeface="Times New Roman" panose="02020603050405020304" pitchFamily="18" charset="0"/>
              </a:rPr>
              <a:t>”</a:t>
            </a:r>
            <a:r>
              <a:rPr lang="en-US" altLang="ja-JP" sz="2000" b="1">
                <a:cs typeface="Times New Roman" panose="02020603050405020304" pitchFamily="18" charset="0"/>
              </a:rPr>
              <a:t>In-Sourcing</a:t>
            </a:r>
            <a:r>
              <a:rPr lang="ja-JP" altLang="en-US" sz="2000" b="1">
                <a:cs typeface="Times New Roman" panose="02020603050405020304" pitchFamily="18" charset="0"/>
              </a:rPr>
              <a:t>”</a:t>
            </a:r>
            <a:r>
              <a:rPr lang="en-US" altLang="ja-JP" sz="2000" b="1">
                <a:cs typeface="Times New Roman" panose="02020603050405020304" pitchFamily="18" charset="0"/>
              </a:rPr>
              <a:t> </a:t>
            </a:r>
          </a:p>
          <a:p>
            <a:pPr marL="457200" indent="-457200"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000" b="1">
              <a:cs typeface="Times New Roman" panose="02020603050405020304" pitchFamily="18" charset="0"/>
            </a:endParaRPr>
          </a:p>
          <a:p>
            <a:pPr marL="457200" indent="-457200"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b="1">
                <a:cs typeface="Times New Roman" panose="02020603050405020304" pitchFamily="18" charset="0"/>
              </a:rPr>
              <a:t>4.  Frame Plans, projects and programs (Morgan in Baker)</a:t>
            </a:r>
          </a:p>
          <a:p>
            <a:pPr marL="457200" indent="-457200" eaLnBrk="1" hangingPunct="1">
              <a:lnSpc>
                <a:spcPct val="90000"/>
              </a:lnSpc>
            </a:pPr>
            <a:endParaRPr lang="en-US" altLang="en-US"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Public Sector Reform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  <a:p>
            <a:endParaRPr lang="en-US" altLang="en-US" b="1"/>
          </a:p>
          <a:p>
            <a:r>
              <a:rPr lang="en-US" altLang="en-US" b="1">
                <a:hlinkClick r:id="rId2"/>
              </a:rPr>
              <a:t>The Importance of Satire</a:t>
            </a:r>
            <a:endParaRPr lang="en-US" altLang="en-US" b="1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http://i.telegraph.co.uk/multimedia/archive/02071/public-services-62_2071509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1198563"/>
            <a:ext cx="901065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TextBox 1"/>
          <p:cNvSpPr txBox="1">
            <a:spLocks noChangeArrowheads="1"/>
          </p:cNvSpPr>
          <p:nvPr/>
        </p:nvSpPr>
        <p:spPr bwMode="auto">
          <a:xfrm>
            <a:off x="1600200" y="381000"/>
            <a:ext cx="62515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000" b="1"/>
              <a:t>The Counter-Factual?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609600"/>
            <a:ext cx="7848600" cy="1143000"/>
          </a:xfrm>
        </p:spPr>
        <p:txBody>
          <a:bodyPr/>
          <a:lstStyle/>
          <a:p>
            <a:pPr eaLnBrk="1" hangingPunct="1"/>
            <a:r>
              <a:rPr lang="en-US" altLang="en-US" sz="4000" b="1">
                <a:cs typeface="Times New Roman" panose="02020603050405020304" pitchFamily="18" charset="0"/>
              </a:rPr>
              <a:t>6.  Deeper Focus on Public Sector Reform:  (Stepping Back- 1979-2020?)</a:t>
            </a:r>
            <a:endParaRPr lang="en-US" altLang="en-US" sz="4000" b="1"/>
          </a:p>
        </p:txBody>
      </p:sp>
      <p:sp>
        <p:nvSpPr>
          <p:cNvPr id="450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>
                <a:cs typeface="Times New Roman" panose="02020603050405020304" pitchFamily="18" charset="0"/>
              </a:rPr>
              <a:t>				</a:t>
            </a:r>
            <a:r>
              <a:rPr lang="en-US" altLang="en-US" b="1">
                <a:cs typeface="Times New Roman" panose="02020603050405020304" pitchFamily="18" charset="0"/>
              </a:rPr>
              <a:t>The Debates</a:t>
            </a:r>
          </a:p>
        </p:txBody>
      </p:sp>
      <p:pic>
        <p:nvPicPr>
          <p:cNvPr id="45059" name="Picture 6" descr="http://siteresources.worldbank.org/EXTADMINISTRATIVEANDCIVILSERVICEREFORM/Images/acs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971800"/>
            <a:ext cx="5867400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en-US" altLang="en-US" sz="4000" b="1">
                <a:cs typeface="Times New Roman" panose="02020603050405020304" pitchFamily="18" charset="0"/>
              </a:rPr>
            </a:br>
            <a:r>
              <a:rPr lang="en-US" altLang="en-US" sz="4000" b="1">
                <a:cs typeface="Times New Roman" panose="02020603050405020304" pitchFamily="18" charset="0"/>
              </a:rPr>
              <a:t>The challenges </a:t>
            </a:r>
            <a:br>
              <a:rPr lang="en-US" altLang="en-US" sz="4000">
                <a:cs typeface="Times New Roman" panose="02020603050405020304" pitchFamily="18" charset="0"/>
              </a:rPr>
            </a:br>
            <a:endParaRPr lang="en-US" altLang="en-US" sz="4000">
              <a:cs typeface="Times New Roman" panose="02020603050405020304" pitchFamily="18" charset="0"/>
            </a:endParaRPr>
          </a:p>
        </p:txBody>
      </p:sp>
      <p:sp>
        <p:nvSpPr>
          <p:cNvPr id="460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b="1">
                <a:cs typeface="Times New Roman" panose="02020603050405020304" pitchFamily="18" charset="0"/>
              </a:rPr>
              <a:t> </a:t>
            </a:r>
            <a:br>
              <a:rPr lang="en-US" altLang="en-US" sz="2400">
                <a:cs typeface="Times New Roman" panose="02020603050405020304" pitchFamily="18" charset="0"/>
              </a:rPr>
            </a:br>
            <a:r>
              <a:rPr lang="en-US" altLang="en-US" sz="2400" b="1">
                <a:cs typeface="Times New Roman" panose="02020603050405020304" pitchFamily="18" charset="0"/>
              </a:rPr>
              <a:t>Cambodia, Nicaragua, Angola, Mozambique were transitional conflicts in 1990</a:t>
            </a:r>
          </a:p>
          <a:p>
            <a:pPr algn="just" eaLnBrk="1" hangingPunct="1">
              <a:lnSpc>
                <a:spcPct val="80000"/>
              </a:lnSpc>
            </a:pPr>
            <a:endParaRPr lang="en-US" altLang="en-US" sz="2400" b="1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n-US" altLang="en-US" sz="2400" b="1">
                <a:cs typeface="Times New Roman" panose="02020603050405020304" pitchFamily="18" charset="0"/>
              </a:rPr>
              <a:t>New "Transitional States"- CIS and Eastern Europe  (later Bosnia, Kosovo)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400" b="1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n-US" altLang="en-US" sz="2400" b="1">
                <a:cs typeface="Times New Roman" panose="02020603050405020304" pitchFamily="18" charset="0"/>
              </a:rPr>
              <a:t> End of History and Beginning of History</a:t>
            </a:r>
          </a:p>
          <a:p>
            <a:pPr algn="just" eaLnBrk="1" hangingPunct="1">
              <a:lnSpc>
                <a:spcPct val="80000"/>
              </a:lnSpc>
            </a:pPr>
            <a:endParaRPr lang="en-US" altLang="en-US" sz="2400" b="1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n-US" altLang="en-US" sz="2400" b="1">
                <a:cs typeface="Times New Roman" panose="02020603050405020304" pitchFamily="18" charset="0"/>
              </a:rPr>
              <a:t>State Deconstruction</a:t>
            </a:r>
          </a:p>
          <a:p>
            <a:pPr algn="just" eaLnBrk="1" hangingPunct="1">
              <a:lnSpc>
                <a:spcPct val="80000"/>
              </a:lnSpc>
            </a:pPr>
            <a:endParaRPr lang="en-US" altLang="en-US" sz="2400" b="1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“</a:t>
            </a:r>
            <a:r>
              <a:rPr lang="en-US" altLang="en-US" b="1" dirty="0">
                <a:hlinkClick r:id="rId2"/>
              </a:rPr>
              <a:t>We Are the World”- Private “power” (soft power?)</a:t>
            </a:r>
            <a:endParaRPr lang="en-US" alt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dirty="0"/>
              <a:t>SILLY SONG?</a:t>
            </a:r>
          </a:p>
        </p:txBody>
      </p:sp>
      <p:pic>
        <p:nvPicPr>
          <p:cNvPr id="39938" name="Picture 5" descr="01-85-We-are-the-wor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828" y="2667000"/>
            <a:ext cx="461010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7378700" cy="1143000"/>
          </a:xfrm>
        </p:spPr>
        <p:txBody>
          <a:bodyPr/>
          <a:lstStyle/>
          <a:p>
            <a:r>
              <a:rPr lang="en-US" altLang="en-US" b="1"/>
              <a:t>Deconstruction and Trumpism</a:t>
            </a:r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310563" cy="3881438"/>
          </a:xfrm>
        </p:spPr>
        <p:txBody>
          <a:bodyPr/>
          <a:lstStyle/>
          <a:p>
            <a:r>
              <a:rPr lang="en-US" altLang="en-US" b="1">
                <a:solidFill>
                  <a:srgbClr val="FF0000"/>
                </a:solidFill>
              </a:rPr>
              <a:t>Steve Bannon and the Administrative State</a:t>
            </a:r>
          </a:p>
        </p:txBody>
      </p:sp>
      <p:pic>
        <p:nvPicPr>
          <p:cNvPr id="47107" name="Picture 2" descr="http://crossroadslumber.com/assets/images/stories-reclaimed-wood/san-quentin-hospital-deconstruction-500p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438400"/>
            <a:ext cx="5930900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Public Sector Reform-2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05000"/>
            <a:ext cx="7958138" cy="3881438"/>
          </a:xfrm>
        </p:spPr>
        <p:txBody>
          <a:bodyPr/>
          <a:lstStyle/>
          <a:p>
            <a:pPr marL="533400" indent="-533400"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b="1">
                <a:cs typeface="Times New Roman" panose="02020603050405020304" pitchFamily="18" charset="0"/>
              </a:rPr>
              <a:t>Prologue- End of assumption- Progress is inevitable</a:t>
            </a:r>
            <a:endParaRPr lang="en-US" altLang="en-US" sz="2800">
              <a:cs typeface="Times New Roman" panose="02020603050405020304" pitchFamily="18" charset="0"/>
            </a:endParaRPr>
          </a:p>
          <a:p>
            <a:pPr marL="533400" indent="-533400"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b="1">
                <a:cs typeface="Times New Roman" panose="02020603050405020304" pitchFamily="18" charset="0"/>
              </a:rPr>
              <a:t> </a:t>
            </a:r>
            <a:endParaRPr lang="en-US" altLang="en-US" sz="2400">
              <a:cs typeface="Times New Roman" panose="02020603050405020304" pitchFamily="18" charset="0"/>
            </a:endParaRPr>
          </a:p>
          <a:p>
            <a:pPr marL="533400" indent="-533400" algn="just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400" b="1">
                <a:cs typeface="Times New Roman" panose="02020603050405020304" pitchFamily="18" charset="0"/>
              </a:rPr>
              <a:t>Robert McNamara resigns from the World Bank, 1981</a:t>
            </a:r>
          </a:p>
          <a:p>
            <a:pPr marL="533400" indent="-533400" algn="just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endParaRPr lang="en-US" altLang="en-US" sz="2400">
              <a:cs typeface="Times New Roman" panose="02020603050405020304" pitchFamily="18" charset="0"/>
            </a:endParaRPr>
          </a:p>
          <a:p>
            <a:pPr marL="533400" indent="-533400" algn="just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400" b="1">
                <a:cs typeface="Times New Roman" panose="02020603050405020304" pitchFamily="18" charset="0"/>
              </a:rPr>
              <a:t>International institutions abandon basic needs   approach</a:t>
            </a:r>
          </a:p>
          <a:p>
            <a:pPr marL="533400" indent="-533400" algn="just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endParaRPr lang="en-US" altLang="en-US" sz="2400">
              <a:cs typeface="Times New Roman" panose="02020603050405020304" pitchFamily="18" charset="0"/>
            </a:endParaRPr>
          </a:p>
          <a:p>
            <a:pPr marL="533400" indent="-533400" algn="just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400" b="1">
                <a:cs typeface="Times New Roman" panose="02020603050405020304" pitchFamily="18" charset="0"/>
              </a:rPr>
              <a:t>International conflict shifts from East-West Rivalry and cold war to ethnic, regional and internal conflicts</a:t>
            </a:r>
          </a:p>
          <a:p>
            <a:pPr marL="533400" indent="-533400" algn="just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endParaRPr lang="en-US" altLang="en-US" sz="2400" b="1">
              <a:cs typeface="Times New Roman" panose="02020603050405020304" pitchFamily="18" charset="0"/>
            </a:endParaRPr>
          </a:p>
          <a:p>
            <a:pPr marL="533400" indent="-533400" algn="just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400" b="1"/>
              <a:t>Francis Fukuyama: “End of History”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b="1"/>
              <a:t>The Response: The End of History (or the end of the End) Declared: 7th - 9th October, 2005</a:t>
            </a:r>
            <a:br>
              <a:rPr lang="en-US" altLang="en-US" sz="2800" b="1"/>
            </a:br>
            <a:r>
              <a:rPr lang="en-US" altLang="en-US" sz="2800" b="1"/>
              <a:t>Nottingham, UK</a:t>
            </a:r>
            <a:r>
              <a:rPr lang="en-US" altLang="en-US" sz="4000"/>
              <a:t> </a:t>
            </a:r>
          </a:p>
        </p:txBody>
      </p:sp>
      <p:pic>
        <p:nvPicPr>
          <p:cNvPr id="49154" name="Picture 5" descr="hea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095500"/>
            <a:ext cx="47625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/>
              <a:t>Critics View of Structural Adjustment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One Size Fits All</a:t>
            </a:r>
          </a:p>
        </p:txBody>
      </p:sp>
      <p:pic>
        <p:nvPicPr>
          <p:cNvPr id="50179" name="Picture 5" descr="dummies200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438400"/>
            <a:ext cx="2876550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SAPS: Latin America Centralized Authoritarian Government, 1980s</a:t>
            </a:r>
          </a:p>
        </p:txBody>
      </p:sp>
      <p:pic>
        <p:nvPicPr>
          <p:cNvPr id="51202" name="Picture 5" descr="banzer0104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362200"/>
            <a:ext cx="55435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Public Sector Reform- A Closer Look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60400" indent="-660400"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b="1">
                <a:cs typeface="Times New Roman" panose="02020603050405020304" pitchFamily="18" charset="0"/>
              </a:rPr>
              <a:t>i.     Public Enterprises vs.</a:t>
            </a:r>
            <a:endParaRPr lang="en-US" altLang="en-US" sz="2800">
              <a:cs typeface="Times New Roman" panose="02020603050405020304" pitchFamily="18" charset="0"/>
            </a:endParaRPr>
          </a:p>
          <a:p>
            <a:pPr marL="660400" indent="-660400"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b="1">
                <a:cs typeface="Times New Roman" panose="02020603050405020304" pitchFamily="18" charset="0"/>
              </a:rPr>
              <a:t> </a:t>
            </a:r>
            <a:endParaRPr lang="en-US" altLang="en-US" sz="2800">
              <a:cs typeface="Times New Roman" panose="02020603050405020304" pitchFamily="18" charset="0"/>
            </a:endParaRPr>
          </a:p>
          <a:p>
            <a:pPr marL="660400" indent="-660400" algn="just" eaLnBrk="1" hangingPunct="1">
              <a:lnSpc>
                <a:spcPct val="90000"/>
              </a:lnSpc>
              <a:buFont typeface="Wingdings" panose="05000000000000000000" pitchFamily="2" charset="2"/>
              <a:buAutoNum type="romanLcPeriod" startAt="2"/>
            </a:pPr>
            <a:r>
              <a:rPr lang="en-US" altLang="en-US" sz="2800" b="1">
                <a:cs typeface="Times New Roman" panose="02020603050405020304" pitchFamily="18" charset="0"/>
              </a:rPr>
              <a:t>Civil Service</a:t>
            </a:r>
            <a:r>
              <a:rPr lang="en-US" altLang="en-US" sz="2800">
                <a:cs typeface="Times New Roman" panose="02020603050405020304" pitchFamily="18" charset="0"/>
              </a:rPr>
              <a:t>s</a:t>
            </a:r>
          </a:p>
          <a:p>
            <a:pPr marL="660400" indent="-660400" algn="just" eaLnBrk="1" hangingPunct="1">
              <a:lnSpc>
                <a:spcPct val="90000"/>
              </a:lnSpc>
              <a:buFont typeface="Wingdings" panose="05000000000000000000" pitchFamily="2" charset="2"/>
              <a:buAutoNum type="romanLcPeriod" startAt="2"/>
            </a:pPr>
            <a:endParaRPr lang="en-US" altLang="en-US" sz="2800" b="1">
              <a:cs typeface="Times New Roman" panose="02020603050405020304" pitchFamily="18" charset="0"/>
            </a:endParaRPr>
          </a:p>
          <a:p>
            <a:pPr marL="660400" indent="-660400" algn="just" eaLnBrk="1" hangingPunct="1">
              <a:lnSpc>
                <a:spcPct val="90000"/>
              </a:lnSpc>
              <a:buFont typeface="Wingdings" panose="05000000000000000000" pitchFamily="2" charset="2"/>
              <a:buAutoNum type="romanLcPeriod" startAt="2"/>
            </a:pPr>
            <a:r>
              <a:rPr lang="en-US" altLang="en-US" sz="2800" b="1">
                <a:cs typeface="Times New Roman" panose="02020603050405020304" pitchFamily="18" charset="0"/>
              </a:rPr>
              <a:t>Vs. Public Services</a:t>
            </a:r>
          </a:p>
          <a:p>
            <a:pPr marL="660400" indent="-660400" algn="just" eaLnBrk="1" hangingPunct="1">
              <a:lnSpc>
                <a:spcPct val="90000"/>
              </a:lnSpc>
              <a:buFont typeface="Wingdings" panose="05000000000000000000" pitchFamily="2" charset="2"/>
              <a:buAutoNum type="romanLcPeriod" startAt="2"/>
            </a:pPr>
            <a:endParaRPr lang="en-US" altLang="en-US" sz="2800" b="1">
              <a:cs typeface="Times New Roman" panose="02020603050405020304" pitchFamily="18" charset="0"/>
            </a:endParaRPr>
          </a:p>
          <a:p>
            <a:pPr marL="660400" indent="-660400" algn="just" eaLnBrk="1" hangingPunct="1">
              <a:lnSpc>
                <a:spcPct val="90000"/>
              </a:lnSpc>
              <a:buFont typeface="Wingdings" panose="05000000000000000000" pitchFamily="2" charset="2"/>
              <a:buAutoNum type="romanLcPeriod" startAt="2"/>
            </a:pPr>
            <a:r>
              <a:rPr lang="en-US" altLang="en-US" sz="2800" b="1">
                <a:cs typeface="Times New Roman" panose="02020603050405020304" pitchFamily="18" charset="0"/>
              </a:rPr>
              <a:t>Vs. Local Government</a:t>
            </a:r>
          </a:p>
          <a:p>
            <a:pPr marL="660400" indent="-660400" algn="just" eaLnBrk="1" hangingPunct="1">
              <a:lnSpc>
                <a:spcPct val="90000"/>
              </a:lnSpc>
              <a:buFont typeface="Wingdings" panose="05000000000000000000" pitchFamily="2" charset="2"/>
              <a:buAutoNum type="romanLcPeriod" startAt="2"/>
            </a:pPr>
            <a:endParaRPr lang="en-US" altLang="en-US" sz="2800" b="1">
              <a:cs typeface="Times New Roman" panose="02020603050405020304" pitchFamily="18" charset="0"/>
            </a:endParaRPr>
          </a:p>
          <a:p>
            <a:pPr marL="660400" indent="-660400" algn="just" eaLnBrk="1" hangingPunct="1">
              <a:lnSpc>
                <a:spcPct val="90000"/>
              </a:lnSpc>
              <a:buFont typeface="Wingdings" panose="05000000000000000000" pitchFamily="2" charset="2"/>
              <a:buAutoNum type="romanLcPeriod" startAt="2"/>
            </a:pPr>
            <a:r>
              <a:rPr lang="en-US" altLang="en-US" sz="2800" b="1">
                <a:cs typeface="Times New Roman" panose="02020603050405020304" pitchFamily="18" charset="0"/>
              </a:rPr>
              <a:t>Broad issue of Human Resource Development</a:t>
            </a:r>
            <a:r>
              <a:rPr lang="en-US" altLang="en-US" sz="2800"/>
              <a:t> </a:t>
            </a:r>
          </a:p>
          <a:p>
            <a:pPr marL="660400" indent="-660400" eaLnBrk="1" hangingPunct="1">
              <a:lnSpc>
                <a:spcPct val="90000"/>
              </a:lnSpc>
            </a:pPr>
            <a:endParaRPr lang="en-US" altLang="en-US" sz="2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Overview: Stages in the Developmental State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b="1"/>
              <a:t>Faith in the State</a:t>
            </a:r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endParaRPr lang="en-US" altLang="en-US" b="1"/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b="1"/>
              <a:t>Basic Human Needs</a:t>
            </a:r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endParaRPr lang="en-US" altLang="en-US" b="1"/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b="1"/>
              <a:t>New International Economic Order</a:t>
            </a:r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endParaRPr lang="en-US" altLang="en-US" b="1"/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b="1"/>
              <a:t>Structural Adjustment</a:t>
            </a:r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endParaRPr lang="en-US" altLang="en-US" sz="2400" b="1"/>
          </a:p>
        </p:txBody>
      </p:sp>
      <p:sp>
        <p:nvSpPr>
          <p:cNvPr id="16387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b="1"/>
              <a:t>5.   Governance and Capacity Building</a:t>
            </a:r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b="1"/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b="1"/>
              <a:t>6.   Focus on Public Sector Reform</a:t>
            </a:r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endParaRPr lang="en-US" altLang="en-US" b="1"/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AutoNum type="arabicPeriod" startAt="7"/>
            </a:pPr>
            <a:r>
              <a:rPr lang="en-US" altLang="en-US" b="1"/>
              <a:t>Return to Human Resource Issues</a:t>
            </a:r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AutoNum type="arabicPeriod" startAt="7"/>
            </a:pPr>
            <a:endParaRPr lang="en-US" altLang="en-US" b="1"/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AutoNum type="arabicPeriod" startAt="7"/>
            </a:pPr>
            <a:r>
              <a:rPr lang="en-US" altLang="en-US" b="1"/>
              <a:t>Whose Security?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The Debt Burden</a:t>
            </a:r>
          </a:p>
        </p:txBody>
      </p:sp>
      <p:sp>
        <p:nvSpPr>
          <p:cNvPr id="532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3251" name="Picture 2" descr="http://farmwars.info/wp-content/uploads/2010/10/imf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08138"/>
            <a:ext cx="5172075" cy="503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Public Sector Reform after 1987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>
              <a:cs typeface="Times New Roman" panose="02020603050405020304" pitchFamily="18" charset="0"/>
            </a:endParaRPr>
          </a:p>
          <a:p>
            <a:pPr marL="609600" indent="-609600" algn="just" eaLnBrk="1" hangingPunct="1">
              <a:lnSpc>
                <a:spcPct val="90000"/>
              </a:lnSpc>
            </a:pPr>
            <a:r>
              <a:rPr lang="en-US" altLang="en-US" b="1">
                <a:cs typeface="Times New Roman" panose="02020603050405020304" pitchFamily="18" charset="0"/>
              </a:rPr>
              <a:t> 	Structural Adjustment with a Human     	Face</a:t>
            </a:r>
          </a:p>
          <a:p>
            <a:pPr marL="609600" indent="-609600" algn="just" eaLnBrk="1" hangingPunct="1">
              <a:lnSpc>
                <a:spcPct val="90000"/>
              </a:lnSpc>
            </a:pPr>
            <a:endParaRPr lang="en-US" altLang="en-US">
              <a:cs typeface="Times New Roman" panose="02020603050405020304" pitchFamily="18" charset="0"/>
            </a:endParaRPr>
          </a:p>
          <a:p>
            <a:pPr marL="609600" indent="-609600" algn="just" eaLnBrk="1" hangingPunct="1">
              <a:lnSpc>
                <a:spcPct val="90000"/>
              </a:lnSpc>
            </a:pPr>
            <a:r>
              <a:rPr lang="en-US" altLang="en-US" b="1">
                <a:cs typeface="Times New Roman" panose="02020603050405020304" pitchFamily="18" charset="0"/>
              </a:rPr>
              <a:t>	A Role for NGOs</a:t>
            </a:r>
            <a:endParaRPr lang="en-US" altLang="en-US">
              <a:cs typeface="Times New Roman" panose="02020603050405020304" pitchFamily="18" charset="0"/>
            </a:endParaRPr>
          </a:p>
          <a:p>
            <a:pPr marL="609600" indent="-609600"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b="1">
                <a:cs typeface="Times New Roman" panose="02020603050405020304" pitchFamily="18" charset="0"/>
              </a:rPr>
              <a:t> </a:t>
            </a:r>
            <a:endParaRPr lang="en-US" altLang="en-US">
              <a:cs typeface="Times New Roman" panose="02020603050405020304" pitchFamily="18" charset="0"/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en-US" altLang="en-US" b="1">
                <a:cs typeface="Times New Roman" panose="02020603050405020304" pitchFamily="18" charset="0"/>
              </a:rPr>
              <a:t>	International donors as managers</a:t>
            </a:r>
            <a:r>
              <a:rPr lang="en-US" altLang="en-US"/>
              <a:t>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" descr="http://www.mapsofworld.com/images/world-top-ten-countries/world-top-ten-doners-of-foreigner-aid-ma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The Issues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b="1">
                <a:cs typeface="Times New Roman" panose="02020603050405020304" pitchFamily="18" charset="0"/>
              </a:rPr>
              <a:t> 1.  The state as national planner</a:t>
            </a:r>
            <a:endParaRPr lang="en-US" altLang="en-US" sz="280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b="1">
                <a:cs typeface="Times New Roman" panose="02020603050405020304" pitchFamily="18" charset="0"/>
              </a:rPr>
              <a:t> </a:t>
            </a:r>
            <a:endParaRPr lang="en-US" altLang="en-US" sz="280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b="1">
                <a:cs typeface="Times New Roman" panose="02020603050405020304" pitchFamily="18" charset="0"/>
              </a:rPr>
              <a:t>2.   How large a state:  When is the state sector too big?</a:t>
            </a:r>
            <a:endParaRPr lang="en-US" altLang="en-US" sz="280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b="1">
                <a:cs typeface="Times New Roman" panose="02020603050405020304" pitchFamily="18" charset="0"/>
              </a:rPr>
              <a:t> </a:t>
            </a:r>
            <a:endParaRPr lang="en-US" altLang="en-US" sz="280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b="1">
                <a:cs typeface="Times New Roman" panose="02020603050405020304" pitchFamily="18" charset="0"/>
              </a:rPr>
              <a:t>3.  Issue of state ownership, and unfair competition (international trade)</a:t>
            </a:r>
            <a:endParaRPr lang="en-US" altLang="en-US" sz="280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b="1">
                <a:cs typeface="Times New Roman" panose="02020603050405020304" pitchFamily="18" charset="0"/>
              </a:rPr>
              <a:t> </a:t>
            </a:r>
            <a:endParaRPr lang="en-US" altLang="en-US" sz="280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b="1">
                <a:cs typeface="Times New Roman" panose="02020603050405020304" pitchFamily="18" charset="0"/>
              </a:rPr>
              <a:t>4.  Vagueness of boundaries between government and society:</a:t>
            </a:r>
            <a:r>
              <a:rPr lang="en-US" altLang="en-US" sz="2800"/>
              <a:t>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The Time for Civil Society</a:t>
            </a:r>
          </a:p>
        </p:txBody>
      </p:sp>
      <p:sp>
        <p:nvSpPr>
          <p:cNvPr id="57346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Civil?</a:t>
            </a:r>
          </a:p>
        </p:txBody>
      </p:sp>
      <p:sp>
        <p:nvSpPr>
          <p:cNvPr id="57347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57348" name="Picture 7" descr="civilsociety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86000"/>
            <a:ext cx="357187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9" descr="CIVIL SOCIE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38400"/>
            <a:ext cx="4152900" cy="332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THEORY: Civil Society vs. State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idx="1"/>
          </p:nvPr>
        </p:nvSpPr>
        <p:spPr>
          <a:xfrm>
            <a:off x="820738" y="1906588"/>
            <a:ext cx="7408862" cy="3451225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3600" b="1"/>
              <a:t>DEBATES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3600" b="1"/>
              <a:t>John D. Montgomery vs. Milton Esman 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3600" b="1"/>
              <a:t>(Experience Japan and Vietnam)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3600" b="1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3600" b="1"/>
          </a:p>
        </p:txBody>
      </p:sp>
      <p:pic>
        <p:nvPicPr>
          <p:cNvPr id="58371" name="Picture 5" descr="John Montgome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15938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630738"/>
            <a:ext cx="3276600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cs typeface="Times New Roman" panose="02020603050405020304" pitchFamily="18" charset="0"/>
              </a:rPr>
              <a:t>The Issues in Developed States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idx="1"/>
          </p:nvPr>
        </p:nvSpPr>
        <p:spPr>
          <a:xfrm>
            <a:off x="809625" y="2214563"/>
            <a:ext cx="7958138" cy="4414837"/>
          </a:xfrm>
        </p:spPr>
        <p:txBody>
          <a:bodyPr/>
          <a:lstStyle/>
          <a:p>
            <a:pPr marL="457200" indent="-457200" algn="just" eaLnBrk="1" hangingPunct="1">
              <a:lnSpc>
                <a:spcPct val="80000"/>
              </a:lnSpc>
              <a:buFont typeface="Times New Roman" panose="02020603050405020304" pitchFamily="18" charset="0"/>
              <a:buAutoNum type="arabicPeriod"/>
            </a:pPr>
            <a:r>
              <a:rPr lang="en-US" altLang="en-US" sz="2400" b="1">
                <a:cs typeface="Times New Roman" panose="02020603050405020304" pitchFamily="18" charset="0"/>
              </a:rPr>
              <a:t>Hidden government: subsidies and entitlements. French Wine and Wisconsin cheese</a:t>
            </a:r>
          </a:p>
          <a:p>
            <a:pPr marL="457200" indent="-457200" algn="just" eaLnBrk="1" hangingPunct="1">
              <a:lnSpc>
                <a:spcPct val="80000"/>
              </a:lnSpc>
              <a:buFont typeface="Times New Roman" panose="02020603050405020304" pitchFamily="18" charset="0"/>
              <a:buAutoNum type="arabicPeriod"/>
            </a:pPr>
            <a:endParaRPr lang="en-US" altLang="en-US" sz="2400" b="1">
              <a:cs typeface="Times New Roman" panose="02020603050405020304" pitchFamily="18" charset="0"/>
            </a:endParaRPr>
          </a:p>
          <a:p>
            <a:pPr marL="457200" indent="-457200" algn="just" eaLnBrk="1" hangingPunct="1">
              <a:lnSpc>
                <a:spcPct val="80000"/>
              </a:lnSpc>
              <a:buFont typeface="Times New Roman" panose="02020603050405020304" pitchFamily="18" charset="0"/>
              <a:buAutoNum type="arabicPeriod"/>
            </a:pPr>
            <a:r>
              <a:rPr lang="en-US" altLang="en-US" sz="2400" b="1">
                <a:cs typeface="Times New Roman" panose="02020603050405020304" pitchFamily="18" charset="0"/>
              </a:rPr>
              <a:t>Limitations of constitutions and public sectors-  Decline in faith in government institutions in the 20th century</a:t>
            </a:r>
          </a:p>
          <a:p>
            <a:pPr marL="457200" indent="-457200" algn="just" eaLnBrk="1" hangingPunct="1">
              <a:lnSpc>
                <a:spcPct val="80000"/>
              </a:lnSpc>
              <a:buFont typeface="Times New Roman" panose="02020603050405020304" pitchFamily="18" charset="0"/>
              <a:buAutoNum type="arabicPeriod"/>
            </a:pPr>
            <a:endParaRPr lang="en-US" altLang="en-US" sz="2400" b="1">
              <a:cs typeface="Times New Roman" panose="02020603050405020304" pitchFamily="18" charset="0"/>
            </a:endParaRPr>
          </a:p>
          <a:p>
            <a:pPr marL="457200" indent="-457200" algn="just" eaLnBrk="1" hangingPunct="1">
              <a:lnSpc>
                <a:spcPct val="80000"/>
              </a:lnSpc>
              <a:buFont typeface="Times New Roman" panose="02020603050405020304" pitchFamily="18" charset="0"/>
              <a:buAutoNum type="arabicPeriod"/>
            </a:pPr>
            <a:r>
              <a:rPr lang="en-US" altLang="en-US" sz="2400" b="1">
                <a:cs typeface="Times New Roman" panose="02020603050405020304" pitchFamily="18" charset="0"/>
              </a:rPr>
              <a:t>Failure of legislative, executive structures.  Loss of control</a:t>
            </a:r>
          </a:p>
          <a:p>
            <a:pPr marL="457200" indent="-457200" algn="just" eaLnBrk="1" hangingPunct="1">
              <a:lnSpc>
                <a:spcPct val="80000"/>
              </a:lnSpc>
              <a:buFont typeface="Times New Roman" panose="02020603050405020304" pitchFamily="18" charset="0"/>
              <a:buAutoNum type="arabicPeriod"/>
            </a:pPr>
            <a:endParaRPr lang="en-US" altLang="en-US" sz="2400" b="1">
              <a:cs typeface="Times New Roman" panose="02020603050405020304" pitchFamily="18" charset="0"/>
            </a:endParaRPr>
          </a:p>
          <a:p>
            <a:pPr marL="457200" indent="-457200" algn="just" eaLnBrk="1" hangingPunct="1">
              <a:lnSpc>
                <a:spcPct val="80000"/>
              </a:lnSpc>
              <a:buFont typeface="Times New Roman" panose="02020603050405020304" pitchFamily="18" charset="0"/>
              <a:buAutoNum type="arabicPeriod"/>
            </a:pPr>
            <a:r>
              <a:rPr lang="en-US" altLang="en-US" sz="2400" b="1">
                <a:cs typeface="Times New Roman" panose="02020603050405020304" pitchFamily="18" charset="0"/>
              </a:rPr>
              <a:t> Anti-bureaucracy- the myth of the neutral bureaucrat.</a:t>
            </a:r>
          </a:p>
          <a:p>
            <a:pPr marL="457200" indent="-457200" algn="just" eaLnBrk="1" hangingPunct="1">
              <a:lnSpc>
                <a:spcPct val="80000"/>
              </a:lnSpc>
              <a:buFont typeface="Times New Roman" panose="02020603050405020304" pitchFamily="18" charset="0"/>
              <a:buAutoNum type="arabicPeriod"/>
            </a:pPr>
            <a:endParaRPr lang="en-US" altLang="en-US" sz="2400" b="1">
              <a:cs typeface="Times New Roman" panose="02020603050405020304" pitchFamily="18" charset="0"/>
            </a:endParaRPr>
          </a:p>
          <a:p>
            <a:pPr marL="457200" indent="-457200" algn="just" eaLnBrk="1" hangingPunct="1">
              <a:lnSpc>
                <a:spcPct val="80000"/>
              </a:lnSpc>
              <a:buFont typeface="Times New Roman" panose="02020603050405020304" pitchFamily="18" charset="0"/>
              <a:buAutoNum type="arabicPeriod"/>
            </a:pPr>
            <a:r>
              <a:rPr lang="en-US" altLang="en-US" sz="2400" b="1">
                <a:cs typeface="Times New Roman" panose="02020603050405020304" pitchFamily="18" charset="0"/>
              </a:rPr>
              <a:t>  Subsidies or Free Trade</a:t>
            </a:r>
            <a:endParaRPr lang="en-US" altLang="en-US" sz="2000"/>
          </a:p>
          <a:p>
            <a:pPr marL="457200" indent="-457200" algn="just" eaLnBrk="1" hangingPunct="1">
              <a:lnSpc>
                <a:spcPct val="80000"/>
              </a:lnSpc>
              <a:buFont typeface="Times New Roman" panose="02020603050405020304" pitchFamily="18" charset="0"/>
              <a:buAutoNum type="arabicPeriod"/>
            </a:pPr>
            <a:endParaRPr lang="en-US" altLang="en-US" sz="2000"/>
          </a:p>
          <a:p>
            <a:pPr marL="457200" indent="-457200" algn="just" eaLnBrk="1" hangingPunct="1">
              <a:lnSpc>
                <a:spcPct val="80000"/>
              </a:lnSpc>
              <a:buFont typeface="Times New Roman" panose="02020603050405020304" pitchFamily="18" charset="0"/>
              <a:buAutoNum type="arabicPeriod"/>
            </a:pPr>
            <a:endParaRPr lang="en-US" altLang="en-US" sz="20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/>
              <a:t>The Issue: French Wine or Wisconsin Cheese</a:t>
            </a:r>
          </a:p>
        </p:txBody>
      </p:sp>
      <p:pic>
        <p:nvPicPr>
          <p:cNvPr id="60418" name="Picture 8" descr="20070818210923_wisconsin-cheese2-sm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876800"/>
            <a:ext cx="26670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9" name="Picture 13" descr="596745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362200"/>
            <a:ext cx="194468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Picture 15" descr="Chateau_Le_Puy_2000_Organic_Natural_Bordeaux_French_Wine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590800"/>
            <a:ext cx="2339975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Focus on Reforms-1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b="1">
                <a:cs typeface="Times New Roman" panose="02020603050405020304" pitchFamily="18" charset="0"/>
              </a:rPr>
              <a:t>Privatization of the bureaucracy</a:t>
            </a:r>
            <a:endParaRPr lang="en-US" altLang="en-US" sz="280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800" b="1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b="1">
                <a:cs typeface="Times New Roman" panose="02020603050405020304" pitchFamily="18" charset="0"/>
              </a:rPr>
              <a:t>	a. Savas-  The key to efficient and effective goods and services</a:t>
            </a:r>
            <a:endParaRPr lang="en-US" altLang="en-US" sz="280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b="1">
                <a:cs typeface="Times New Roman" panose="02020603050405020304" pitchFamily="18" charset="0"/>
              </a:rPr>
              <a:t> </a:t>
            </a:r>
            <a:endParaRPr lang="en-US" altLang="en-US" sz="280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b="1">
                <a:cs typeface="Times New Roman" panose="02020603050405020304" pitchFamily="18" charset="0"/>
              </a:rPr>
              <a:t> b. Critique: Nelson: impact of international organizations on NGOs- Distortion?</a:t>
            </a:r>
            <a:endParaRPr lang="en-US" altLang="en-US" sz="280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b="1">
                <a:cs typeface="Times New Roman" panose="02020603050405020304" pitchFamily="18" charset="0"/>
              </a:rPr>
              <a:t>	 </a:t>
            </a:r>
            <a:endParaRPr lang="en-US" altLang="en-US" sz="280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b="1">
                <a:cs typeface="Times New Roman" panose="02020603050405020304" pitchFamily="18" charset="0"/>
              </a:rPr>
              <a:t>	c. Turner and Hulme-  Are NGOs and Private sector better than Public Enterprises?</a:t>
            </a:r>
            <a:r>
              <a:rPr lang="en-US" altLang="en-US" sz="2800"/>
              <a:t>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A Conservative View</a:t>
            </a:r>
          </a:p>
        </p:txBody>
      </p:sp>
      <p:sp>
        <p:nvSpPr>
          <p:cNvPr id="624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2467" name="Picture 2" descr="http://static.twoday.net/mahalanobis/images/nikeplan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154238"/>
            <a:ext cx="6677025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8001000" cy="1143000"/>
          </a:xfrm>
        </p:spPr>
        <p:txBody>
          <a:bodyPr/>
          <a:lstStyle/>
          <a:p>
            <a:pPr eaLnBrk="1" hangingPunct="1"/>
            <a:r>
              <a:rPr lang="en-US" altLang="en-US" sz="3600" b="1"/>
              <a:t>The History:  Planning, Financial and Budgetary Management Systems in Poor Counties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Five historical periods- From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/>
              <a:t>a development perspective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Caiden and Wildavsky- Planning and Budgeting in Poor Countries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Best Book on realities of Public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/>
              <a:t>	Budgeting and Development</a:t>
            </a:r>
            <a:endParaRPr lang="en-US" altLang="en-US"/>
          </a:p>
        </p:txBody>
      </p:sp>
      <p:pic>
        <p:nvPicPr>
          <p:cNvPr id="17411" name="Picture 5" descr="Caiden and Wildavsk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267200"/>
            <a:ext cx="14478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2" descr="http://upload.wikimedia.org/wikipedia/en/4/4d/Aaron_Wildavsky_(1930-199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600200"/>
            <a:ext cx="16573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Overall:  Reform Meant Attack on Hierarchy</a:t>
            </a:r>
          </a:p>
        </p:txBody>
      </p:sp>
      <p:sp>
        <p:nvSpPr>
          <p:cNvPr id="634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b="1">
                <a:cs typeface="Times New Roman" panose="02020603050405020304" pitchFamily="18" charset="0"/>
              </a:rPr>
              <a:t>	Attacks on the European style Mandarins- European elitist systems of administration</a:t>
            </a:r>
            <a:endParaRPr lang="en-US" altLang="en-US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b="1">
                <a:cs typeface="Times New Roman" panose="02020603050405020304" pitchFamily="18" charset="0"/>
              </a:rPr>
              <a:t> </a:t>
            </a:r>
            <a:endParaRPr lang="en-US" altLang="en-US">
              <a:cs typeface="Times New Roman" panose="02020603050405020304" pitchFamily="18" charset="0"/>
            </a:endParaRPr>
          </a:p>
          <a:p>
            <a:pPr lvl="1" algn="just" eaLnBrk="1" hangingPunct="1">
              <a:lnSpc>
                <a:spcPct val="90000"/>
              </a:lnSpc>
            </a:pPr>
            <a:r>
              <a:rPr lang="en-US" altLang="en-US" b="1"/>
              <a:t>=Permanent Secretary</a:t>
            </a:r>
          </a:p>
          <a:p>
            <a:pPr lvl="1"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/>
          </a:p>
          <a:p>
            <a:pPr lvl="1" algn="just" eaLnBrk="1" hangingPunct="1">
              <a:lnSpc>
                <a:spcPct val="90000"/>
              </a:lnSpc>
            </a:pPr>
            <a:r>
              <a:rPr lang="en-US" altLang="en-US" b="1"/>
              <a:t>=Director General</a:t>
            </a:r>
          </a:p>
          <a:p>
            <a:pPr lvl="1" algn="just" eaLnBrk="1" hangingPunct="1">
              <a:lnSpc>
                <a:spcPct val="90000"/>
              </a:lnSpc>
            </a:pPr>
            <a:endParaRPr lang="en-US" altLang="en-US"/>
          </a:p>
          <a:p>
            <a:pPr lvl="1" algn="just" eaLnBrk="1" hangingPunct="1">
              <a:lnSpc>
                <a:spcPct val="90000"/>
              </a:lnSpc>
            </a:pPr>
            <a:r>
              <a:rPr lang="en-US" altLang="en-US" b="1"/>
              <a:t>=State Secretary</a:t>
            </a:r>
            <a:r>
              <a:rPr lang="en-US" altLang="en-US"/>
              <a:t> 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u="sng">
                <a:hlinkClick r:id="rId2" tooltip="Permalink to The Official Denials Have Begun In Wen Jiabao vs. New York Times"/>
              </a:rPr>
              <a:t>Wen Jiabao vs. New York Times</a:t>
            </a:r>
            <a:endParaRPr lang="en-US" altLang="en-US" b="1"/>
          </a:p>
        </p:txBody>
      </p:sp>
      <p:sp>
        <p:nvSpPr>
          <p:cNvPr id="645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4515" name="Picture 2" descr="http://beijingcream.com/wp-content/uploads/2012/10/Wen-Jiabao-vs-NY-Tim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2209800"/>
            <a:ext cx="6151562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Reforms- 2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b="1">
                <a:cs typeface="Times New Roman" panose="02020603050405020304" pitchFamily="18" charset="0"/>
              </a:rPr>
              <a:t>Deregulation-  </a:t>
            </a:r>
            <a:endParaRPr lang="en-US" altLang="en-US" sz="280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b="1">
                <a:cs typeface="Times New Roman" panose="02020603050405020304" pitchFamily="18" charset="0"/>
              </a:rPr>
              <a:t> </a:t>
            </a:r>
            <a:endParaRPr lang="en-US" altLang="en-US" sz="280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b="1">
                <a:cs typeface="Times New Roman" panose="02020603050405020304" pitchFamily="18" charset="0"/>
              </a:rPr>
              <a:t>		a. Deregulation- negative</a:t>
            </a:r>
            <a:endParaRPr lang="en-US" altLang="en-US" sz="280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altLang="en-US" sz="280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b="1">
                <a:cs typeface="Times New Roman" panose="02020603050405020304" pitchFamily="18" charset="0"/>
              </a:rPr>
              <a:t>		b. Competition- positive (monopolies vs. 	utilities)</a:t>
            </a:r>
            <a:endParaRPr lang="en-US" altLang="en-US" sz="280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altLang="en-US" sz="280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b="1">
                <a:cs typeface="Times New Roman" panose="02020603050405020304" pitchFamily="18" charset="0"/>
              </a:rPr>
              <a:t>		c. Regulations and Corruption:  Klitgaard: 	Dealing with corruption and culture?</a:t>
            </a:r>
            <a:r>
              <a:rPr lang="en-US" altLang="en-US" sz="2800"/>
              <a:t> 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The Problem</a:t>
            </a:r>
          </a:p>
        </p:txBody>
      </p:sp>
      <p:sp>
        <p:nvSpPr>
          <p:cNvPr id="665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6563" name="Picture 2" descr="http://www.jonathanjudge.com/wp-content/uploads/2011/06/Corrup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74888"/>
            <a:ext cx="5857875" cy="375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Reforms-3</a:t>
            </a:r>
          </a:p>
        </p:txBody>
      </p:sp>
      <p:sp>
        <p:nvSpPr>
          <p:cNvPr id="675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b="1">
                <a:cs typeface="Times New Roman" panose="02020603050405020304" pitchFamily="18" charset="0"/>
              </a:rPr>
              <a:t>Civil Service Reform: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b="1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b="1">
                <a:cs typeface="Times New Roman" panose="02020603050405020304" pitchFamily="18" charset="0"/>
              </a:rPr>
              <a:t>Picard Case Studies- 	South Africa,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b="1">
                <a:cs typeface="Times New Roman" panose="02020603050405020304" pitchFamily="18" charset="0"/>
              </a:rPr>
              <a:t>						Botswana,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b="1">
                <a:cs typeface="Times New Roman" panose="02020603050405020304" pitchFamily="18" charset="0"/>
              </a:rPr>
              <a:t>						Ghana,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b="1">
                <a:cs typeface="Times New Roman" panose="02020603050405020304" pitchFamily="18" charset="0"/>
              </a:rPr>
              <a:t>						Guinea-Conakry,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b="1">
                <a:cs typeface="Times New Roman" panose="02020603050405020304" pitchFamily="18" charset="0"/>
              </a:rPr>
              <a:t>						Eritrea and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b="1">
                <a:cs typeface="Times New Roman" panose="02020603050405020304" pitchFamily="18" charset="0"/>
              </a:rPr>
              <a:t>						Ethiopia</a:t>
            </a:r>
            <a:endParaRPr lang="en-US" altLang="en-US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 idx="4294967295"/>
          </p:nvPr>
        </p:nvSpPr>
        <p:spPr>
          <a:xfrm>
            <a:off x="1765300" y="609600"/>
            <a:ext cx="7378700" cy="1143000"/>
          </a:xfrm>
        </p:spPr>
        <p:txBody>
          <a:bodyPr/>
          <a:lstStyle/>
          <a:p>
            <a:r>
              <a:rPr lang="en-US" altLang="en-US" b="1"/>
              <a:t>Discussions</a:t>
            </a:r>
          </a:p>
        </p:txBody>
      </p:sp>
      <p:pic>
        <p:nvPicPr>
          <p:cNvPr id="68610" name="Picture 2" descr="https://www.governance.gspia.pitt.edu/wp-content/uploads/2011/10/dr-picard-action-sh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0574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4. Civil Service Reforms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b="1">
                <a:cs typeface="Times New Roman" panose="02020603050405020304" pitchFamily="18" charset="0"/>
              </a:rPr>
              <a:t>	Distinction- Public Sector Reform vs. Administrative reform (Civil Service Reform)</a:t>
            </a:r>
          </a:p>
          <a:p>
            <a:pPr marL="533400" indent="-533400" algn="just" eaLnBrk="1" hangingPunct="1">
              <a:lnSpc>
                <a:spcPct val="90000"/>
              </a:lnSpc>
            </a:pPr>
            <a:endParaRPr lang="en-US" altLang="en-US" sz="2800">
              <a:cs typeface="Times New Roman" panose="02020603050405020304" pitchFamily="18" charset="0"/>
            </a:endParaRPr>
          </a:p>
          <a:p>
            <a:pPr marL="533400" indent="-533400" algn="just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800" b="1">
                <a:cs typeface="Times New Roman" panose="02020603050405020304" pitchFamily="18" charset="0"/>
              </a:rPr>
              <a:t> 	Purists go for PSR rather than 			CSR- latter not legitimate- oxymoron</a:t>
            </a:r>
          </a:p>
          <a:p>
            <a:pPr marL="533400" indent="-533400" algn="just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en-US" sz="2800">
              <a:cs typeface="Times New Roman" panose="02020603050405020304" pitchFamily="18" charset="0"/>
            </a:endParaRPr>
          </a:p>
          <a:p>
            <a:pPr marL="533400" indent="-533400" algn="just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800" b="1">
                <a:cs typeface="Times New Roman" panose="02020603050405020304" pitchFamily="18" charset="0"/>
              </a:rPr>
              <a:t>	Problem-"Bureaucrat bashing"</a:t>
            </a:r>
            <a:endParaRPr lang="en-US" altLang="en-US" sz="2800">
              <a:cs typeface="Times New Roman" panose="02020603050405020304" pitchFamily="18" charset="0"/>
            </a:endParaRPr>
          </a:p>
          <a:p>
            <a:pPr marL="533400" indent="-533400"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b="1">
                <a:cs typeface="Times New Roman" panose="02020603050405020304" pitchFamily="18" charset="0"/>
              </a:rPr>
              <a:t> 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 idx="4294967295"/>
          </p:nvPr>
        </p:nvSpPr>
        <p:spPr>
          <a:xfrm>
            <a:off x="1765300" y="609600"/>
            <a:ext cx="7378700" cy="1143000"/>
          </a:xfrm>
        </p:spPr>
        <p:txBody>
          <a:bodyPr/>
          <a:lstStyle/>
          <a:p>
            <a:r>
              <a:rPr lang="en-US" altLang="en-US" b="1"/>
              <a:t>The Dilemma:  The 30% Solution (Bannon)</a:t>
            </a:r>
          </a:p>
        </p:txBody>
      </p:sp>
      <p:pic>
        <p:nvPicPr>
          <p:cNvPr id="70658" name="Picture 2" descr="http://tomdiaz.files.wordpress.com/2009/04/bureaucratic-politics-mod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09800"/>
            <a:ext cx="4419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dirty="0">
                <a:ea typeface="ＭＳ Ｐゴシック" pitchFamily="34" charset="-128"/>
                <a:cs typeface="ＭＳ Ｐゴシック" charset="0"/>
              </a:rPr>
              <a:t>Comparative Public Administration Issues- Reminder</a:t>
            </a:r>
          </a:p>
        </p:txBody>
      </p:sp>
      <p:sp>
        <p:nvSpPr>
          <p:cNvPr id="71682" name="Rectangle 3"/>
          <p:cNvSpPr>
            <a:spLocks noGrp="1" noChangeArrowheads="1"/>
          </p:cNvSpPr>
          <p:nvPr>
            <p:ph idx="1"/>
          </p:nvPr>
        </p:nvSpPr>
        <p:spPr>
          <a:xfrm>
            <a:off x="809625" y="2290763"/>
            <a:ext cx="7958138" cy="38814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b="1"/>
              <a:t>	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b="1"/>
              <a:t>	a.  The politics-administration dichotomy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000" b="1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b="1"/>
              <a:t>	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b="1"/>
              <a:t>	b.  Environmental and cultural factors are important.  Ecology as an issue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000" b="1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b="1"/>
              <a:t>		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b="1"/>
              <a:t>	c.  Bureaucracy as a Negative?  Keep government out of people's lives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000" b="1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000" b="1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b="1"/>
              <a:t>	d.  Search for a </a:t>
            </a:r>
            <a:r>
              <a:rPr lang="ja-JP" altLang="en-US" sz="2000" b="1"/>
              <a:t>“</a:t>
            </a:r>
            <a:r>
              <a:rPr lang="en-US" altLang="ja-JP" sz="2000" b="1"/>
              <a:t>non-Western Model</a:t>
            </a:r>
            <a:r>
              <a:rPr lang="ja-JP" altLang="en-US" sz="2000" b="1"/>
              <a:t>”</a:t>
            </a:r>
            <a:endParaRPr lang="en-US" altLang="en-US" sz="2000" b="1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cs typeface="Times New Roman" panose="02020603050405020304" pitchFamily="18" charset="0"/>
              </a:rPr>
              <a:t>Techniques: Public Sector Reform</a:t>
            </a:r>
            <a:r>
              <a:rPr lang="en-US" altLang="en-US"/>
              <a:t> 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05000"/>
            <a:ext cx="8583613" cy="41910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b="1">
                <a:cs typeface="Times New Roman" panose="02020603050405020304" pitchFamily="18" charset="0"/>
              </a:rPr>
              <a:t>i.  Budgetary and Fiscal Reforms </a:t>
            </a:r>
            <a:endParaRPr lang="en-US" altLang="en-US" sz="280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b="1">
                <a:cs typeface="Times New Roman" panose="02020603050405020304" pitchFamily="18" charset="0"/>
              </a:rPr>
              <a:t>	Budgets as plans- (tax vs. spending)</a:t>
            </a:r>
            <a:endParaRPr lang="en-US" altLang="en-US" sz="280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b="1">
                <a:cs typeface="Times New Roman" panose="02020603050405020304" pitchFamily="18" charset="0"/>
              </a:rPr>
              <a:t> </a:t>
            </a:r>
            <a:endParaRPr lang="en-US" altLang="en-US" sz="280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b="1">
                <a:cs typeface="Times New Roman" panose="02020603050405020304" pitchFamily="18" charset="0"/>
              </a:rPr>
              <a:t>ii.Personnel Reform- records base, motivation, promotion, review, retrenchment, etc.  Problem: Collapsed states have no carrots</a:t>
            </a:r>
            <a:endParaRPr lang="en-US" altLang="en-US" sz="280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b="1">
                <a:cs typeface="Times New Roman" panose="02020603050405020304" pitchFamily="18" charset="0"/>
              </a:rPr>
              <a:t> </a:t>
            </a:r>
            <a:endParaRPr lang="en-US" altLang="en-US" sz="280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b="1">
                <a:cs typeface="Times New Roman" panose="02020603050405020304" pitchFamily="18" charset="0"/>
              </a:rPr>
              <a:t>iii.Structural Reforms- Excessive centralization,   militarization and politicization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Historical Periods: Famous Six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b="1"/>
              <a:t>	I. Until the 1950s- recurrent budgets- law and order.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b="1"/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b="1"/>
              <a:t>	II.  1950s-1960s- growth.  Domestic development Funds with bilateral technical assistance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800" b="1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b="1"/>
              <a:t>		=Recurrent vs. Development budgets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800" b="1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b="1"/>
              <a:t>	III.  1960s-1970s: Distribution and basic needs.  World Bank and Poorest of the poor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73731" name="Picture 2" descr="http://newsrescue.com/imf-sap-afr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0"/>
            <a:ext cx="65579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04800"/>
            <a:ext cx="7378700" cy="1143000"/>
          </a:xfrm>
        </p:spPr>
        <p:txBody>
          <a:bodyPr/>
          <a:lstStyle/>
          <a:p>
            <a:pPr eaLnBrk="1" hangingPunct="1"/>
            <a:r>
              <a:rPr lang="en-US" altLang="en-US" b="1"/>
              <a:t>Structural Reforms</a:t>
            </a:r>
          </a:p>
        </p:txBody>
      </p:sp>
      <p:sp>
        <p:nvSpPr>
          <p:cNvPr id="74754" name="Rectangle 3"/>
          <p:cNvSpPr>
            <a:spLocks noGrp="1" noChangeArrowheads="1"/>
          </p:cNvSpPr>
          <p:nvPr>
            <p:ph idx="1"/>
          </p:nvPr>
        </p:nvSpPr>
        <p:spPr>
          <a:xfrm>
            <a:off x="0" y="1524000"/>
            <a:ext cx="9144000" cy="3881438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cs typeface="Times New Roman" panose="02020603050405020304" pitchFamily="18" charset="0"/>
              </a:rPr>
              <a:t> 1.  Center-reorganizations- move or abolish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00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b="1">
                <a:cs typeface="Times New Roman" panose="02020603050405020304" pitchFamily="18" charset="0"/>
              </a:rPr>
              <a:t>  2.  Decentralization-  Transfer to local authorities or public corporations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000" b="1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b="1">
                <a:cs typeface="Times New Roman" panose="02020603050405020304" pitchFamily="18" charset="0"/>
              </a:rPr>
              <a:t> 			a. devolution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00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b="1">
                <a:cs typeface="Times New Roman" panose="02020603050405020304" pitchFamily="18" charset="0"/>
              </a:rPr>
              <a:t> 			b. deconcentration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00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b="1">
                <a:cs typeface="Times New Roman" panose="02020603050405020304" pitchFamily="18" charset="0"/>
              </a:rPr>
              <a:t> 			c. delegation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00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b="1">
                <a:cs typeface="Times New Roman" panose="02020603050405020304" pitchFamily="18" charset="0"/>
              </a:rPr>
              <a:t> 			d. privatization- what does it mean? 	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000" b="1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b="1">
                <a:cs typeface="Times New Roman" panose="02020603050405020304" pitchFamily="18" charset="0"/>
              </a:rPr>
              <a:t>			e. Sell, Liquidate, commercialize,	partnership or contract out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000" b="1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b="1">
                <a:cs typeface="Times New Roman" panose="02020603050405020304" pitchFamily="18" charset="0"/>
              </a:rPr>
              <a:t>3.  Public-Private Partnerships</a:t>
            </a:r>
            <a:endParaRPr lang="en-US" altLang="en-US" sz="200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b="1">
                <a:cs typeface="Times New Roman" panose="02020603050405020304" pitchFamily="18" charset="0"/>
              </a:rPr>
              <a:t>						</a:t>
            </a:r>
            <a:r>
              <a:rPr lang="en-US" altLang="en-US" sz="2800"/>
              <a:t> 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Decentralization</a:t>
            </a:r>
          </a:p>
        </p:txBody>
      </p:sp>
      <p:sp>
        <p:nvSpPr>
          <p:cNvPr id="757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75779" name="Picture 2" descr="http://www.fao.org/docrep/005/Y2006E/y2006e0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14538"/>
            <a:ext cx="8497888" cy="484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en-US" altLang="en-US" b="1"/>
            </a:br>
            <a:r>
              <a:rPr lang="en-US" altLang="en-US" sz="3200" b="1"/>
              <a:t>Reforms:</a:t>
            </a:r>
            <a:br>
              <a:rPr lang="en-US" altLang="en-US" sz="3200" b="1"/>
            </a:br>
            <a:r>
              <a:rPr lang="en-US" altLang="en-US" sz="3200" b="1">
                <a:cs typeface="Times New Roman" panose="02020603050405020304" pitchFamily="18" charset="0"/>
              </a:rPr>
              <a:t>Cutback Management- smaller, or more efficient, more effective </a:t>
            </a:r>
            <a:br>
              <a:rPr lang="en-US" altLang="en-US" sz="3200" b="1">
                <a:cs typeface="Times New Roman" panose="02020603050405020304" pitchFamily="18" charset="0"/>
              </a:rPr>
            </a:br>
            <a:endParaRPr lang="en-US" altLang="en-US" sz="3200" b="1">
              <a:cs typeface="Times New Roman" panose="02020603050405020304" pitchFamily="18" charset="0"/>
            </a:endParaRPr>
          </a:p>
        </p:txBody>
      </p:sp>
      <p:sp>
        <p:nvSpPr>
          <p:cNvPr id="768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>
                <a:cs typeface="Times New Roman" panose="02020603050405020304" pitchFamily="18" charset="0"/>
              </a:rPr>
              <a:t>Cut back: percentage of civil service</a:t>
            </a:r>
            <a:r>
              <a:rPr lang="en-US" altLang="en-US" sz="2800">
                <a:cs typeface="Times New Roman" panose="02020603050405020304" pitchFamily="18" charset="0"/>
              </a:rPr>
              <a:t>- </a:t>
            </a:r>
            <a:r>
              <a:rPr lang="en-US" altLang="en-US" sz="2800" b="1">
                <a:cs typeface="Times New Roman" panose="02020603050405020304" pitchFamily="18" charset="0"/>
              </a:rPr>
              <a:t>Cutback the civil service.  (the 19% solution) </a:t>
            </a:r>
            <a:endParaRPr lang="en-US" altLang="en-US" sz="280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80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b="1">
                <a:cs typeface="Times New Roman" panose="02020603050405020304" pitchFamily="18" charset="0"/>
              </a:rPr>
              <a:t>Myth of Size- eg. Bureaucracy in Africa small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b="1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b="1">
                <a:cs typeface="Times New Roman" panose="02020603050405020304" pitchFamily="18" charset="0"/>
              </a:rPr>
              <a:t>Turner and Holm: Bureaucracy and Development</a:t>
            </a:r>
          </a:p>
          <a:p>
            <a:pPr algn="just" eaLnBrk="1" hangingPunct="1">
              <a:lnSpc>
                <a:spcPct val="90000"/>
              </a:lnSpc>
            </a:pPr>
            <a:endParaRPr lang="en-US" altLang="en-US" sz="2800" b="1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800" b="1">
                <a:cs typeface="Times New Roman" panose="02020603050405020304" pitchFamily="18" charset="0"/>
              </a:rPr>
              <a:t>Is Downsizing- "right sizing"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Downsizing or Rightsizing</a:t>
            </a:r>
          </a:p>
        </p:txBody>
      </p:sp>
      <p:sp>
        <p:nvSpPr>
          <p:cNvPr id="77826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2976563"/>
            <a:ext cx="7958138" cy="3881437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77827" name="Picture 5" descr="Downsiz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25613"/>
            <a:ext cx="7086600" cy="513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609600"/>
            <a:ext cx="7454900" cy="1143000"/>
          </a:xfrm>
        </p:spPr>
        <p:txBody>
          <a:bodyPr/>
          <a:lstStyle/>
          <a:p>
            <a:pPr eaLnBrk="1" hangingPunct="1"/>
            <a:r>
              <a:rPr lang="en-US" altLang="en-US" b="1">
                <a:cs typeface="Times New Roman" panose="02020603050405020304" pitchFamily="18" charset="0"/>
              </a:rPr>
              <a:t>7.  Return to Human Resource Development</a:t>
            </a:r>
            <a:r>
              <a:rPr lang="en-US" altLang="en-US"/>
              <a:t> </a:t>
            </a:r>
          </a:p>
        </p:txBody>
      </p:sp>
      <p:sp>
        <p:nvSpPr>
          <p:cNvPr id="788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altLang="en-US" sz="2800" b="1">
                <a:cs typeface="Times New Roman" panose="02020603050405020304" pitchFamily="18" charset="0"/>
              </a:rPr>
              <a:t>Training, recruitment, rewards and punishment (qualifications and salaries)</a:t>
            </a:r>
            <a:endParaRPr lang="en-US" altLang="en-US" sz="280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80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800" b="1">
                <a:cs typeface="Times New Roman" panose="02020603050405020304" pitchFamily="18" charset="0"/>
              </a:rPr>
              <a:t>Personnel flexibility and pay for performance</a:t>
            </a:r>
            <a:endParaRPr lang="en-US" altLang="en-US" sz="280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80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800" b="1">
                <a:cs typeface="Times New Roman" panose="02020603050405020304" pitchFamily="18" charset="0"/>
              </a:rPr>
              <a:t>Reform position classification (rank vs. position)</a:t>
            </a:r>
            <a:endParaRPr lang="en-US" altLang="en-US" sz="280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b="1">
                <a:cs typeface="Times New Roman" panose="02020603050405020304" pitchFamily="18" charset="0"/>
              </a:rPr>
              <a:t> </a:t>
            </a:r>
            <a:endParaRPr lang="en-US" altLang="en-US" sz="280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800" b="1">
                <a:cs typeface="Times New Roman" panose="02020603050405020304" pitchFamily="18" charset="0"/>
              </a:rPr>
              <a:t>Return to meritocracy</a:t>
            </a:r>
          </a:p>
          <a:p>
            <a:pPr algn="just" eaLnBrk="1" hangingPunct="1">
              <a:lnSpc>
                <a:spcPct val="90000"/>
              </a:lnSpc>
            </a:pPr>
            <a:endParaRPr lang="en-US" altLang="en-US" sz="2800" b="1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800" b="1">
                <a:cs typeface="Times New Roman" panose="02020603050405020304" pitchFamily="18" charset="0"/>
              </a:rPr>
              <a:t>Back to the Future in terms of state functions?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6513"/>
            <a:ext cx="4714875" cy="682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The Dilemma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214563"/>
            <a:ext cx="8305800" cy="3881437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altLang="en-US" sz="2400" b="1">
                <a:cs typeface="Times New Roman" panose="02020603050405020304" pitchFamily="18" charset="0"/>
              </a:rPr>
              <a:t>Political-civil service reforms-relational, responsiveness of bureaucrats to politicians and Politicians to Bureaucrats</a:t>
            </a:r>
            <a:endParaRPr lang="en-US" altLang="en-US" sz="240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400" b="1">
                <a:cs typeface="Times New Roman" panose="02020603050405020304" pitchFamily="18" charset="0"/>
              </a:rPr>
              <a:t>Rise of NGOs and multilateral: can you avoid the politicians?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400" b="1">
                <a:cs typeface="Times New Roman" panose="02020603050405020304" pitchFamily="18" charset="0"/>
              </a:rPr>
              <a:t>Common interests: privileges in organization. Can’t avoid politics</a:t>
            </a:r>
            <a:endParaRPr lang="en-US" altLang="en-US" sz="240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>
                <a:cs typeface="Times New Roman" panose="02020603050405020304" pitchFamily="18" charset="0"/>
              </a:rPr>
              <a:t> </a:t>
            </a:r>
            <a:endParaRPr lang="en-US" altLang="en-US" sz="240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b="1">
                <a:cs typeface="Times New Roman" panose="02020603050405020304" pitchFamily="18" charset="0"/>
              </a:rPr>
              <a:t>Miewald:  Politics- the critical factor?</a:t>
            </a:r>
            <a:r>
              <a:rPr lang="en-US" altLang="en-US" sz="2400"/>
              <a:t> 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448800" cy="1143000"/>
          </a:xfrm>
        </p:spPr>
        <p:txBody>
          <a:bodyPr/>
          <a:lstStyle/>
          <a:p>
            <a:pPr eaLnBrk="1" hangingPunct="1"/>
            <a:r>
              <a:rPr lang="en-US" altLang="en-US"/>
              <a:t>Limited Impact with Training: The Flip Chart Syndrome </a:t>
            </a:r>
          </a:p>
        </p:txBody>
      </p:sp>
      <p:pic>
        <p:nvPicPr>
          <p:cNvPr id="81922" name="Picture 5" descr="h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09800"/>
            <a:ext cx="6705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b="1"/>
              <a:t>Afterward- World Bank Mission (2006)</a:t>
            </a:r>
            <a:br>
              <a:rPr lang="en-US" altLang="en-US" sz="2800" b="1"/>
            </a:br>
            <a:br>
              <a:rPr lang="en-US" altLang="en-US" sz="2800" b="1"/>
            </a:br>
            <a:r>
              <a:rPr lang="en-US" altLang="en-US" sz="2800"/>
              <a:t> </a:t>
            </a:r>
            <a:r>
              <a:rPr lang="en-US" altLang="en-US" sz="2800" b="1"/>
              <a:t>GOVERNANCE IN GUINEA-CONAKRY (Brfore Ebola)</a:t>
            </a:r>
          </a:p>
        </p:txBody>
      </p:sp>
      <p:sp>
        <p:nvSpPr>
          <p:cNvPr id="829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/>
              <a:t>A Small Diversion- Local Governance and Civil Society in Guinea Conakry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b="1"/>
          </a:p>
          <a:p>
            <a:pPr eaLnBrk="1" hangingPunct="1">
              <a:lnSpc>
                <a:spcPct val="90000"/>
              </a:lnSpc>
            </a:pPr>
            <a:r>
              <a:rPr lang="en-US" altLang="en-US" sz="2400" b="1"/>
              <a:t>Creation of a Poverty Alleviation Fund- includes Micro-Credit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b="1"/>
          </a:p>
          <a:p>
            <a:pPr eaLnBrk="1" hangingPunct="1">
              <a:lnSpc>
                <a:spcPct val="90000"/>
              </a:lnSpc>
            </a:pPr>
            <a:r>
              <a:rPr lang="en-US" altLang="en-US" sz="2400" b="1"/>
              <a:t>Design Capacity for Service Delivery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b="1"/>
          </a:p>
          <a:p>
            <a:pPr eaLnBrk="1" hangingPunct="1">
              <a:lnSpc>
                <a:spcPct val="90000"/>
              </a:lnSpc>
            </a:pPr>
            <a:r>
              <a:rPr lang="en-US" altLang="en-US" sz="2400" b="1"/>
              <a:t>Role For Civil Society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b="1"/>
          </a:p>
          <a:p>
            <a:pPr eaLnBrk="1" hangingPunct="1">
              <a:lnSpc>
                <a:spcPct val="90000"/>
              </a:lnSpc>
            </a:pPr>
            <a:r>
              <a:rPr lang="en-US" altLang="en-US" sz="2400" b="1"/>
              <a:t>December 12, 2008- Military Coup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b="1"/>
          </a:p>
          <a:p>
            <a:pPr eaLnBrk="1" hangingPunct="1">
              <a:lnSpc>
                <a:spcPct val="90000"/>
              </a:lnSpc>
            </a:pPr>
            <a:endParaRPr lang="en-US" altLang="en-US" sz="2400" b="1"/>
          </a:p>
          <a:p>
            <a:pPr eaLnBrk="1" hangingPunct="1">
              <a:lnSpc>
                <a:spcPct val="90000"/>
              </a:lnSpc>
            </a:pPr>
            <a:endParaRPr lang="en-US" altLang="en-US" sz="2400" b="1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b="1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000"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-1600200"/>
            <a:ext cx="7378700" cy="2095500"/>
          </a:xfrm>
        </p:spPr>
        <p:txBody>
          <a:bodyPr/>
          <a:lstStyle/>
          <a:p>
            <a:pPr eaLnBrk="1" hangingPunct="1"/>
            <a:br>
              <a:rPr lang="en-US" altLang="en-US" sz="4000" b="1"/>
            </a:br>
            <a:br>
              <a:rPr lang="en-US" altLang="en-US" sz="4000" b="1"/>
            </a:br>
            <a:br>
              <a:rPr lang="en-US" altLang="en-US" sz="4000" b="1"/>
            </a:br>
            <a:br>
              <a:rPr lang="en-US" altLang="en-US" sz="4000" b="1"/>
            </a:br>
            <a:br>
              <a:rPr lang="en-US" altLang="en-US" sz="4000" b="1"/>
            </a:br>
            <a:r>
              <a:rPr lang="en-US" altLang="en-US" sz="4000" b="1"/>
              <a:t>  </a:t>
            </a:r>
            <a:br>
              <a:rPr lang="en-US" altLang="en-US" sz="4000" b="1"/>
            </a:br>
            <a:br>
              <a:rPr lang="en-US" altLang="en-US" sz="4000" b="1"/>
            </a:br>
            <a:r>
              <a:rPr lang="en-US" altLang="en-US" sz="4000" b="1"/>
              <a:t>IV. Mid-1970s to mid-1980s: Planning vs. Budgets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57400"/>
            <a:ext cx="7958138" cy="3881438"/>
          </a:xfrm>
        </p:spPr>
        <p:txBody>
          <a:bodyPr/>
          <a:lstStyle/>
          <a:p>
            <a:pPr eaLnBrk="1" hangingPunct="1"/>
            <a:r>
              <a:rPr lang="en-US" altLang="en-US" b="1"/>
              <a:t>Planning demanded by technical assistance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b="1"/>
          </a:p>
          <a:p>
            <a:pPr eaLnBrk="1" hangingPunct="1"/>
            <a:r>
              <a:rPr lang="en-US" altLang="en-US" b="1"/>
              <a:t>Technical assistance- both grants and loans (no private loans to Africa)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/>
              <a:t>	</a:t>
            </a:r>
          </a:p>
          <a:p>
            <a:pPr eaLnBrk="1" hangingPunct="1"/>
            <a:r>
              <a:rPr lang="en-US" altLang="en-US" b="1"/>
              <a:t>Project planning "wins" over national planning and budgeting systems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Guinea-Conakry</a:t>
            </a:r>
          </a:p>
        </p:txBody>
      </p:sp>
      <p:pic>
        <p:nvPicPr>
          <p:cNvPr id="83970" name="Picture 8" descr="h960823labe_iti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981200"/>
            <a:ext cx="44958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1" name="Picture 10" descr="guinea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20002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2" name="Picture 16" descr="Guinea-conakry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105400"/>
            <a:ext cx="219075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3" name="Picture 7" descr="http://www.france24.com/en/files/imagecache/france24_ct_player_thumbnail/story/20081224-GUINEA-m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3886200"/>
            <a:ext cx="3754437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HRD Dilemma</a:t>
            </a:r>
          </a:p>
        </p:txBody>
      </p:sp>
      <p:sp>
        <p:nvSpPr>
          <p:cNvPr id="849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b="1"/>
              <a:t>Guinea- Councillors, Illiterate, work in indigenous language, Self Interested Bureaucracy:  </a:t>
            </a:r>
          </a:p>
          <a:p>
            <a:pPr eaLnBrk="1" hangingPunct="1"/>
            <a:endParaRPr lang="en-US" altLang="en-US" sz="2800" b="1"/>
          </a:p>
          <a:p>
            <a:pPr eaLnBrk="1" hangingPunct="1"/>
            <a:r>
              <a:rPr lang="en-US" altLang="en-US" sz="2800" b="1"/>
              <a:t>Defined by Law and French</a:t>
            </a:r>
          </a:p>
          <a:p>
            <a:pPr eaLnBrk="1" hangingPunct="1"/>
            <a:endParaRPr lang="en-US" altLang="en-US" sz="2800" b="1"/>
          </a:p>
          <a:p>
            <a:pPr algn="just" eaLnBrk="1" hangingPunct="1"/>
            <a:r>
              <a:rPr lang="en-US" altLang="en-US" sz="2800" b="1">
                <a:cs typeface="Times New Roman" panose="02020603050405020304" pitchFamily="18" charset="0"/>
              </a:rPr>
              <a:t> The Dilemma of Merit:  (Picard and Garrity)- Command and Control</a:t>
            </a:r>
            <a:endParaRPr lang="en-US" altLang="en-US" sz="2800">
              <a:cs typeface="Times New Roman" panose="02020603050405020304" pitchFamily="18" charset="0"/>
            </a:endParaRPr>
          </a:p>
          <a:p>
            <a:pPr algn="just" eaLnBrk="1" hangingPunct="1"/>
            <a:endParaRPr lang="en-US" altLang="en-US" sz="280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Public Sector Debt: The Current Debate</a:t>
            </a:r>
          </a:p>
        </p:txBody>
      </p:sp>
      <p:sp>
        <p:nvSpPr>
          <p:cNvPr id="860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  <a:p>
            <a:endParaRPr lang="en-US" altLang="en-US"/>
          </a:p>
          <a:p>
            <a:r>
              <a:rPr lang="en-US" altLang="en-US">
                <a:hlinkClick r:id="rId2"/>
              </a:rPr>
              <a:t>The International Monetary Fund</a:t>
            </a:r>
            <a:endParaRPr lang="en-US" altLang="en-US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FF0000"/>
                </a:solidFill>
              </a:rPr>
              <a:t>Discussion:  Schiavo-Campo, Chapters 6 and 7</a:t>
            </a:r>
          </a:p>
        </p:txBody>
      </p:sp>
      <p:sp>
        <p:nvSpPr>
          <p:cNvPr id="87042" name="Content Placeholder 2"/>
          <p:cNvSpPr>
            <a:spLocks noGrp="1"/>
          </p:cNvSpPr>
          <p:nvPr>
            <p:ph idx="1"/>
          </p:nvPr>
        </p:nvSpPr>
        <p:spPr>
          <a:xfrm>
            <a:off x="0" y="2214563"/>
            <a:ext cx="9144000" cy="4491037"/>
          </a:xfrm>
        </p:spPr>
        <p:txBody>
          <a:bodyPr/>
          <a:lstStyle/>
          <a:p>
            <a:pPr marL="514350" indent="-514350">
              <a:buFont typeface="Wingdings" panose="05000000000000000000" pitchFamily="2" charset="2"/>
              <a:buAutoNum type="arabicPeriod"/>
            </a:pPr>
            <a:r>
              <a:rPr lang="en-US" altLang="en-US" sz="2800" b="1"/>
              <a:t>What is the difference between proportional, regressive and progressive taxes? Which do you support?</a:t>
            </a:r>
          </a:p>
          <a:p>
            <a:pPr marL="514350" indent="-514350">
              <a:buFont typeface="Wingdings" panose="05000000000000000000" pitchFamily="2" charset="2"/>
              <a:buAutoNum type="arabicPeriod"/>
            </a:pPr>
            <a:endParaRPr lang="en-US" altLang="en-US" sz="2800" b="1"/>
          </a:p>
          <a:p>
            <a:pPr marL="514350" indent="-514350">
              <a:buFont typeface="Wingdings" panose="05000000000000000000" pitchFamily="2" charset="2"/>
              <a:buAutoNum type="arabicPeriod"/>
            </a:pPr>
            <a:r>
              <a:rPr lang="en-US" altLang="en-US" sz="2800" b="1"/>
              <a:t> How does auditing differ from accounting?</a:t>
            </a:r>
          </a:p>
          <a:p>
            <a:pPr marL="514350" indent="-514350">
              <a:buFont typeface="Wingdings" panose="05000000000000000000" pitchFamily="2" charset="2"/>
              <a:buAutoNum type="arabicPeriod"/>
            </a:pPr>
            <a:endParaRPr lang="en-US" altLang="en-US" sz="2800" b="1"/>
          </a:p>
          <a:p>
            <a:pPr marL="514350" indent="-514350">
              <a:buFont typeface="Wingdings" panose="05000000000000000000" pitchFamily="2" charset="2"/>
              <a:buAutoNum type="arabicPeriod"/>
            </a:pPr>
            <a:r>
              <a:rPr lang="en-US" altLang="en-US" sz="2800" b="1"/>
              <a:t>What is the difference between fiscal and monetary policy?  Wage and Price Controls?</a:t>
            </a:r>
          </a:p>
          <a:p>
            <a:pPr marL="514350" indent="-514350">
              <a:buFont typeface="Wingdings" panose="05000000000000000000" pitchFamily="2" charset="2"/>
              <a:buAutoNum type="arabicPeriod"/>
            </a:pPr>
            <a:endParaRPr lang="en-US" altLang="en-US" sz="2800" b="1"/>
          </a:p>
          <a:p>
            <a:pPr marL="514350" indent="-514350">
              <a:buFont typeface="Wingdings" panose="05000000000000000000" pitchFamily="2" charset="2"/>
              <a:buAutoNum type="arabicPeriod"/>
            </a:pPr>
            <a:r>
              <a:rPr lang="en-US" altLang="en-US" sz="2800" b="1"/>
              <a:t>Explain “Right Sizing?”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FF0000"/>
                </a:solidFill>
              </a:rPr>
              <a:t>Zakaria</a:t>
            </a:r>
          </a:p>
        </p:txBody>
      </p:sp>
      <p:sp>
        <p:nvSpPr>
          <p:cNvPr id="88066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9144000" cy="3881438"/>
          </a:xfrm>
        </p:spPr>
        <p:txBody>
          <a:bodyPr/>
          <a:lstStyle/>
          <a:p>
            <a:pPr marL="514350" indent="-514350">
              <a:buFont typeface="Wingdings" panose="05000000000000000000" pitchFamily="2" charset="2"/>
              <a:buAutoNum type="arabicPeriod"/>
            </a:pPr>
            <a:r>
              <a:rPr lang="en-US" altLang="en-US" sz="2800" b="1"/>
              <a:t>Are developed countries too rich?  Why or why not?</a:t>
            </a:r>
          </a:p>
          <a:p>
            <a:pPr marL="514350" indent="-514350">
              <a:buFont typeface="Wingdings" panose="05000000000000000000" pitchFamily="2" charset="2"/>
              <a:buAutoNum type="arabicPeriod"/>
            </a:pPr>
            <a:endParaRPr lang="en-US" altLang="en-US" sz="2800" b="1"/>
          </a:p>
          <a:p>
            <a:pPr marL="514350" indent="-514350">
              <a:buFont typeface="Wingdings" panose="05000000000000000000" pitchFamily="2" charset="2"/>
              <a:buAutoNum type="arabicPeriod"/>
            </a:pPr>
            <a:r>
              <a:rPr lang="en-US" altLang="en-US" sz="2800" b="1"/>
              <a:t>To what extent is the U.S. (and the world) “stuck in the past?”  Examples?</a:t>
            </a:r>
          </a:p>
          <a:p>
            <a:pPr marL="514350" indent="-514350">
              <a:buFont typeface="Wingdings" panose="05000000000000000000" pitchFamily="2" charset="2"/>
              <a:buAutoNum type="arabicPeriod"/>
            </a:pPr>
            <a:endParaRPr lang="en-US" altLang="en-US" sz="2800" b="1"/>
          </a:p>
          <a:p>
            <a:pPr marL="514350" indent="-514350">
              <a:buFont typeface="Wingdings" panose="05000000000000000000" pitchFamily="2" charset="2"/>
              <a:buAutoNum type="arabicPeriod"/>
            </a:pPr>
            <a:r>
              <a:rPr lang="en-US" altLang="en-US" sz="2800" b="1"/>
              <a:t>What does Zakaria mean by “Death of Authority?” Should countries have elites?</a:t>
            </a:r>
          </a:p>
          <a:p>
            <a:pPr marL="514350" indent="-514350">
              <a:buFont typeface="Wingdings" panose="05000000000000000000" pitchFamily="2" charset="2"/>
              <a:buAutoNum type="arabicPeriod"/>
            </a:pPr>
            <a:endParaRPr lang="en-US" altLang="en-US" sz="2800" b="1"/>
          </a:p>
          <a:p>
            <a:pPr marL="514350" indent="-514350">
              <a:buFont typeface="Wingdings" panose="05000000000000000000" pitchFamily="2" charset="2"/>
              <a:buAutoNum type="arabicPeriod"/>
            </a:pPr>
            <a:r>
              <a:rPr lang="en-US" altLang="en-US" sz="2800" b="1"/>
              <a:t> Explain Direct vs. Indirect Democracy. Factions?  Examples and Assessment?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FF0000"/>
                </a:solidFill>
              </a:rPr>
              <a:t>Picard and Buss</a:t>
            </a:r>
          </a:p>
        </p:txBody>
      </p:sp>
      <p:sp>
        <p:nvSpPr>
          <p:cNvPr id="89090" name="Content Placeholder 2"/>
          <p:cNvSpPr>
            <a:spLocks noGrp="1"/>
          </p:cNvSpPr>
          <p:nvPr>
            <p:ph idx="1"/>
          </p:nvPr>
        </p:nvSpPr>
        <p:spPr>
          <a:xfrm>
            <a:off x="0" y="2214563"/>
            <a:ext cx="9144000" cy="3881437"/>
          </a:xfrm>
        </p:spPr>
        <p:txBody>
          <a:bodyPr/>
          <a:lstStyle/>
          <a:p>
            <a:pPr marL="514350" indent="-514350">
              <a:buFont typeface="Wingdings" panose="05000000000000000000" pitchFamily="2" charset="2"/>
              <a:buAutoNum type="arabicPeriod"/>
            </a:pPr>
            <a:r>
              <a:rPr lang="en-US" altLang="en-US" sz="2800" b="1"/>
              <a:t>What do Picard and Buss mean by Dealing with Donors?</a:t>
            </a:r>
          </a:p>
          <a:p>
            <a:pPr marL="514350" indent="-514350">
              <a:buFont typeface="Wingdings" panose="05000000000000000000" pitchFamily="2" charset="2"/>
              <a:buAutoNum type="arabicPeriod"/>
            </a:pPr>
            <a:endParaRPr lang="en-US" altLang="en-US" sz="2800" b="1"/>
          </a:p>
          <a:p>
            <a:pPr marL="514350" indent="-514350">
              <a:buFont typeface="Wingdings" panose="05000000000000000000" pitchFamily="2" charset="2"/>
              <a:buAutoNum type="arabicPeriod"/>
            </a:pPr>
            <a:r>
              <a:rPr lang="en-US" altLang="en-US" sz="2800" b="1"/>
              <a:t>What is the overall message in the book?</a:t>
            </a:r>
          </a:p>
          <a:p>
            <a:pPr marL="514350" indent="-514350">
              <a:buFont typeface="Wingdings" panose="05000000000000000000" pitchFamily="2" charset="2"/>
              <a:buAutoNum type="arabicPeriod"/>
            </a:pPr>
            <a:endParaRPr lang="en-US" altLang="en-US" sz="2800" b="1"/>
          </a:p>
          <a:p>
            <a:pPr marL="514350" indent="-514350">
              <a:buFont typeface="Wingdings" panose="05000000000000000000" pitchFamily="2" charset="2"/>
              <a:buAutoNum type="arabicPeriod"/>
            </a:pPr>
            <a:r>
              <a:rPr lang="en-US" altLang="en-US" sz="2800" b="1"/>
              <a:t>Is Aid “Dead?”  How is foreign aid best used?</a:t>
            </a:r>
          </a:p>
          <a:p>
            <a:pPr marL="514350" indent="-514350">
              <a:buFont typeface="Wingdings" panose="05000000000000000000" pitchFamily="2" charset="2"/>
              <a:buAutoNum type="arabicPeriod"/>
            </a:pPr>
            <a:endParaRPr lang="en-US" altLang="en-US" sz="2800" b="1"/>
          </a:p>
          <a:p>
            <a:pPr marL="514350" indent="-514350">
              <a:buFont typeface="Wingdings" panose="05000000000000000000" pitchFamily="2" charset="2"/>
              <a:buAutoNum type="arabicPeriod"/>
            </a:pPr>
            <a:r>
              <a:rPr lang="en-US" altLang="en-US" sz="2800" b="1"/>
              <a:t>What do Picard and Buss mean by the “Fragile Balance?”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8839200" cy="1143000"/>
          </a:xfrm>
        </p:spPr>
        <p:txBody>
          <a:bodyPr/>
          <a:lstStyle/>
          <a:p>
            <a:pPr eaLnBrk="1" hangingPunct="1"/>
            <a:r>
              <a:rPr lang="en-US" altLang="en-US" sz="4000" b="1"/>
              <a:t>V. The Post-Cold Ward State of Financial Management (1990s to Present)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0" y="1828800"/>
            <a:ext cx="91440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b="1"/>
              <a:t>	</a:t>
            </a:r>
            <a:r>
              <a:rPr lang="en-US" altLang="en-US" sz="2400" b="1"/>
              <a:t>1.  IMF Stabilization- currency reform, auctions and trade liberalization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b="1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/>
              <a:t>	2.  Decentralized Budgeting- Part of Governance Debate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/>
              <a:t>	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/>
              <a:t>	3.  World Bank and UNDP "Management" - Opposing views to SAPs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b="1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/>
              <a:t>	4.  Human Resource Development (Millennium Development Goals)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b="1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/>
              <a:t>	5.  Exceptions for Security Challenge Countries (SCC)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/>
              <a:t>The Current State of Financial Management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828800"/>
            <a:ext cx="8229600" cy="43021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b="1"/>
              <a:t>	6.  Continued Absence of recurrent budgets and loss of control in Crisis: especially re. “Terror Prone,” Collapsed and Fragile States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 b="1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b="1"/>
              <a:t>	7.  Activity (economy) driven by technical assistance projects - the only game in town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 b="1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b="1"/>
              <a:t>	8.  Bridging and sectoral loans and grants- major source of international involvement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 b="1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b="1"/>
              <a:t>	9.  Crisis in Governance and Human Security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aight Edge">
  <a:themeElements>
    <a:clrScheme name="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Straight Edg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3381</TotalTime>
  <Words>1110</Words>
  <Application>Microsoft Office PowerPoint</Application>
  <PresentationFormat>On-screen Show (4:3)</PresentationFormat>
  <Paragraphs>395</Paragraphs>
  <Slides>75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0" baseType="lpstr">
      <vt:lpstr>MS PGothic</vt:lpstr>
      <vt:lpstr>MS PGothic</vt:lpstr>
      <vt:lpstr>Times New Roman</vt:lpstr>
      <vt:lpstr>Wingdings</vt:lpstr>
      <vt:lpstr>Straight Edge</vt:lpstr>
      <vt:lpstr>PIA 2020</vt:lpstr>
      <vt:lpstr>PowerPoint Presentation</vt:lpstr>
      <vt:lpstr>Public Sector Reform</vt:lpstr>
      <vt:lpstr>Overview: Stages in the Developmental State</vt:lpstr>
      <vt:lpstr>The History:  Planning, Financial and Budgetary Management Systems in Poor Counties</vt:lpstr>
      <vt:lpstr>Historical Periods: Famous Six</vt:lpstr>
      <vt:lpstr>         IV. Mid-1970s to mid-1980s: Planning vs. Budgets</vt:lpstr>
      <vt:lpstr>V. The Post-Cold Ward State of Financial Management (1990s to Present)</vt:lpstr>
      <vt:lpstr>The Current State of Financial Management</vt:lpstr>
      <vt:lpstr>Back to the Future? Somalia- 2008</vt:lpstr>
      <vt:lpstr>VI. The Current State of Financial Management: Structural Adjustment- 1983-2017</vt:lpstr>
      <vt:lpstr>Conditionality- What is the post-security future? </vt:lpstr>
      <vt:lpstr>  Privatization Debates</vt:lpstr>
      <vt:lpstr>Privatization: Contracting and non-profits</vt:lpstr>
      <vt:lpstr>PowerPoint Presentation</vt:lpstr>
      <vt:lpstr>What is the Future?</vt:lpstr>
      <vt:lpstr>The Nature of the Debate: Local to Global</vt:lpstr>
      <vt:lpstr>Focus: The Domestic Context, International Issues and the Developmental/Security Challenge</vt:lpstr>
      <vt:lpstr>1. Faith in the State- 1950s</vt:lpstr>
      <vt:lpstr>The Model: Asian Development State</vt:lpstr>
      <vt:lpstr>“Faith in the State”</vt:lpstr>
      <vt:lpstr>2. Basic Human Needs- 1965-1975</vt:lpstr>
      <vt:lpstr>Robert McNamara and the World Bank</vt:lpstr>
      <vt:lpstr>3. New International Economic Order Mid 1970s- 1983</vt:lpstr>
      <vt:lpstr>NIEO- Late 1970s</vt:lpstr>
      <vt:lpstr>   4. Structural Adjustment and neo-orthodoxy: The Dividing Line:  1983-1989     </vt:lpstr>
      <vt:lpstr>5. Governance and Capacity Building- 1989-2017?</vt:lpstr>
      <vt:lpstr>Reinventing Government</vt:lpstr>
      <vt:lpstr>Reinventing Government: Had International Impact</vt:lpstr>
      <vt:lpstr>PowerPoint Presentation</vt:lpstr>
      <vt:lpstr>6.  Deeper Focus on Public Sector Reform:  (Stepping Back- 1979-2020?)</vt:lpstr>
      <vt:lpstr> The challenges  </vt:lpstr>
      <vt:lpstr>“We Are the World”- Private “power” (soft power?)</vt:lpstr>
      <vt:lpstr>Deconstruction and Trumpism</vt:lpstr>
      <vt:lpstr>Public Sector Reform-2</vt:lpstr>
      <vt:lpstr>The Response: The End of History (or the end of the End) Declared: 7th - 9th October, 2005 Nottingham, UK </vt:lpstr>
      <vt:lpstr>Critics View of Structural Adjustment</vt:lpstr>
      <vt:lpstr>SAPS: Latin America Centralized Authoritarian Government, 1980s</vt:lpstr>
      <vt:lpstr>Public Sector Reform- A Closer Look</vt:lpstr>
      <vt:lpstr>The Debt Burden</vt:lpstr>
      <vt:lpstr>Public Sector Reform after 1987</vt:lpstr>
      <vt:lpstr>PowerPoint Presentation</vt:lpstr>
      <vt:lpstr>The Issues</vt:lpstr>
      <vt:lpstr>The Time for Civil Society</vt:lpstr>
      <vt:lpstr>THEORY: Civil Society vs. State</vt:lpstr>
      <vt:lpstr>The Issues in Developed States</vt:lpstr>
      <vt:lpstr>The Issue: French Wine or Wisconsin Cheese</vt:lpstr>
      <vt:lpstr>Focus on Reforms-1</vt:lpstr>
      <vt:lpstr>A Conservative View</vt:lpstr>
      <vt:lpstr>Overall:  Reform Meant Attack on Hierarchy</vt:lpstr>
      <vt:lpstr>Wen Jiabao vs. New York Times</vt:lpstr>
      <vt:lpstr>Reforms- 2</vt:lpstr>
      <vt:lpstr>The Problem</vt:lpstr>
      <vt:lpstr>Reforms-3</vt:lpstr>
      <vt:lpstr>Discussions</vt:lpstr>
      <vt:lpstr>4. Civil Service Reforms</vt:lpstr>
      <vt:lpstr>The Dilemma:  The 30% Solution (Bannon)</vt:lpstr>
      <vt:lpstr>Comparative Public Administration Issues- Reminder</vt:lpstr>
      <vt:lpstr>Techniques: Public Sector Reform </vt:lpstr>
      <vt:lpstr>PowerPoint Presentation</vt:lpstr>
      <vt:lpstr>Structural Reforms</vt:lpstr>
      <vt:lpstr>Decentralization</vt:lpstr>
      <vt:lpstr> Reforms: Cutback Management- smaller, or more efficient, more effective  </vt:lpstr>
      <vt:lpstr>Downsizing or Rightsizing</vt:lpstr>
      <vt:lpstr>7.  Return to Human Resource Development </vt:lpstr>
      <vt:lpstr>PowerPoint Presentation</vt:lpstr>
      <vt:lpstr>The Dilemma</vt:lpstr>
      <vt:lpstr>Limited Impact with Training: The Flip Chart Syndrome </vt:lpstr>
      <vt:lpstr>Afterward- World Bank Mission (2006)   GOVERNANCE IN GUINEA-CONAKRY (Brfore Ebola)</vt:lpstr>
      <vt:lpstr>Guinea-Conakry</vt:lpstr>
      <vt:lpstr>HRD Dilemma</vt:lpstr>
      <vt:lpstr>Public Sector Debt: The Current Debate</vt:lpstr>
      <vt:lpstr>Discussion:  Schiavo-Campo, Chapters 6 and 7</vt:lpstr>
      <vt:lpstr>Zakaria</vt:lpstr>
      <vt:lpstr>Picard and Buss</vt:lpstr>
    </vt:vector>
  </TitlesOfParts>
  <Company>Public Administration Service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PIA 3090</dc:title>
  <dc:creator>Louis Picard</dc:creator>
  <cp:lastModifiedBy>none</cp:lastModifiedBy>
  <cp:revision>221</cp:revision>
  <dcterms:created xsi:type="dcterms:W3CDTF">2006-10-23T19:04:39Z</dcterms:created>
  <dcterms:modified xsi:type="dcterms:W3CDTF">2017-03-27T18:12:35Z</dcterms:modified>
</cp:coreProperties>
</file>