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486" r:id="rId2"/>
    <p:sldId id="533" r:id="rId3"/>
    <p:sldId id="534" r:id="rId4"/>
    <p:sldId id="535" r:id="rId5"/>
    <p:sldId id="487" r:id="rId6"/>
    <p:sldId id="488" r:id="rId7"/>
    <p:sldId id="518" r:id="rId8"/>
    <p:sldId id="515" r:id="rId9"/>
    <p:sldId id="537" r:id="rId10"/>
    <p:sldId id="519" r:id="rId11"/>
    <p:sldId id="495" r:id="rId12"/>
    <p:sldId id="527" r:id="rId13"/>
    <p:sldId id="288" r:id="rId14"/>
    <p:sldId id="529" r:id="rId15"/>
    <p:sldId id="528" r:id="rId16"/>
    <p:sldId id="496" r:id="rId17"/>
    <p:sldId id="525" r:id="rId18"/>
    <p:sldId id="461" r:id="rId19"/>
    <p:sldId id="505" r:id="rId20"/>
    <p:sldId id="506" r:id="rId21"/>
    <p:sldId id="507" r:id="rId22"/>
    <p:sldId id="460" r:id="rId23"/>
    <p:sldId id="501" r:id="rId24"/>
    <p:sldId id="524" r:id="rId25"/>
    <p:sldId id="514" r:id="rId26"/>
    <p:sldId id="489" r:id="rId27"/>
    <p:sldId id="547" r:id="rId28"/>
    <p:sldId id="512" r:id="rId29"/>
    <p:sldId id="510" r:id="rId30"/>
    <p:sldId id="511" r:id="rId31"/>
    <p:sldId id="509" r:id="rId32"/>
    <p:sldId id="539" r:id="rId33"/>
    <p:sldId id="540" r:id="rId34"/>
    <p:sldId id="541" r:id="rId35"/>
    <p:sldId id="542" r:id="rId36"/>
    <p:sldId id="548" r:id="rId37"/>
    <p:sldId id="543" r:id="rId38"/>
    <p:sldId id="544" r:id="rId39"/>
    <p:sldId id="546" r:id="rId40"/>
    <p:sldId id="490" r:id="rId41"/>
    <p:sldId id="466" r:id="rId42"/>
    <p:sldId id="291" r:id="rId43"/>
    <p:sldId id="471" r:id="rId44"/>
    <p:sldId id="536" r:id="rId45"/>
    <p:sldId id="526" r:id="rId46"/>
    <p:sldId id="502" r:id="rId47"/>
    <p:sldId id="521" r:id="rId48"/>
    <p:sldId id="462" r:id="rId49"/>
    <p:sldId id="530" r:id="rId50"/>
    <p:sldId id="531" r:id="rId51"/>
    <p:sldId id="532" r:id="rId52"/>
    <p:sldId id="538" r:id="rId53"/>
    <p:sldId id="500" r:id="rId54"/>
    <p:sldId id="522" r:id="rId55"/>
    <p:sldId id="463" r:id="rId56"/>
    <p:sldId id="54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328D-94C7-4A45-9B00-8CB36ACA738B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275B-355C-D242-9754-B5DD3981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CC774D-6BB4-824D-AE26-70EAD71E5CA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71460E-3FE4-1047-9D3C-32D8FA79FB0F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7BD41C-CDBF-2F4B-B882-3BA7FDA3F76D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0A2005-E880-B44D-876A-AC90B81930A4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6A213-EB41-534B-B430-85E40D14BF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EE74CC-E48E-6848-9412-F8C837E7F032}" type="slidenum">
              <a:rPr lang="en-US"/>
              <a:pPr/>
              <a:t>28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721F60-0E04-B146-B9B7-FA6FE7F52D7E}" type="slidenum">
              <a:rPr lang="en-US"/>
              <a:pPr/>
              <a:t>46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AE5F22-D084-204F-9802-509E0C6F1DE9}" type="slidenum">
              <a:rPr lang="en-US"/>
              <a:pPr/>
              <a:t>47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050913-1265-41BB-AE15-9252916C13F6}" type="slidenum">
              <a:rPr lang="en-US" altLang="en-US" sz="1200">
                <a:solidFill>
                  <a:prstClr val="black"/>
                </a:solidFill>
              </a:rPr>
              <a:pPr/>
              <a:t>51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7EF9FE-6654-1248-AEEB-3525DFC1C38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28285B-6F7E-0749-B3D6-E83495FFD3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tionary.org/wiki/Kafkaesqu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Robert_Penn_Warren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Z4i9h8Wmf5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38073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Civil Society, Social Capital and Corruption:  The State and Governance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An Overview and Review of Governance Themes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PIA 2020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Introduction to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36004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Franz Kafka-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/>
              <a:t>	Man About Prague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(July 3, 1883-June 3, 1924)</a:t>
            </a:r>
          </a:p>
          <a:p>
            <a:pPr eaLnBrk="1" hangingPunct="1"/>
            <a:endParaRPr lang="en-US" altLang="en-US" sz="2400" b="1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1267" name="Content Placeholder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r>
              <a:rPr lang="en-US" altLang="en-US" b="1"/>
              <a:t>An Early Bureaucrat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Basher </a:t>
            </a:r>
          </a:p>
        </p:txBody>
      </p:sp>
      <p:pic>
        <p:nvPicPr>
          <p:cNvPr id="11268" name="Picture 2" descr="C:\Users\Lou\Pictures\200px-Kafka19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54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Lou\Pictures\200px-Kafka19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54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8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71600" y="1600200"/>
            <a:ext cx="3008313" cy="46910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ea typeface="+mn-ea"/>
                <a:hlinkClick r:id="rId2" tooltip="wikt:Kafkaesque"/>
              </a:rPr>
              <a:t>Kafkaesque</a:t>
            </a:r>
            <a:endParaRPr lang="en-US" sz="2000" b="1" dirty="0">
              <a:ea typeface="+mn-ea"/>
            </a:endParaRPr>
          </a:p>
          <a:p>
            <a:pPr eaLnBrk="1" hangingPunct="1">
              <a:defRPr/>
            </a:pPr>
            <a:endParaRPr lang="en-US" sz="2000" b="1" dirty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>
                <a:ea typeface="+mn-ea"/>
              </a:rPr>
              <a:t>Dysfunctional Bureaucracy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US" sz="2000" b="1" dirty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>
                <a:ea typeface="+mn-ea"/>
              </a:rPr>
              <a:t>Maze of Regulations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US" sz="2000" b="1" dirty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>
                <a:ea typeface="+mn-ea"/>
              </a:rPr>
              <a:t>Image of Public Sector as Inefficient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62800" cy="1162050"/>
          </a:xfrm>
        </p:spPr>
        <p:txBody>
          <a:bodyPr/>
          <a:lstStyle/>
          <a:p>
            <a:pPr eaLnBrk="1" hangingPunct="1"/>
            <a:r>
              <a:rPr lang="en-US" altLang="en-US" sz="3200"/>
              <a:t>The Problem: Corruption and Dysfunctional Bureaucracy</a:t>
            </a:r>
          </a:p>
        </p:txBody>
      </p:sp>
      <p:pic>
        <p:nvPicPr>
          <p:cNvPr id="12291" name="Picture 2" descr="http://www.jewoftheday.com/Ulpan/Images/Franz%20Kaf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4" b="13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93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upload.wikimedia.org/wikipedia/commons/thumb/3/3c/Robert_Penn_Warren.jpg/200px-Robert_Penn_War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90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itle 7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The Public Sector Problem:</a:t>
            </a:r>
            <a:br>
              <a:rPr lang="en-US" altLang="en-US" b="1" dirty="0"/>
            </a:br>
            <a:r>
              <a:rPr lang="en-US" altLang="en-US" b="1" dirty="0"/>
              <a:t>All The Kings Men</a:t>
            </a:r>
          </a:p>
        </p:txBody>
      </p:sp>
      <p:sp>
        <p:nvSpPr>
          <p:cNvPr id="123908" name="Content Placeholder 6"/>
          <p:cNvSpPr>
            <a:spLocks noGrp="1"/>
          </p:cNvSpPr>
          <p:nvPr>
            <p:ph sz="quarter" idx="13"/>
          </p:nvPr>
        </p:nvSpPr>
        <p:spPr>
          <a:xfrm>
            <a:off x="1219200" y="1142999"/>
            <a:ext cx="4038600" cy="55971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b="1" dirty="0"/>
              <a:t>Studies in Italy in 1930s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Concern about the Rise of Fascism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sz="2400" b="1" dirty="0"/>
              <a:t>Corruption at the Source of Dictatorship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Huey Long, Father Charles Coughlin and Rev. Gerald L.K. Smith “Social Justice and Share the work”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sz="2400" b="1" dirty="0"/>
              <a:t>Wrote “All the Kings Men”</a:t>
            </a:r>
          </a:p>
        </p:txBody>
      </p:sp>
      <p:sp>
        <p:nvSpPr>
          <p:cNvPr id="123909" name="Content Placeholder 8"/>
          <p:cNvSpPr>
            <a:spLocks noGrp="1"/>
          </p:cNvSpPr>
          <p:nvPr>
            <p:ph sz="quarter" idx="14"/>
          </p:nvPr>
        </p:nvSpPr>
        <p:spPr>
          <a:xfrm>
            <a:off x="5181600" y="1447800"/>
            <a:ext cx="37338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/>
              <a:t>Robert Penn Warren</a:t>
            </a:r>
          </a:p>
        </p:txBody>
      </p:sp>
    </p:spTree>
    <p:extLst>
      <p:ext uri="{BB962C8B-B14F-4D97-AF65-F5344CB8AC3E}">
        <p14:creationId xmlns:p14="http://schemas.microsoft.com/office/powerpoint/2010/main" val="339015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71" y="3073460"/>
            <a:ext cx="4495800" cy="44958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Guy Peters Thesis- Attacks the artificial dichotomy between politics and administration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Problem- critics of "rational bureaucracy" say it is the end of politics   </a:t>
            </a:r>
            <a:r>
              <a:rPr lang="en-US" altLang="en-US" sz="2000" b="1" dirty="0" err="1"/>
              <a:t>eg</a:t>
            </a:r>
            <a:r>
              <a:rPr lang="en-US" altLang="en-US" sz="2000" b="1" dirty="0"/>
              <a:t>. End of "all the kings men“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Goal- get into the magic "black box" of bureaucratic politics</a:t>
            </a:r>
            <a:r>
              <a:rPr lang="en-US" altLang="en-US" sz="2000" dirty="0"/>
              <a:t>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59636"/>
            <a:ext cx="3352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/>
              <a:t>Peters Thesis dissected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5064126" y="304800"/>
            <a:ext cx="3581400" cy="5853113"/>
          </a:xfrm>
        </p:spPr>
        <p:txBody>
          <a:bodyPr/>
          <a:lstStyle/>
          <a:p>
            <a:endParaRPr lang="en-US" altLang="en-US" b="1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52600"/>
            <a:ext cx="33861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33400"/>
            <a:ext cx="3043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en-US" altLang="en-US" sz="2800" b="1" dirty="0">
                <a:solidFill>
                  <a:prstClr val="black"/>
                </a:solidFill>
              </a:rPr>
              <a:t>A Great Film- More Later</a:t>
            </a:r>
          </a:p>
        </p:txBody>
      </p:sp>
    </p:spTree>
    <p:extLst>
      <p:ext uri="{BB962C8B-B14F-4D97-AF65-F5344CB8AC3E}">
        <p14:creationId xmlns:p14="http://schemas.microsoft.com/office/powerpoint/2010/main" val="351795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 idx="4294967295"/>
          </p:nvPr>
        </p:nvSpPr>
        <p:spPr>
          <a:xfrm>
            <a:off x="0" y="138322"/>
            <a:ext cx="9144000" cy="1886225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Huey Pierce Long, Jr. (August 30, 1893 -- September 10, 1935), nicknamed “The Kingfish”, was an American politician from the U.S. State of Louisiana. Cover Picture from Apr. 1, 1935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5955" name="Picture 2" descr="http://img.timeinc.net/time/magazine/archive/covers/1935/110135040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148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3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149694" y="1892852"/>
            <a:ext cx="7408333" cy="34506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/>
              <a:t>Governor and Senator, Louisiana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/>
              <a:t>“Every Man a King”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en-US" b="1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200" b="1"/>
              <a:t>An Anti-Bureaucrat Politician</a:t>
            </a:r>
            <a:br>
              <a:rPr lang="en-US" altLang="en-US" sz="3200" b="1"/>
            </a:br>
            <a:r>
              <a:rPr lang="en-US" altLang="en-US" sz="3200" b="1"/>
              <a:t>Huey P. Long</a:t>
            </a:r>
          </a:p>
        </p:txBody>
      </p:sp>
      <p:pic>
        <p:nvPicPr>
          <p:cNvPr id="124932" name="Picture 4" descr="Huey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987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6" descr="http://i.ytimg.com/vi/yRH-q0xU02Q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27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2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ositivesharing.com/wp-content/uploads/2006/05/bureauc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66" y="211455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Out of this- Key Issue: Bureaucrat Bashing</a:t>
            </a:r>
          </a:p>
        </p:txBody>
      </p:sp>
    </p:spTree>
    <p:extLst>
      <p:ext uri="{BB962C8B-B14F-4D97-AF65-F5344CB8AC3E}">
        <p14:creationId xmlns:p14="http://schemas.microsoft.com/office/powerpoint/2010/main" val="360321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9916" y="2121240"/>
            <a:ext cx="800735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16</a:t>
            </a:r>
            <a:r>
              <a:rPr lang="en-US" sz="2400" b="1" baseline="30000" dirty="0">
                <a:latin typeface="Arial" charset="0"/>
              </a:rPr>
              <a:t>th</a:t>
            </a:r>
            <a:r>
              <a:rPr lang="en-US" sz="2400" b="1" dirty="0">
                <a:latin typeface="Arial" charset="0"/>
              </a:rPr>
              <a:t> Century France: Separation of King from retainers.  Creation of Bureaucracy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18</a:t>
            </a:r>
            <a:r>
              <a:rPr lang="en-US" sz="2400" b="1" baseline="30000" dirty="0">
                <a:latin typeface="Arial" charset="0"/>
              </a:rPr>
              <a:t>th</a:t>
            </a:r>
            <a:r>
              <a:rPr lang="en-US" sz="2400" b="1" dirty="0">
                <a:latin typeface="Arial" charset="0"/>
              </a:rPr>
              <a:t> Century Prussia: </a:t>
            </a:r>
            <a:r>
              <a:rPr lang="en-US" sz="2400" b="1" dirty="0" err="1">
                <a:latin typeface="Arial" charset="0"/>
              </a:rPr>
              <a:t>Cameralism</a:t>
            </a:r>
            <a:r>
              <a:rPr lang="en-US" sz="2400" b="1" dirty="0">
                <a:latin typeface="Arial" charset="0"/>
              </a:rPr>
              <a:t>- Defined civil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administrators in public and Corporate Sector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Nineteenth Century: British India and British Reforms: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 Selection by Examination and Interview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Late Nineteenth and Early Twentieth Century U.K. and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U.S.: Civil Service Reform: Ending the Spoils (Hatch Act)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Last Part of the Twentieth Century: Structural Adjustment </a:t>
            </a:r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Reform Epochs: A Reminder</a:t>
            </a:r>
            <a:br>
              <a:rPr lang="en-US">
                <a:latin typeface="Arial Black" charset="0"/>
              </a:rPr>
            </a:br>
            <a:endParaRPr lang="en-US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</a:rPr>
              <a:t>Hatch Act:  Key to Civil Service Reform in the U.S.</a:t>
            </a:r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2743200" cy="2606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9125"/>
            <a:ext cx="3581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905000" y="54864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1833-1896</a:t>
            </a:r>
          </a:p>
        </p:txBody>
      </p:sp>
    </p:spTree>
    <p:extLst>
      <p:ext uri="{BB962C8B-B14F-4D97-AF65-F5344CB8AC3E}">
        <p14:creationId xmlns:p14="http://schemas.microsoft.com/office/powerpoint/2010/main" val="330756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Public Interest vs. private interests (and the bureaucracy as an interest group)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Question: Is there such a thing as a Public Interest Group? (PIG)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NGOs: Public, private or Ideological?</a:t>
            </a: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AT ISSUE</a:t>
            </a:r>
          </a:p>
        </p:txBody>
      </p:sp>
    </p:spTree>
    <p:extLst>
      <p:ext uri="{BB962C8B-B14F-4D97-AF65-F5344CB8AC3E}">
        <p14:creationId xmlns:p14="http://schemas.microsoft.com/office/powerpoint/2010/main" val="341451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715000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None/>
            </a:pPr>
            <a:r>
              <a:rPr lang="en-US" altLang="en-US" sz="3500" b="1" dirty="0"/>
              <a:t>The Environment of Public Affairs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/>
              <a:t>The Debate about Institutions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/>
              <a:t>A Short </a:t>
            </a:r>
            <a:r>
              <a:rPr lang="ja-JP" altLang="en-US" sz="2800" b="1" dirty="0"/>
              <a:t>“</a:t>
            </a:r>
            <a:r>
              <a:rPr lang="en-US" altLang="ja-JP" sz="2800" b="1" dirty="0"/>
              <a:t>History” of Public Administration and Public Affairs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800" b="1" dirty="0"/>
              <a:t>Traditional, Charismatic and Legal-Rational Models of Public Administration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800" b="1" dirty="0"/>
              <a:t>Corruption and Civil Service Reform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800" b="1" dirty="0"/>
              <a:t>Debates about Contracting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800" b="1" dirty="0"/>
              <a:t>Review: Comparative Methodology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800" b="1" dirty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800" b="1" dirty="0"/>
              <a:t>Authoritarian Leadership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/>
          </a:p>
          <a:p>
            <a:pPr marL="514350" indent="-514350"/>
            <a:endParaRPr lang="en-US" altLang="en-US" dirty="0"/>
          </a:p>
        </p:txBody>
      </p:sp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13613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Review Themes</a:t>
            </a:r>
          </a:p>
        </p:txBody>
      </p:sp>
    </p:spTree>
    <p:extLst>
      <p:ext uri="{BB962C8B-B14F-4D97-AF65-F5344CB8AC3E}">
        <p14:creationId xmlns:p14="http://schemas.microsoft.com/office/powerpoint/2010/main" val="273985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1.  No significant differences between personnel in large private vs. public organizations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2.  Differences in the structures within which the individual has to work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3.  The bureaucracy is an institution of government</a:t>
            </a:r>
          </a:p>
        </p:txBody>
      </p:sp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sz="4000">
                <a:latin typeface="Arial Black" charset="0"/>
              </a:rPr>
            </a:br>
            <a:r>
              <a:rPr lang="en-US" sz="3200">
                <a:latin typeface="Arial Black" charset="0"/>
              </a:rPr>
              <a:t>Differences between the public and the private sector- How much, or how little?</a:t>
            </a:r>
          </a:p>
        </p:txBody>
      </p:sp>
    </p:spTree>
    <p:extLst>
      <p:ext uri="{BB962C8B-B14F-4D97-AF65-F5344CB8AC3E}">
        <p14:creationId xmlns:p14="http://schemas.microsoft.com/office/powerpoint/2010/main" val="158484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Government: Differences from the private sector-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Difference in Product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4.  Private- emphasis is on profit, economy and efficiency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5.   Public- need to account for the political and social- not what is always efficient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	6.   Issue- motivation or its absence in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325526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The Rights of the Bureaucrat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pitchFamily="34" charset="-128"/>
              </a:rPr>
              <a:t>The role of Unions and strikes in the public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b="1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pitchFamily="34" charset="-128"/>
              </a:rPr>
              <a:t> Restrictions on political activity, eg.    the Hatch Act in the U.S.</a:t>
            </a:r>
          </a:p>
          <a:p>
            <a:pPr eaLnBrk="1" hangingPunct="1">
              <a:lnSpc>
                <a:spcPct val="90000"/>
              </a:lnSpc>
            </a:pPr>
            <a:endParaRPr lang="en-US" altLang="en-US" b="1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ea typeface="ＭＳ Ｐゴシック" pitchFamily="34" charset="-128"/>
              </a:rPr>
              <a:t>Secrecy, Clearance and Whistle Blowing</a:t>
            </a:r>
          </a:p>
        </p:txBody>
      </p:sp>
    </p:spTree>
    <p:extLst>
      <p:ext uri="{BB962C8B-B14F-4D97-AF65-F5344CB8AC3E}">
        <p14:creationId xmlns:p14="http://schemas.microsoft.com/office/powerpoint/2010/main" val="109266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152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0" dirty="0">
                <a:solidFill>
                  <a:srgbClr val="FF0000"/>
                </a:solidFill>
                <a:latin typeface="Arial Black" charset="0"/>
              </a:rPr>
              <a:t>Evaluating Reforms?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00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0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Two Views of Behavior</a:t>
            </a:r>
          </a:p>
        </p:txBody>
      </p:sp>
    </p:spTree>
    <p:extLst>
      <p:ext uri="{BB962C8B-B14F-4D97-AF65-F5344CB8AC3E}">
        <p14:creationId xmlns:p14="http://schemas.microsoft.com/office/powerpoint/2010/main" val="261389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97363" y="2229692"/>
            <a:ext cx="8007350" cy="41910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latin typeface="Arial" charset="0"/>
              </a:rPr>
              <a:t>	Overall Themes</a:t>
            </a:r>
          </a:p>
          <a:p>
            <a:pPr marL="609600" indent="-609600" eaLnBrk="1" hangingPunct="1">
              <a:lnSpc>
                <a:spcPct val="80000"/>
              </a:lnSpc>
              <a:buFont typeface="Arial Black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Characteristics of Bureaucracies  (</a:t>
            </a:r>
            <a:r>
              <a:rPr lang="en-US" sz="2000" b="1" dirty="0" err="1">
                <a:latin typeface="Arial" charset="0"/>
              </a:rPr>
              <a:t>Schiavo</a:t>
            </a:r>
            <a:r>
              <a:rPr lang="en-US" sz="2000" b="1" dirty="0">
                <a:latin typeface="Arial" charset="0"/>
              </a:rPr>
              <a:t>-Campo)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Explaining Bureaucratic Behavior (Peters)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Clients: The comparative advantage of the "Iron Triangle" model (Executive Bureaucracy, Congress and Staff and Lobbyists).  (</a:t>
            </a:r>
            <a:r>
              <a:rPr lang="en-US" sz="2000" b="1" dirty="0" err="1">
                <a:latin typeface="Arial" charset="0"/>
              </a:rPr>
              <a:t>Kharasch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Clients and Democracy: The Power of the Lobbyist (</a:t>
            </a:r>
            <a:r>
              <a:rPr lang="en-US" sz="2000" b="1" dirty="0" err="1">
                <a:latin typeface="Arial" charset="0"/>
              </a:rPr>
              <a:t>Zakaria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Corporatism as the Alternative Concept (Conspiracy?) (Mills and Wedel)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US" sz="2000" b="1" dirty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</a:pPr>
            <a:r>
              <a:rPr lang="en-US" sz="2000" b="1" dirty="0">
                <a:latin typeface="Arial" charset="0"/>
              </a:rPr>
              <a:t>Evaluating Reform and Understanding behavior (Wilson)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Bureaucracies, Politicians and Clients</a:t>
            </a:r>
          </a:p>
        </p:txBody>
      </p:sp>
    </p:spTree>
    <p:extLst>
      <p:ext uri="{BB962C8B-B14F-4D97-AF65-F5344CB8AC3E}">
        <p14:creationId xmlns:p14="http://schemas.microsoft.com/office/powerpoint/2010/main" val="160567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Our understanding of Groups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Theme Two</a:t>
            </a:r>
          </a:p>
        </p:txBody>
      </p:sp>
    </p:spTree>
    <p:extLst>
      <p:ext uri="{BB962C8B-B14F-4D97-AF65-F5344CB8AC3E}">
        <p14:creationId xmlns:p14="http://schemas.microsoft.com/office/powerpoint/2010/main" val="264024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Reform Perspective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Extent of access to public sector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Iron Triangle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Problem of Illicit Access </a:t>
            </a:r>
          </a:p>
        </p:txBody>
      </p:sp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The Role of Groups</a:t>
            </a:r>
          </a:p>
        </p:txBody>
      </p:sp>
    </p:spTree>
    <p:extLst>
      <p:ext uri="{BB962C8B-B14F-4D97-AF65-F5344CB8AC3E}">
        <p14:creationId xmlns:p14="http://schemas.microsoft.com/office/powerpoint/2010/main" val="3187306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6493" y="1991522"/>
            <a:ext cx="899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	1.  Japan/Asia- Johnson's perspective  (State Centric Planning and one way movement – State to </a:t>
            </a:r>
            <a:r>
              <a:rPr lang="en-US" sz="2400" b="1">
                <a:ea typeface="+mn-ea"/>
                <a:cs typeface="+mn-cs"/>
              </a:rPr>
              <a:t>Private Sector)</a:t>
            </a: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	2.  Europe- (Orwell, Greene, </a:t>
            </a:r>
            <a:r>
              <a:rPr lang="en-US" sz="2400" b="1" dirty="0" err="1">
                <a:ea typeface="+mn-ea"/>
                <a:cs typeface="+mn-cs"/>
              </a:rPr>
              <a:t>Ferrel</a:t>
            </a:r>
            <a:r>
              <a:rPr lang="en-US" sz="2400" b="1" dirty="0">
                <a:ea typeface="+mn-ea"/>
                <a:cs typeface="+mn-cs"/>
              </a:rPr>
              <a:t> Heady  (Representation vs. Corporatism)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	3.  U.S.- Pluralism vs. Elite Theory (Dahl vs. C. Wright Mills)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	4.  Latin America: Military Corporatism and Patron Client Relationships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ea typeface="+mn-ea"/>
                <a:cs typeface="+mn-cs"/>
              </a:rPr>
              <a:t>	5.  Africa/Middle East: Crony Capitalism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Group Influences-Five Models:</a:t>
            </a:r>
          </a:p>
        </p:txBody>
      </p:sp>
    </p:spTree>
    <p:extLst>
      <p:ext uri="{BB962C8B-B14F-4D97-AF65-F5344CB8AC3E}">
        <p14:creationId xmlns:p14="http://schemas.microsoft.com/office/powerpoint/2010/main" val="333206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Pluralist vs. Controlling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05000"/>
            <a:ext cx="3927475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Power Elite- 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18075" y="1905000"/>
            <a:ext cx="3997325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Pluralist (Competitive)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057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0748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2520371"/>
            <a:ext cx="8183880" cy="472744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altLang="en-US" sz="2500" b="1" dirty="0"/>
              <a:t>Debates about Historical Epochs:  Relevance to 21st century problems (James C. Scott and John Armstrong)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5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/>
              <a:t>Debate about, Corruption, Political and Organizational Culture (Michel Crozier and Robert </a:t>
            </a:r>
            <a:r>
              <a:rPr lang="en-US" altLang="en-US" sz="2500" b="1" dirty="0" err="1"/>
              <a:t>Klitgaard</a:t>
            </a:r>
            <a:r>
              <a:rPr lang="en-US" altLang="en-US" sz="2500" b="1" dirty="0"/>
              <a:t>)</a:t>
            </a:r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/>
              <a:t>Debates about Bureaucrat Bashing (Guy Peters and Franz Kafka (1883-1924) in the </a:t>
            </a:r>
            <a:r>
              <a:rPr lang="en-US" altLang="en-US" sz="2500" b="1" u="sng" dirty="0"/>
              <a:t>Castle</a:t>
            </a:r>
            <a:r>
              <a:rPr lang="en-US" altLang="en-US" sz="2500" b="1" dirty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500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Debate Thus Far:  Some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05590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C. Wright Mills, The Power Elite (1916-1962)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Mills commuted to Columbia College on his motorcycle, 1950s</a:t>
            </a:r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4630738" cy="33067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608" y="1988101"/>
            <a:ext cx="3822192" cy="6397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“Military-Industrial Complex” How Valid?</a:t>
            </a:r>
          </a:p>
        </p:txBody>
      </p:sp>
      <p:pic>
        <p:nvPicPr>
          <p:cNvPr id="2970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0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304800"/>
            <a:ext cx="8385175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Peronism</a:t>
            </a:r>
            <a:r>
              <a:rPr lang="en-US" dirty="0">
                <a:ea typeface="+mj-ea"/>
                <a:cs typeface="+mj-cs"/>
              </a:rPr>
              <a:t> vs. Chile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  <a:hlinkClick r:id="rId2"/>
              </a:rPr>
            </a:br>
            <a:r>
              <a:rPr lang="en-US" dirty="0">
                <a:solidFill>
                  <a:srgbClr val="FF0000"/>
                </a:solidFill>
                <a:ea typeface="+mj-ea"/>
                <a:cs typeface="+mj-cs"/>
                <a:hlinkClick r:id="rId2"/>
              </a:rPr>
              <a:t>Video: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1" b="10331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r="7186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79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International Issues: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From Development Administration to “Dead Aid?”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Theme Three</a:t>
            </a:r>
          </a:p>
        </p:txBody>
      </p:sp>
    </p:spTree>
    <p:extLst>
      <p:ext uri="{BB962C8B-B14F-4D97-AF65-F5344CB8AC3E}">
        <p14:creationId xmlns:p14="http://schemas.microsoft.com/office/powerpoint/2010/main" val="3182565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97" y="88024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2400" dirty="0">
                <a:latin typeface="Times New Roman" pitchFamily="18" charset="0"/>
                <a:ea typeface="ＭＳ Ｐゴシック" pitchFamily="34" charset="-128"/>
              </a:rPr>
              <a:t>Fred Warren Riggs, 90, University of </a:t>
            </a:r>
            <a:r>
              <a:rPr lang="en-US" altLang="en-US" sz="2400" dirty="0" err="1">
                <a:latin typeface="Times New Roman" pitchFamily="18" charset="0"/>
                <a:ea typeface="ＭＳ Ｐゴシック" pitchFamily="34" charset="-128"/>
              </a:rPr>
              <a:t>Hawai</a:t>
            </a:r>
            <a:r>
              <a:rPr lang="ja-JP" altLang="en-US" sz="2400" dirty="0">
                <a:latin typeface="Times New Roman" pitchFamily="18" charset="0"/>
                <a:ea typeface="ＭＳ Ｐゴシック" pitchFamily="34" charset="-128"/>
              </a:rPr>
              <a:t>‘</a:t>
            </a:r>
            <a:r>
              <a:rPr lang="en-US" altLang="ja-JP" sz="2400" dirty="0" err="1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 at </a:t>
            </a:r>
            <a:r>
              <a:rPr lang="en-US" altLang="ja-JP" sz="2400" dirty="0" err="1">
                <a:latin typeface="Times New Roman" pitchFamily="18" charset="0"/>
                <a:ea typeface="ＭＳ Ｐゴシック" pitchFamily="34" charset="-128"/>
              </a:rPr>
              <a:t>Mānoa</a:t>
            </a: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,</a:t>
            </a:r>
            <a:b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Professor emeritus of political science, passed away on </a:t>
            </a:r>
            <a:b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February 9, 2008 </a:t>
            </a:r>
            <a:r>
              <a:rPr lang="ja-JP" altLang="en-US" sz="2400" dirty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Father</a:t>
            </a:r>
            <a:r>
              <a:rPr lang="ja-JP" altLang="en-US" sz="2400" dirty="0"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latin typeface="Times New Roman" pitchFamily="18" charset="0"/>
                <a:ea typeface="ＭＳ Ｐゴシック" pitchFamily="34" charset="-128"/>
              </a:rPr>
              <a:t> of Comparative Approach to Public Affairs</a:t>
            </a:r>
            <a:endParaRPr lang="en-US" altLang="en-US" sz="2400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34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648200" cy="5181600"/>
          </a:xfrm>
        </p:spPr>
      </p:pic>
    </p:spTree>
    <p:extLst>
      <p:ext uri="{BB962C8B-B14F-4D97-AF65-F5344CB8AC3E}">
        <p14:creationId xmlns:p14="http://schemas.microsoft.com/office/powerpoint/2010/main" val="1279770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Riggs Life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>
                <a:ea typeface="ＭＳ Ｐゴシック" pitchFamily="34" charset="-128"/>
              </a:rPr>
              <a:t>	Professor Riggs was born in Kuling, China on July 3, 1917, the son of agricultural missionary parents Charles H. and Grace (Frederick) Riggs.  He attended Nanking University, 1934-35. Research in Thailand and Philippines.</a:t>
            </a:r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87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Missionary Life: Impact on International Development</a:t>
            </a:r>
          </a:p>
        </p:txBody>
      </p:sp>
      <p:pic>
        <p:nvPicPr>
          <p:cNvPr id="102402" name="Picture 2" descr="http://www.cvltvre.com/mod/cvltvre_events/thumbnail.php?id=63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5755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00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63675"/>
            <a:ext cx="50577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4"/>
          <p:cNvSpPr>
            <a:spLocks noGrp="1"/>
          </p:cNvSpPr>
          <p:nvPr>
            <p:ph type="title"/>
          </p:nvPr>
        </p:nvSpPr>
        <p:spPr>
          <a:xfrm>
            <a:off x="685800" y="176695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Systemic Approach to Governance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8534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5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Development Administration:  C.A.G.-  Focus on comparative and development administration. Now Section on Comparative Administration American Society of Public Administration</a:t>
            </a:r>
            <a:r>
              <a:rPr lang="en-US" altLang="en-US" sz="2500" dirty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746" y="2519884"/>
            <a:ext cx="7408333" cy="4102369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300" b="1" dirty="0">
                <a:ea typeface="ＭＳ Ｐゴシック" pitchFamily="34" charset="-128"/>
              </a:rPr>
              <a:t>Foundations and CAG- chalets in Italy to discuss administrative and political development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300" b="1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300" b="1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300" b="1" dirty="0">
                <a:ea typeface="ＭＳ Ｐゴシック" pitchFamily="34" charset="-128"/>
              </a:rPr>
              <a:t>USAID and Universities- 3 out of every 4 dollars never left the U.S. Now .93 never leaves.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300" b="1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300" b="1" dirty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300" b="1" dirty="0">
                <a:ea typeface="ＭＳ Ｐゴシック" pitchFamily="34" charset="-128"/>
              </a:rPr>
              <a:t>Post-Vietnam and Iran: Bad Reputation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300" b="1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3300" b="1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300" b="1" dirty="0">
                <a:ea typeface="ＭＳ Ｐゴシック" pitchFamily="34" charset="-128"/>
              </a:rPr>
              <a:t>Afghanistan and Iraq: Everything worse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b="1" dirty="0"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2000" b="1" dirty="0"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200" b="1" dirty="0" err="1">
                <a:ea typeface="ＭＳ Ｐゴシック" pitchFamily="34" charset="-128"/>
              </a:rPr>
              <a:t>Ferrel</a:t>
            </a:r>
            <a:r>
              <a:rPr lang="en-US" altLang="en-US" sz="3200" b="1" dirty="0">
                <a:ea typeface="ＭＳ Ｐゴシック" pitchFamily="34" charset="-128"/>
              </a:rPr>
              <a:t> Heady, Founder of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="1" dirty="0">
                <a:ea typeface="ＭＳ Ｐゴシック" pitchFamily="34" charset="-128"/>
              </a:rPr>
              <a:t>SICA, 1916-2006 Spent much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="1" dirty="0">
                <a:ea typeface="ＭＳ Ｐゴシック" pitchFamily="34" charset="-128"/>
              </a:rPr>
              <a:t>Time in Asia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26" y="4571069"/>
            <a:ext cx="3218974" cy="228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10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Comparative Methodology Issues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b="1">
                <a:ea typeface="ＭＳ Ｐゴシック" pitchFamily="34" charset="-128"/>
              </a:rPr>
              <a:t>Impact of the </a:t>
            </a:r>
            <a:r>
              <a:rPr lang="ja-JP" altLang="en-US" b="1">
                <a:ea typeface="ＭＳ Ｐゴシック" pitchFamily="34" charset="-128"/>
              </a:rPr>
              <a:t>“</a:t>
            </a:r>
            <a:r>
              <a:rPr lang="en-US" altLang="ja-JP" b="1">
                <a:ea typeface="ＭＳ Ｐゴシック" pitchFamily="34" charset="-128"/>
              </a:rPr>
              <a:t>Asian Model</a:t>
            </a:r>
            <a:r>
              <a:rPr lang="ja-JP" altLang="en-US" b="1">
                <a:ea typeface="ＭＳ Ｐゴシック" pitchFamily="34" charset="-128"/>
              </a:rPr>
              <a:t>”</a:t>
            </a:r>
            <a:r>
              <a:rPr lang="en-US" altLang="ja-JP" b="1">
                <a:ea typeface="ＭＳ Ｐゴシック" pitchFamily="34" charset="-128"/>
              </a:rPr>
              <a:t> and international experience</a:t>
            </a:r>
          </a:p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Debates about Soft State Problem</a:t>
            </a:r>
          </a:p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Weak Private Sector Problem</a:t>
            </a:r>
          </a:p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Debates about Governance and Authoritarianism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692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imes New Roman" pitchFamily="18" charset="0"/>
                <a:ea typeface="ＭＳ Ｐゴシック" pitchFamily="34" charset="-128"/>
              </a:rPr>
              <a:t>International Development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01" y="1773052"/>
            <a:ext cx="8091799" cy="5084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 dirty="0"/>
              <a:t>NIPAs, staff colleges and IDMs spring up all over Africa and Asia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 dirty="0"/>
              <a:t>After 1975/80- Foundations pulled the plug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 dirty="0"/>
              <a:t>CAG End of Ford grant, 1974- Foundations lose “faith” in Government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 dirty="0"/>
              <a:t>Post-Vietnam syndrome: Withdrawals, </a:t>
            </a:r>
            <a:r>
              <a:rPr lang="en-US" sz="2000" b="1" dirty="0" err="1"/>
              <a:t>Ayatollas</a:t>
            </a:r>
            <a:r>
              <a:rPr lang="en-US" sz="2000" b="1" dirty="0"/>
              <a:t>, now nine-one-one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000" b="1" dirty="0"/>
              <a:t>End of Development as a consensus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 dirty="0"/>
              <a:t>	Northern Tier goal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Development Management Flounders after 1983?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IS AID DEAD?  DISCUSSION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679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02920" y="5092808"/>
            <a:ext cx="8183880" cy="193652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Everything you needed to know but were not afraid to ask.</a:t>
            </a:r>
            <a:r>
              <a:rPr lang="en-US" altLang="en-US" b="1" dirty="0"/>
              <a:t>: Images</a:t>
            </a:r>
          </a:p>
        </p:txBody>
      </p:sp>
      <p:pic>
        <p:nvPicPr>
          <p:cNvPr id="24579" name="Picture 2" descr="http://www.murdoch.edu.au/Courses/_image/Headers/Main/course19_main.gif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myfrea.com/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93" y="2609850"/>
            <a:ext cx="4000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93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The Importance of Comparison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Theme Four</a:t>
            </a:r>
          </a:p>
        </p:txBody>
      </p:sp>
    </p:spTree>
    <p:extLst>
      <p:ext uri="{BB962C8B-B14F-4D97-AF65-F5344CB8AC3E}">
        <p14:creationId xmlns:p14="http://schemas.microsoft.com/office/powerpoint/2010/main" val="264024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Comparative Methods</a:t>
            </a:r>
          </a:p>
        </p:txBody>
      </p:sp>
      <p:pic>
        <p:nvPicPr>
          <p:cNvPr id="931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492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Summary: The Importance of the Comparative Approach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2875" y="2679192"/>
            <a:ext cx="4992688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/>
              <a:t>Cultural Dimension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Contingency Approach (orgs. for prisons vs. research)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Effects of diffusion- colonies and the world bureaucratic system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Implementation-  Hopes that are dashed in the doing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altLang="en-US"/>
          </a:p>
        </p:txBody>
      </p:sp>
      <p:pic>
        <p:nvPicPr>
          <p:cNvPr id="48133" name="Picture 5" descr="http://grammar.phillipmartin.info/la_comparati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67" y="1591056"/>
            <a:ext cx="3879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23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http://upload.wikimedia.org/wikipedia/commons/thumb/5/52/A_Structural-Functionalist_Understanding_of_Deviance.png/600px-A_Structural-Functionalist_Understanding_of_Devi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18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37835" y="2966099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Patterns of organization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Recruitment of bureaucrats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Certain common programs of governments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Problem of </a:t>
            </a:r>
            <a:r>
              <a:rPr lang="en-US" altLang="en-US" b="1" dirty="0" err="1"/>
              <a:t>Dysfuncton</a:t>
            </a:r>
            <a:endParaRPr lang="en-US" altLang="en-US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Enduring Features of Government and Comparative Methodology</a:t>
            </a:r>
          </a:p>
        </p:txBody>
      </p:sp>
    </p:spTree>
    <p:extLst>
      <p:ext uri="{BB962C8B-B14F-4D97-AF65-F5344CB8AC3E}">
        <p14:creationId xmlns:p14="http://schemas.microsoft.com/office/powerpoint/2010/main" val="265083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78050" y="2051584"/>
            <a:ext cx="8382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b="1" dirty="0"/>
              <a:t>Defining Comparative: Methodology, Theory, Case Study analysis  (David Truman)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b="1" dirty="0"/>
              <a:t>Public Administration vs. Public Policy and Management (administration vs. Politics dichotomy) (</a:t>
            </a:r>
            <a:r>
              <a:rPr lang="en-US" altLang="en-US" b="1" dirty="0" err="1"/>
              <a:t>Ferrel</a:t>
            </a:r>
            <a:r>
              <a:rPr lang="en-US" altLang="en-US" b="1" dirty="0"/>
              <a:t> Heady)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altLang="en-US" b="1" dirty="0"/>
              <a:t>The Anti-Bureaucracy Machine: Comparative and International Issues (Picard)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Contemporary Issues:</a:t>
            </a:r>
          </a:p>
        </p:txBody>
      </p:sp>
    </p:spTree>
    <p:extLst>
      <p:ext uri="{BB962C8B-B14F-4D97-AF65-F5344CB8AC3E}">
        <p14:creationId xmlns:p14="http://schemas.microsoft.com/office/powerpoint/2010/main" val="669521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1.   Structure of Civil Service Systems: The role of Mandarins and political penetration into the civil service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2.   Decayed and Transferred Institutions:  (Kings and Colonies)- The creation of an organizational bourgeoisie (Irving Markovitz)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>
                <a:latin typeface="Arial" charset="0"/>
              </a:rPr>
              <a:t>	3. Corporatist Systems can be royalist, military, social  (Spain, Argentina, Scandinavia)</a:t>
            </a: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Political Structures and Public Management</a:t>
            </a:r>
          </a:p>
        </p:txBody>
      </p:sp>
    </p:spTree>
    <p:extLst>
      <p:ext uri="{BB962C8B-B14F-4D97-AF65-F5344CB8AC3E}">
        <p14:creationId xmlns:p14="http://schemas.microsoft.com/office/powerpoint/2010/main" val="2584952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latin typeface="Arial" charset="0"/>
              </a:rPr>
              <a:t>4</a:t>
            </a:r>
            <a:r>
              <a:rPr lang="en-US" sz="2400" b="1" dirty="0">
                <a:latin typeface="Arial" charset="0"/>
              </a:rPr>
              <a:t>. Elite vs. egalitarian views of public service. (A Reminder)- Interests within the State)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a.  Maximum Deferred Achievement (No 	pre-selection)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b.  Maximum </a:t>
            </a:r>
            <a:r>
              <a:rPr lang="en-US" sz="2400" b="1" dirty="0" err="1">
                <a:latin typeface="Arial" charset="0"/>
              </a:rPr>
              <a:t>Ascriptive</a:t>
            </a:r>
            <a:r>
              <a:rPr lang="en-US" sz="2400" b="1" dirty="0">
                <a:latin typeface="Arial" charset="0"/>
              </a:rPr>
              <a:t> Model (Class 	based)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c.   Progressive Equal Attrition Model 	Egalitarian- Professional- collectivist</a:t>
            </a:r>
          </a:p>
        </p:txBody>
      </p:sp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Political Structures and Public Management</a:t>
            </a:r>
          </a:p>
        </p:txBody>
      </p:sp>
    </p:spTree>
    <p:extLst>
      <p:ext uri="{BB962C8B-B14F-4D97-AF65-F5344CB8AC3E}">
        <p14:creationId xmlns:p14="http://schemas.microsoft.com/office/powerpoint/2010/main" val="3092089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Governance Theory in the 1990s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a. Often turns out to be very specific: i.e. focused individual institutions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		1.  Ombudsman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		2.  Auditor General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		3.  Territorial Governor as rep. of national 	authority- the 	     </a:t>
            </a:r>
            <a:r>
              <a:rPr lang="en-US" sz="2400" b="1" dirty="0" err="1"/>
              <a:t>Prefectoral</a:t>
            </a:r>
            <a:r>
              <a:rPr lang="en-US" sz="2400" b="1" dirty="0"/>
              <a:t> system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b. The Problem: Comparative studies of institutions are very expensive-run out of money/go back to case studies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/>
              <a:t>c.  The New Solution: Integration- The Whole of Government Approach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603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Importance of Robert King Merton </a:t>
            </a:r>
            <a:b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July 4, 1910 - February 23, 2003 </a:t>
            </a:r>
          </a:p>
        </p:txBody>
      </p:sp>
      <p:pic>
        <p:nvPicPr>
          <p:cNvPr id="111618" name="Picture 4" descr="robertKMer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07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5001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Nature of the Problem</a:t>
            </a:r>
          </a:p>
          <a:p>
            <a:endParaRPr lang="en-US" sz="3200" b="1" dirty="0"/>
          </a:p>
          <a:p>
            <a:r>
              <a:rPr lang="en-US" sz="3200" b="1" dirty="0"/>
              <a:t>Our Understanding of Groups</a:t>
            </a:r>
          </a:p>
          <a:p>
            <a:endParaRPr lang="en-US" sz="3200" b="1" dirty="0"/>
          </a:p>
          <a:p>
            <a:r>
              <a:rPr lang="en-US" sz="3200" b="1" dirty="0"/>
              <a:t>The International Issues</a:t>
            </a:r>
          </a:p>
          <a:p>
            <a:endParaRPr lang="en-US" sz="3200" b="1" dirty="0"/>
          </a:p>
          <a:p>
            <a:r>
              <a:rPr lang="en-US" sz="3200" b="1" dirty="0"/>
              <a:t>The Importance of Comparison</a:t>
            </a:r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Four Themes For Today</a:t>
            </a:r>
          </a:p>
        </p:txBody>
      </p:sp>
    </p:spTree>
    <p:extLst>
      <p:ext uri="{BB962C8B-B14F-4D97-AF65-F5344CB8AC3E}">
        <p14:creationId xmlns:p14="http://schemas.microsoft.com/office/powerpoint/2010/main" val="340480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3800" dirty="0">
                <a:latin typeface="Times New Roman" pitchFamily="18" charset="0"/>
                <a:ea typeface="ＭＳ Ｐゴシック" pitchFamily="34" charset="-128"/>
              </a:rPr>
            </a:br>
            <a:br>
              <a:rPr lang="en-US" altLang="en-US" sz="3800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Middle Range Theory:</a:t>
            </a:r>
            <a:br>
              <a:rPr lang="en-US" altLang="en-US" sz="3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altLang="en-US" sz="3800" b="1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>
                <a:ea typeface="ＭＳ Ｐゴシック" pitchFamily="34" charset="-128"/>
              </a:rPr>
              <a:t>a.  Role Theory, Exchange Theory</a:t>
            </a:r>
          </a:p>
          <a:p>
            <a:pPr marL="533400" indent="-533400" eaLnBrk="1" hangingPunct="1"/>
            <a:endParaRPr lang="en-US" altLang="en-US" b="1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>
                <a:ea typeface="ＭＳ Ｐゴシック" pitchFamily="34" charset="-128"/>
              </a:rPr>
              <a:t>b.  Focus on specific relationships: eg. bureaucracy and political and moral variables within a country</a:t>
            </a:r>
          </a:p>
          <a:p>
            <a:pPr marL="533400" indent="-533400" eaLnBrk="1" hangingPunct="1"/>
            <a:endParaRPr lang="en-US" altLang="en-US" b="1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>
                <a:ea typeface="ＭＳ Ｐゴシック" pitchFamily="34" charset="-128"/>
              </a:rPr>
              <a:t>c.  Mostly case studies- Egypt, Botswana, the U.S.  All the same method.  "The Case Study"</a:t>
            </a:r>
          </a:p>
        </p:txBody>
      </p:sp>
    </p:spTree>
    <p:extLst>
      <p:ext uri="{BB962C8B-B14F-4D97-AF65-F5344CB8AC3E}">
        <p14:creationId xmlns:p14="http://schemas.microsoft.com/office/powerpoint/2010/main" val="3035563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The political implications of role theory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ROLE SETS (Robert Merton)</a:t>
            </a:r>
          </a:p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Role Conflict in the bureaucracy</a:t>
            </a:r>
          </a:p>
          <a:p>
            <a:pPr eaLnBrk="1" hangingPunct="1"/>
            <a:endParaRPr lang="en-US" altLang="en-US" b="1">
              <a:ea typeface="ＭＳ Ｐゴシック" pitchFamily="34" charset="-128"/>
            </a:endParaRPr>
          </a:p>
          <a:p>
            <a:pPr eaLnBrk="1" hangingPunct="1"/>
            <a:r>
              <a:rPr lang="en-US" altLang="en-US" b="1">
                <a:ea typeface="ＭＳ Ｐゴシック" pitchFamily="34" charset="-128"/>
              </a:rPr>
              <a:t>Role vs. Status vs. Individuals</a:t>
            </a:r>
          </a:p>
        </p:txBody>
      </p:sp>
    </p:spTree>
    <p:extLst>
      <p:ext uri="{BB962C8B-B14F-4D97-AF65-F5344CB8AC3E}">
        <p14:creationId xmlns:p14="http://schemas.microsoft.com/office/powerpoint/2010/main" val="1143627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The Situation  since 1983:Modified "traditional Approach"-  A Micro and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Meso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-level approach (Middle)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921" y="2122173"/>
            <a:ext cx="8066652" cy="3926321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</a:rPr>
              <a:t>a. Most like an "orthodoxy" of public administration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dirty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</a:rPr>
              <a:t>b. Comparative Study of: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dirty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</a:rPr>
              <a:t>	1.  Parts of the System- budgeting, personnel, inter-governmental relations, policy process-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itchFamily="34" charset="-128"/>
              </a:rPr>
              <a:t>Focus on Relationships</a:t>
            </a:r>
            <a:endParaRPr lang="en-US" altLang="en-US" sz="2400" b="1" dirty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dirty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</a:rPr>
              <a:t>	 2.  Or whole systems- Britain vs. France, U.S. vs. Russia, Botswana vs. Tanzania- Not Comparative</a:t>
            </a:r>
          </a:p>
        </p:txBody>
      </p:sp>
    </p:spTree>
    <p:extLst>
      <p:ext uri="{BB962C8B-B14F-4D97-AF65-F5344CB8AC3E}">
        <p14:creationId xmlns:p14="http://schemas.microsoft.com/office/powerpoint/2010/main" val="3516472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fhwa.dot.gov/reports/pppdec2004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72631"/>
            <a:ext cx="76200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4"/>
          <p:cNvSpPr>
            <a:spLocks noGrp="1"/>
          </p:cNvSpPr>
          <p:nvPr>
            <p:ph type="title"/>
          </p:nvPr>
        </p:nvSpPr>
        <p:spPr>
          <a:xfrm>
            <a:off x="990600" y="-762000"/>
            <a:ext cx="7953375" cy="2438400"/>
          </a:xfrm>
        </p:spPr>
        <p:txBody>
          <a:bodyPr/>
          <a:lstStyle/>
          <a:p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r>
              <a:rPr lang="en-US" altLang="en-US" sz="2000" b="1" dirty="0"/>
              <a:t>UNITED STATES DEPARTMENT OF TRANSPORTATION</a:t>
            </a:r>
            <a:br>
              <a:rPr lang="en-US" altLang="en-US" sz="2000" b="1" dirty="0"/>
            </a:br>
            <a:r>
              <a:rPr lang="en-US" altLang="en-US" sz="2000" b="1" dirty="0"/>
              <a:t>REPORT TO CONGRESS ON</a:t>
            </a:r>
            <a:br>
              <a:rPr lang="en-US" altLang="en-US" sz="2000" b="1" dirty="0"/>
            </a:br>
            <a:r>
              <a:rPr lang="en-US" altLang="en-US" sz="2000" b="1" dirty="0">
                <a:solidFill>
                  <a:srgbClr val="FF0000"/>
                </a:solidFill>
              </a:rPr>
              <a:t>PUBLIC-PRIVATE PARTNERSHIPS</a:t>
            </a:r>
            <a:br>
              <a:rPr lang="en-US" altLang="en-US" sz="2000" b="1" dirty="0"/>
            </a:b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8061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0094"/>
            <a:ext cx="58197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charset="0"/>
              </a:rPr>
              <a:t>The Ideal: </a:t>
            </a:r>
            <a:br>
              <a:rPr lang="en-US" dirty="0">
                <a:latin typeface="Arial Black" charset="0"/>
              </a:rPr>
            </a:br>
            <a:r>
              <a:rPr lang="en-US" dirty="0">
                <a:solidFill>
                  <a:srgbClr val="FF0000"/>
                </a:solidFill>
                <a:latin typeface="Arial Black" charset="0"/>
              </a:rPr>
              <a:t>The Problem with Organizational Boxes</a:t>
            </a:r>
            <a:endParaRPr lang="en-US" dirty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71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</a:rPr>
              <a:t>Whole of Government</a:t>
            </a: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1946275"/>
            <a:ext cx="6191250" cy="3838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86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20956"/>
            <a:ext cx="7823200" cy="554550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sz="2800" b="1" dirty="0"/>
              <a:t>R. W. Reagan- Privatization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/>
              <a:t>G.H. W. Bush-  Privatization and a Thousand Points of Light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 startAt="2"/>
            </a:pPr>
            <a:r>
              <a:rPr lang="en-US" sz="2800" b="1" dirty="0"/>
              <a:t>W. J. Clinton- Reinventing Government and Public Private Partnerships</a:t>
            </a:r>
          </a:p>
          <a:p>
            <a:pPr marL="457200" indent="-457200">
              <a:buAutoNum type="arabicPeriod" startAt="2"/>
            </a:pPr>
            <a:endParaRPr lang="en-US" sz="2800" b="1" dirty="0"/>
          </a:p>
          <a:p>
            <a:pPr marL="457200" indent="-457200">
              <a:buAutoNum type="arabicPeriod" startAt="2"/>
            </a:pPr>
            <a:r>
              <a:rPr lang="en-US" sz="2800" b="1" dirty="0"/>
              <a:t>G.W. Bush- Nation Building</a:t>
            </a:r>
          </a:p>
          <a:p>
            <a:pPr marL="457200" indent="-457200">
              <a:buAutoNum type="arabicPeriod" startAt="2"/>
            </a:pPr>
            <a:endParaRPr lang="en-US" sz="2800" b="1" dirty="0"/>
          </a:p>
          <a:p>
            <a:pPr marL="457200" indent="-457200">
              <a:buAutoNum type="arabicPeriod" startAt="2"/>
            </a:pPr>
            <a:r>
              <a:rPr lang="en-US" sz="2800" b="1" dirty="0"/>
              <a:t> B. H. Obama- Whole of Government- Rationality</a:t>
            </a:r>
          </a:p>
          <a:p>
            <a:pPr marL="457200" indent="-457200">
              <a:buAutoNum type="arabicPeriod" startAt="2"/>
            </a:pPr>
            <a:endParaRPr lang="en-US" sz="2800" b="1" dirty="0"/>
          </a:p>
          <a:p>
            <a:pPr marL="457200" indent="-457200">
              <a:buAutoNum type="arabicPeriod" startAt="2"/>
            </a:pPr>
            <a:r>
              <a:rPr lang="en-US" sz="2800" b="1" dirty="0"/>
              <a:t>D. J. Trump- “Lets Make a Deal?”</a:t>
            </a:r>
          </a:p>
          <a:p>
            <a:pPr marL="457200" indent="-457200">
              <a:buAutoNum type="arabicPeriod" startAt="2"/>
            </a:pPr>
            <a:endParaRPr lang="en-US" b="1" dirty="0"/>
          </a:p>
          <a:p>
            <a:pPr marL="0" indent="0">
              <a:buNone/>
            </a:pPr>
            <a:r>
              <a:rPr lang="en-US" sz="4100" b="1" dirty="0">
                <a:solidFill>
                  <a:srgbClr val="0000FF"/>
                </a:solidFill>
              </a:rPr>
              <a:t>DISCUSSION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 Are We Now? U.S. vs. the World?</a:t>
            </a:r>
          </a:p>
        </p:txBody>
      </p:sp>
    </p:spTree>
    <p:extLst>
      <p:ext uri="{BB962C8B-B14F-4D97-AF65-F5344CB8AC3E}">
        <p14:creationId xmlns:p14="http://schemas.microsoft.com/office/powerpoint/2010/main" val="20768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The Nature of the Problem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Theme One</a:t>
            </a:r>
          </a:p>
        </p:txBody>
      </p:sp>
    </p:spTree>
    <p:extLst>
      <p:ext uri="{BB962C8B-B14F-4D97-AF65-F5344CB8AC3E}">
        <p14:creationId xmlns:p14="http://schemas.microsoft.com/office/powerpoint/2010/main" val="77750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44039" y="2784444"/>
            <a:ext cx="8183880" cy="472744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altLang="en-US" sz="2500" b="1" dirty="0"/>
              <a:t>Debates about Historical Epochs:  Relevance to 21st century problems (James C. Scott and John Armstrong)</a:t>
            </a:r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endParaRPr lang="en-US" altLang="en-US" sz="25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/>
              <a:t>Debate about, Corruption, Political and Organizational Culture (Michel Crozier and Robert </a:t>
            </a:r>
            <a:r>
              <a:rPr lang="en-US" altLang="en-US" sz="2500" b="1" dirty="0" err="1"/>
              <a:t>Klitgaard</a:t>
            </a:r>
            <a:r>
              <a:rPr lang="en-US" altLang="en-US" sz="2500" b="1" dirty="0"/>
              <a:t>)</a:t>
            </a:r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/>
              <a:t>Debates about Bureaucrat Bashing (Guy Peters and Franz Kafka (1883-1924) in the </a:t>
            </a:r>
            <a:r>
              <a:rPr lang="en-US" altLang="en-US" sz="2500" b="1" u="sng" dirty="0"/>
              <a:t>Castle</a:t>
            </a:r>
            <a:r>
              <a:rPr lang="en-US" altLang="en-US" sz="2500" b="1" dirty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500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DebateThus Far: 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205198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159750" cy="4267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Political Institutions and Public Affairs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/>
              <a:t>Debates about Public Sector Reform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>
                <a:ea typeface="+mn-ea"/>
                <a:cs typeface="+mn-cs"/>
              </a:rPr>
              <a:t>Lobbyists, Networks and Pressures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800" b="1" dirty="0">
              <a:ea typeface="+mn-ea"/>
              <a:cs typeface="+mn-cs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/>
              <a:t>Public Motives vs. Private Economics</a:t>
            </a:r>
            <a:r>
              <a:rPr lang="en-US" sz="2800" b="1" dirty="0">
                <a:ea typeface="+mn-ea"/>
                <a:cs typeface="+mn-cs"/>
              </a:rPr>
              <a:t> and Dealing with Corruption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228600"/>
            <a:ext cx="8994775" cy="1431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The Structure and Process of Bureaucracies- First Cut</a:t>
            </a:r>
          </a:p>
        </p:txBody>
      </p:sp>
    </p:spTree>
    <p:extLst>
      <p:ext uri="{BB962C8B-B14F-4D97-AF65-F5344CB8AC3E}">
        <p14:creationId xmlns:p14="http://schemas.microsoft.com/office/powerpoint/2010/main" val="325794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0287" y="2675467"/>
            <a:ext cx="7408333" cy="3450696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 b="1">
              <a:hlinkClick r:id="rId2"/>
            </a:endParaRPr>
          </a:p>
          <a:p>
            <a:r>
              <a:rPr lang="en-US" altLang="en-US" b="1">
                <a:hlinkClick r:id="rId2"/>
              </a:rPr>
              <a:t>One View</a:t>
            </a:r>
            <a:endParaRPr lang="en-US" altLang="en-US" b="1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Institutions and Corruption</a:t>
            </a:r>
          </a:p>
        </p:txBody>
      </p:sp>
    </p:spTree>
    <p:extLst>
      <p:ext uri="{BB962C8B-B14F-4D97-AF65-F5344CB8AC3E}">
        <p14:creationId xmlns:p14="http://schemas.microsoft.com/office/powerpoint/2010/main" val="98338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3052</TotalTime>
  <Words>1288</Words>
  <Application>Microsoft Office PowerPoint</Application>
  <PresentationFormat>On-screen Show (4:3)</PresentationFormat>
  <Paragraphs>346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Arial Black</vt:lpstr>
      <vt:lpstr>Calibri</vt:lpstr>
      <vt:lpstr>Candara</vt:lpstr>
      <vt:lpstr>HGP明朝E</vt:lpstr>
      <vt:lpstr>Symbol</vt:lpstr>
      <vt:lpstr>Times New Roman</vt:lpstr>
      <vt:lpstr>Wingdings</vt:lpstr>
      <vt:lpstr>Wingdings 2</vt:lpstr>
      <vt:lpstr>Waveform</vt:lpstr>
      <vt:lpstr>PIA 2020  Introduction to Public Affairs</vt:lpstr>
      <vt:lpstr>Review Themes</vt:lpstr>
      <vt:lpstr>Debate Thus Far:  Some Further Reading</vt:lpstr>
      <vt:lpstr>Everything you needed to know but were not afraid to ask.: Images</vt:lpstr>
      <vt:lpstr>Four Themes For Today</vt:lpstr>
      <vt:lpstr>Theme One</vt:lpstr>
      <vt:lpstr>DebateThus Far:  Further Reading</vt:lpstr>
      <vt:lpstr>The Structure and Process of Bureaucracies- First Cut</vt:lpstr>
      <vt:lpstr>Institutions and Corruption</vt:lpstr>
      <vt:lpstr>PowerPoint Presentation</vt:lpstr>
      <vt:lpstr>The Problem: Corruption and Dysfunctional Bureaucracy</vt:lpstr>
      <vt:lpstr>The Public Sector Problem: All The Kings Men</vt:lpstr>
      <vt:lpstr>Peters Thesis dissected</vt:lpstr>
      <vt:lpstr>Huey Pierce Long, Jr. (August 30, 1893 -- September 10, 1935), nicknamed “The Kingfish”, was an American politician from the U.S. State of Louisiana. Cover Picture from Apr. 1, 1935 </vt:lpstr>
      <vt:lpstr>An Anti-Bureaucrat Politician Huey P. Long</vt:lpstr>
      <vt:lpstr>Out of this- Key Issue: Bureaucrat Bashing</vt:lpstr>
      <vt:lpstr>Reform Epochs: A Reminder </vt:lpstr>
      <vt:lpstr>Hatch Act:  Key to Civil Service Reform in the U.S.</vt:lpstr>
      <vt:lpstr>AT ISSUE</vt:lpstr>
      <vt:lpstr> Differences between the public and the private sector- How much, or how little?</vt:lpstr>
      <vt:lpstr>Government: Differences from the private sector-</vt:lpstr>
      <vt:lpstr>The Rights of the Bureaucrat</vt:lpstr>
      <vt:lpstr>Evaluating Reforms?</vt:lpstr>
      <vt:lpstr>Two Views of Behavior</vt:lpstr>
      <vt:lpstr>Bureaucracies, Politicians and Clients</vt:lpstr>
      <vt:lpstr>Theme Two</vt:lpstr>
      <vt:lpstr>The Role of Groups</vt:lpstr>
      <vt:lpstr>Group Influences-Five Models:</vt:lpstr>
      <vt:lpstr>Pluralist vs. Controlling</vt:lpstr>
      <vt:lpstr>C. Wright Mills, The Power Elite (1916-1962)</vt:lpstr>
      <vt:lpstr>Peronism vs. Chile  Video:</vt:lpstr>
      <vt:lpstr>Theme Three</vt:lpstr>
      <vt:lpstr> Fred Warren Riggs, 90, University of Hawai‘i at Mānoa, Professor emeritus of political science, passed away on  February 9, 2008 “Father” of Comparative Approach to Public Affairs</vt:lpstr>
      <vt:lpstr>Riggs Life</vt:lpstr>
      <vt:lpstr>Missionary Life: Impact on International Development</vt:lpstr>
      <vt:lpstr>Systemic Approach to Governance and Development</vt:lpstr>
      <vt:lpstr>Development Administration:  C.A.G.-  Focus on comparative and development administration. Now Section on Comparative Administration American Society of Public Administration </vt:lpstr>
      <vt:lpstr>Comparative Methodology Issues</vt:lpstr>
      <vt:lpstr>International Development</vt:lpstr>
      <vt:lpstr>Theme Four</vt:lpstr>
      <vt:lpstr>Comparative Methods</vt:lpstr>
      <vt:lpstr>Summary: The Importance of the Comparative Approach</vt:lpstr>
      <vt:lpstr>PowerPoint Presentation</vt:lpstr>
      <vt:lpstr>Enduring Features of Government and Comparative Methodology</vt:lpstr>
      <vt:lpstr>Contemporary Issues:</vt:lpstr>
      <vt:lpstr>Political Structures and Public Management</vt:lpstr>
      <vt:lpstr>Political Structures and Public Management</vt:lpstr>
      <vt:lpstr>Governance Theory in the 1990s</vt:lpstr>
      <vt:lpstr>Importance of Robert King Merton  July 4, 1910 - February 23, 2003 </vt:lpstr>
      <vt:lpstr>  Middle Range Theory: </vt:lpstr>
      <vt:lpstr>The political implications of role theory </vt:lpstr>
      <vt:lpstr>The Situation  since 1983:Modified "traditional Approach"-  A Micro and Meso-level approach (Middle)</vt:lpstr>
      <vt:lpstr>   UNITED STATES DEPARTMENT OF TRANSPORTATION REPORT TO CONGRESS ON PUBLIC-PRIVATE PARTNERSHIPS </vt:lpstr>
      <vt:lpstr>The Ideal:  The Problem with Organizational Boxes</vt:lpstr>
      <vt:lpstr>Whole of Government</vt:lpstr>
      <vt:lpstr>Where Are We Now? U.S. vs. the World?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Picard</dc:creator>
  <cp:lastModifiedBy>Jhanson133</cp:lastModifiedBy>
  <cp:revision>52</cp:revision>
  <dcterms:created xsi:type="dcterms:W3CDTF">2016-09-08T19:30:10Z</dcterms:created>
  <dcterms:modified xsi:type="dcterms:W3CDTF">2016-12-04T00:02:03Z</dcterms:modified>
</cp:coreProperties>
</file>