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8" r:id="rId3"/>
    <p:sldId id="286" r:id="rId4"/>
    <p:sldId id="269" r:id="rId5"/>
    <p:sldId id="260" r:id="rId6"/>
    <p:sldId id="261" r:id="rId7"/>
    <p:sldId id="262" r:id="rId8"/>
    <p:sldId id="271" r:id="rId9"/>
    <p:sldId id="263" r:id="rId10"/>
    <p:sldId id="264" r:id="rId11"/>
    <p:sldId id="272" r:id="rId12"/>
    <p:sldId id="265" r:id="rId13"/>
    <p:sldId id="267" r:id="rId14"/>
    <p:sldId id="283" r:id="rId15"/>
    <p:sldId id="273" r:id="rId16"/>
    <p:sldId id="274" r:id="rId17"/>
    <p:sldId id="276" r:id="rId18"/>
    <p:sldId id="285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0" autoAdjust="0"/>
    <p:restoredTop sz="93795" autoAdjust="0"/>
  </p:normalViewPr>
  <p:slideViewPr>
    <p:cSldViewPr snapToGrid="0">
      <p:cViewPr varScale="1">
        <p:scale>
          <a:sx n="60" d="100"/>
          <a:sy n="60" d="100"/>
        </p:scale>
        <p:origin x="10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B27E-3D08-4D8C-BD26-435661574CB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A3CCA-8FF0-41AB-AF02-B303831A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2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Public Administration (PIA 2020)                                                                                                                           Sep. 17, Katherine Yoon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4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3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8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9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0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6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Public Administration (PIA 2020)                                                                                                                           Sep. 17, Katherine Yoon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9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9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Public Administration (PIA 2020)                                                                                                                           Sep. 17, Katherine Yoon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648" y="1472943"/>
            <a:ext cx="7751735" cy="3474690"/>
          </a:xfrm>
        </p:spPr>
        <p:txBody>
          <a:bodyPr>
            <a:normAutofit/>
          </a:bodyPr>
          <a:lstStyle/>
          <a:p>
            <a:pPr algn="l"/>
            <a:r>
              <a:rPr lang="en-US" sz="6500" dirty="0" smtClean="0"/>
              <a:t>Textbook Review</a:t>
            </a:r>
            <a:br>
              <a:rPr lang="en-US" sz="6500" dirty="0" smtClean="0"/>
            </a:br>
            <a:r>
              <a:rPr lang="en-US" sz="6500" dirty="0" smtClean="0"/>
              <a:t/>
            </a:r>
            <a:br>
              <a:rPr lang="en-US" sz="6500" dirty="0" smtClean="0"/>
            </a:br>
            <a:r>
              <a:rPr lang="en-US" sz="2900" dirty="0" err="1" smtClean="0"/>
              <a:t>Ch</a:t>
            </a:r>
            <a:r>
              <a:rPr lang="en-US" sz="2900" dirty="0" smtClean="0"/>
              <a:t> 1. PA in Interdependence</a:t>
            </a:r>
            <a:br>
              <a:rPr lang="en-US" sz="2900" dirty="0" smtClean="0"/>
            </a:br>
            <a:r>
              <a:rPr lang="en-US" sz="2900" dirty="0" smtClean="0"/>
              <a:t>(</a:t>
            </a:r>
            <a:r>
              <a:rPr lang="en-US" sz="2900" dirty="0" err="1" smtClean="0"/>
              <a:t>Ch</a:t>
            </a:r>
            <a:r>
              <a:rPr lang="en-US" sz="2900" dirty="0" smtClean="0"/>
              <a:t> </a:t>
            </a:r>
            <a:r>
              <a:rPr lang="en-US" sz="2900" dirty="0" smtClean="0"/>
              <a:t>2. “Market failure” </a:t>
            </a:r>
            <a:r>
              <a:rPr lang="en-US" sz="2900" dirty="0" smtClean="0"/>
              <a:t>part)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err="1" smtClean="0"/>
              <a:t>Ch</a:t>
            </a:r>
            <a:r>
              <a:rPr lang="en-US" sz="2900" dirty="0" smtClean="0"/>
              <a:t> 4. Policy-making Organization</a:t>
            </a:r>
            <a:endParaRPr lang="en-US" sz="2900" dirty="0"/>
          </a:p>
        </p:txBody>
      </p:sp>
      <p:sp>
        <p:nvSpPr>
          <p:cNvPr id="4" name="Rectangle 3"/>
          <p:cNvSpPr/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Public Administration (PIA 2020)                                                                                                                           Sep. 17, Katherine Yoon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9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How should gov’t 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2-2. Institutional context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•"/>
            </a:pPr>
            <a:r>
              <a:rPr lang="en-US" sz="2400" dirty="0" smtClean="0"/>
              <a:t>What is institution?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- Institution ≠ formal, organization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- Institution includes rules, norms, culture, laws, organization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Institutions matter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Durable institutional change takes long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“transaction cost” – New Institutional Economics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How much “culture” explain?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0" y="365125"/>
            <a:ext cx="2827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1. PA in Interdependency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1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310" y="1825625"/>
            <a:ext cx="1101142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learned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(1) The major influences on PA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(2) How a government should act – Governance and Institutions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how do we know if we are doing (2) right and how we can improve PA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Get rid of false dichotomies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From 3E to 4E (Efficiency, Effectiveness, Economy, Equity)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0" y="365125"/>
            <a:ext cx="2827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1. PA in Interdependency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Assessing and Improving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3-1. Beyond (false) Dichotomy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Public vs. Private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Efficiency vs. Control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Results vs. Process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Public Administration vs. Public Management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3-2. </a:t>
            </a:r>
            <a:r>
              <a:rPr lang="en-US" dirty="0"/>
              <a:t>Administrative effectiveness: 4E with </a:t>
            </a:r>
            <a:r>
              <a:rPr lang="en-US" dirty="0" smtClean="0"/>
              <a:t>Equity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0" y="365125"/>
            <a:ext cx="2827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1. PA in Interdependency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570" y="1211850"/>
            <a:ext cx="1093626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 support is essential for good policy making.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makes good policy decisions? </a:t>
            </a:r>
          </a:p>
          <a:p>
            <a:pPr marL="0" indent="0">
              <a:buNone/>
            </a:pPr>
            <a:r>
              <a:rPr lang="en-US" dirty="0" smtClean="0"/>
              <a:t>	a. Discipline			b. Stability</a:t>
            </a:r>
          </a:p>
          <a:p>
            <a:pPr marL="0" indent="0">
              <a:buNone/>
            </a:pPr>
            <a:r>
              <a:rPr lang="en-US" dirty="0" smtClean="0"/>
              <a:t>	c. Transparency		d. Selectivity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So, what does policy-making support mechanism do exactly?</a:t>
            </a:r>
          </a:p>
          <a:p>
            <a:pPr marL="0" indent="0">
              <a:buNone/>
            </a:pPr>
            <a:r>
              <a:rPr lang="en-US" dirty="0" smtClean="0"/>
              <a:t>And, what international practices are being observed?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18324" y="177235"/>
            <a:ext cx="3178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4. Policymaking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Policymaking support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1-1. The Tasks of Policymaking support mechanism</a:t>
            </a:r>
          </a:p>
          <a:p>
            <a:pPr marL="0" indent="0">
              <a:buNone/>
            </a:pPr>
            <a:r>
              <a:rPr lang="en-US" dirty="0" smtClean="0"/>
              <a:t>	a. Early provision of relevant information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Adequate </a:t>
            </a:r>
            <a:r>
              <a:rPr lang="en-US" dirty="0" smtClean="0"/>
              <a:t>consultation (ownership)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</a:t>
            </a:r>
            <a:r>
              <a:rPr lang="en-US" dirty="0" smtClean="0"/>
              <a:t>Contestability (danger of group thinking)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Recording and </a:t>
            </a:r>
            <a:r>
              <a:rPr lang="en-US" dirty="0" smtClean="0"/>
              <a:t>Dissemination of decisions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 Monitoring Policy Implementation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18324" y="177235"/>
            <a:ext cx="3178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4. Policymaking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Policymaking support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1-2. International Practice in Policy Support Mechanism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Weak </a:t>
            </a:r>
            <a:r>
              <a:rPr lang="en-US" dirty="0"/>
              <a:t>Secretariat (logistics + </a:t>
            </a:r>
            <a:r>
              <a:rPr lang="en-US" dirty="0" smtClean="0"/>
              <a:t>facilitation)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e.g. Singapore </a:t>
            </a:r>
            <a:r>
              <a:rPr lang="en-US" dirty="0"/>
              <a:t>Cabinet Office		</a:t>
            </a:r>
          </a:p>
          <a:p>
            <a:pPr marL="400050" lvl="1" indent="0">
              <a:buNone/>
            </a:pPr>
            <a:r>
              <a:rPr lang="en-US" dirty="0" smtClean="0"/>
              <a:t>b. 	Strong </a:t>
            </a:r>
            <a:r>
              <a:rPr lang="en-US" dirty="0"/>
              <a:t>Secretariat (</a:t>
            </a:r>
            <a:r>
              <a:rPr lang="en-US" dirty="0" smtClean="0"/>
              <a:t>gatekeeper)</a:t>
            </a:r>
          </a:p>
          <a:p>
            <a:pPr marL="400050" lvl="1" indent="0">
              <a:buNone/>
            </a:pPr>
            <a:r>
              <a:rPr lang="en-US" dirty="0" smtClean="0"/>
              <a:t>	e.g. UK </a:t>
            </a:r>
            <a:r>
              <a:rPr lang="en-US" dirty="0"/>
              <a:t>Cabinet Office</a:t>
            </a:r>
          </a:p>
          <a:p>
            <a:pPr marL="400050" lvl="1" indent="0">
              <a:buNone/>
            </a:pPr>
            <a:r>
              <a:rPr lang="en-US" dirty="0" smtClean="0"/>
              <a:t>c.	Watchdog </a:t>
            </a:r>
            <a:r>
              <a:rPr lang="en-US" dirty="0"/>
              <a:t>secretariat (even legal </a:t>
            </a:r>
            <a:r>
              <a:rPr lang="en-US" dirty="0" smtClean="0"/>
              <a:t>responsibility)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e.g. France</a:t>
            </a:r>
            <a:r>
              <a:rPr lang="en-US" dirty="0"/>
              <a:t>, General Secretariat of Government</a:t>
            </a:r>
          </a:p>
          <a:p>
            <a:pPr marL="400050" lvl="1" indent="0">
              <a:buNone/>
            </a:pPr>
            <a:r>
              <a:rPr lang="en-US" dirty="0" smtClean="0"/>
              <a:t>d.	Top </a:t>
            </a:r>
            <a:r>
              <a:rPr lang="en-US" dirty="0"/>
              <a:t>cop office (the </a:t>
            </a:r>
            <a:r>
              <a:rPr lang="en-US" dirty="0" smtClean="0"/>
              <a:t>strongest)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e.g. US</a:t>
            </a:r>
            <a:r>
              <a:rPr lang="en-US" dirty="0"/>
              <a:t>, The Office of the President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18324" y="177235"/>
            <a:ext cx="3178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4. Policymaking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Org Structure of Central Gov’t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2-1. Organization Structure</a:t>
            </a:r>
          </a:p>
          <a:p>
            <a:pPr marL="1195388" indent="-457200">
              <a:buFont typeface="+mj-lt"/>
              <a:buAutoNum type="alphaLcPeriod"/>
            </a:pPr>
            <a:r>
              <a:rPr lang="en-US" sz="2400" dirty="0" smtClean="0"/>
              <a:t>Ministry</a:t>
            </a:r>
          </a:p>
          <a:p>
            <a:pPr marL="1195388" indent="-457200">
              <a:buFont typeface="+mj-lt"/>
              <a:buAutoNum type="alphaLcPeriod"/>
            </a:pPr>
            <a:r>
              <a:rPr lang="en-US" sz="2400" dirty="0" smtClean="0"/>
              <a:t>Department</a:t>
            </a:r>
          </a:p>
          <a:p>
            <a:pPr marL="1195388" indent="-457200">
              <a:buFont typeface="+mj-lt"/>
              <a:buAutoNum type="alphaLcPeriod"/>
            </a:pPr>
            <a:r>
              <a:rPr lang="en-US" sz="2400" dirty="0" smtClean="0"/>
              <a:t>Agency</a:t>
            </a:r>
          </a:p>
          <a:p>
            <a:pPr marL="0" indent="0">
              <a:buNone/>
            </a:pPr>
            <a:r>
              <a:rPr lang="en-US" dirty="0" smtClean="0"/>
              <a:t>2-2. Principles for Distributing the Work of Government</a:t>
            </a:r>
          </a:p>
          <a:p>
            <a:pPr marL="1195388" lvl="2" indent="-514350">
              <a:buFont typeface="+mj-lt"/>
              <a:buAutoNum type="alphaLcPeriod"/>
              <a:tabLst>
                <a:tab pos="1319213" algn="l"/>
              </a:tabLst>
            </a:pPr>
            <a:r>
              <a:rPr lang="en-US" sz="2400" dirty="0"/>
              <a:t>Area (e.g. Tennessee Valley Authority)</a:t>
            </a:r>
          </a:p>
          <a:p>
            <a:pPr marL="1195388" lvl="2" indent="-514350">
              <a:buFont typeface="+mj-lt"/>
              <a:buAutoNum type="alphaLcPeriod"/>
              <a:tabLst>
                <a:tab pos="1319213" algn="l"/>
              </a:tabLst>
            </a:pPr>
            <a:r>
              <a:rPr lang="en-US" sz="2400" dirty="0"/>
              <a:t>Client (e.g. Veterans Affairs, Bureau of Indian Affairs in the US Interior Department)</a:t>
            </a:r>
          </a:p>
          <a:p>
            <a:pPr marL="1195388" lvl="2" indent="-514350">
              <a:buFont typeface="+mj-lt"/>
              <a:buAutoNum type="alphaLcPeriod"/>
              <a:tabLst>
                <a:tab pos="1319213" algn="l"/>
              </a:tabLst>
            </a:pPr>
            <a:r>
              <a:rPr lang="en-US" sz="2400" dirty="0"/>
              <a:t>Process (e.g. Ministry of Information and Technology)</a:t>
            </a:r>
          </a:p>
          <a:p>
            <a:pPr marL="1195388" lvl="2" indent="-514350">
              <a:buFont typeface="+mj-lt"/>
              <a:buAutoNum type="alphaLcPeriod"/>
              <a:tabLst>
                <a:tab pos="1319213" algn="l"/>
              </a:tabLst>
            </a:pPr>
            <a:r>
              <a:rPr lang="en-US" sz="2400" dirty="0"/>
              <a:t>Function (e.g. Ministry of Education)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18324" y="177235"/>
            <a:ext cx="3178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4. Policymaking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Org Structure of Central Gov’t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2-3. International practice</a:t>
            </a:r>
          </a:p>
          <a:p>
            <a:pPr marL="914400" lvl="1" indent="-514350">
              <a:buAutoNum type="alphaLcPeriod"/>
            </a:pPr>
            <a:r>
              <a:rPr lang="en-US" sz="2600" dirty="0" smtClean="0"/>
              <a:t>The </a:t>
            </a:r>
            <a:r>
              <a:rPr lang="en-US" sz="2600" dirty="0"/>
              <a:t>number and designation of ministries vary across countries</a:t>
            </a:r>
          </a:p>
          <a:p>
            <a:pPr marL="914400" lvl="1" indent="-514350">
              <a:buAutoNum type="alphaLcPeriod"/>
            </a:pPr>
            <a:r>
              <a:rPr lang="en-US" sz="2600" dirty="0"/>
              <a:t>The number of ministers - political consideration</a:t>
            </a:r>
          </a:p>
          <a:p>
            <a:pPr marL="914400" lvl="1" indent="-514350">
              <a:buAutoNum type="alphaLcPeriod" startAt="3"/>
            </a:pPr>
            <a:r>
              <a:rPr lang="en-US" sz="2600" dirty="0"/>
              <a:t>Proliferation of central government organizations sometimes mean “confusion” for the public and complexity for the political executives</a:t>
            </a:r>
          </a:p>
          <a:p>
            <a:pPr marL="914400" lvl="1" indent="-514350">
              <a:buAutoNum type="alphaLcPeriod" startAt="3"/>
            </a:pPr>
            <a:r>
              <a:rPr lang="en-US" sz="2600" dirty="0"/>
              <a:t>How does the number of ministries matter?</a:t>
            </a:r>
          </a:p>
          <a:p>
            <a:pPr marL="914400" lvl="1" indent="-514350">
              <a:buAutoNum type="alphaLcPeriod" startAt="3"/>
            </a:pPr>
            <a:r>
              <a:rPr lang="en-US" sz="2600" dirty="0"/>
              <a:t>Ideal central government structure?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18324" y="177235"/>
            <a:ext cx="3178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4. Policymaking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890738" cy="45870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3-1. What are the common problems and issues in coordination?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3-2. So</a:t>
            </a:r>
            <a:r>
              <a:rPr lang="en-US" dirty="0"/>
              <a:t>, implications?</a:t>
            </a:r>
          </a:p>
          <a:p>
            <a:pPr marL="1143000" lvl="1" indent="-514350">
              <a:buFont typeface="+mj-lt"/>
              <a:buAutoNum type="alphaLcPeriod"/>
            </a:pPr>
            <a:r>
              <a:rPr lang="en-US" dirty="0"/>
              <a:t>Coordination, Cooperation, Collaboration </a:t>
            </a:r>
          </a:p>
          <a:p>
            <a:pPr marL="1143000" lvl="1" indent="-514350">
              <a:buFont typeface="+mj-lt"/>
              <a:buAutoNum type="alphaLcPeriod"/>
            </a:pPr>
            <a:r>
              <a:rPr lang="en-US" dirty="0"/>
              <a:t>Appropriate mechanisms for cooperation (</a:t>
            </a:r>
            <a:r>
              <a:rPr lang="en-US" dirty="0" smtClean="0"/>
              <a:t>technology)</a:t>
            </a:r>
            <a:endParaRPr lang="en-US" dirty="0"/>
          </a:p>
          <a:p>
            <a:pPr marL="1143000" lvl="1" indent="-514350">
              <a:buFont typeface="+mj-lt"/>
              <a:buAutoNum type="alphaLcPeriod"/>
            </a:pPr>
            <a:r>
              <a:rPr lang="en-US" dirty="0"/>
              <a:t>Staffing and Recruiting </a:t>
            </a:r>
          </a:p>
          <a:p>
            <a:pPr marL="1143000" lvl="1" indent="-514350">
              <a:buFont typeface="+mj-lt"/>
              <a:buAutoNum type="alphaLcPeriod"/>
            </a:pPr>
            <a:r>
              <a:rPr lang="en-US" dirty="0"/>
              <a:t>Elite agencies (“Gang of four”, “Super-ministry</a:t>
            </a:r>
            <a:r>
              <a:rPr lang="en-US" dirty="0" smtClean="0"/>
              <a:t>”)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18324" y="177235"/>
            <a:ext cx="3178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4. Policymaking Organization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3. Coordination &amp; Management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The general direction of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67646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4-1. “takeaway” </a:t>
            </a:r>
          </a:p>
          <a:p>
            <a:pPr marL="0" indent="0">
              <a:buNone/>
            </a:pPr>
            <a:r>
              <a:rPr lang="en-US" dirty="0" smtClean="0"/>
              <a:t>Policy </a:t>
            </a:r>
            <a:r>
              <a:rPr lang="en-US" dirty="0"/>
              <a:t>support mechanism and organization are influenced by politics and country </a:t>
            </a:r>
            <a:r>
              <a:rPr lang="en-US" dirty="0" smtClean="0"/>
              <a:t>characteristics.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4-2. So, how to improve?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Technical mechanism for the principle of discipline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Developing countries – principles of area &amp; client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Trade-off between accountability and coordination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Be aware of “creating” new ministries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Be aware of illusionary “reorganization”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18324" y="177235"/>
            <a:ext cx="3178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4. Policymaking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2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-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598684"/>
          </a:xfrm>
        </p:spPr>
        <p:txBody>
          <a:bodyPr>
            <a:normAutofit/>
          </a:bodyPr>
          <a:lstStyle/>
          <a:p>
            <a:r>
              <a:rPr lang="en-US" dirty="0" smtClean="0"/>
              <a:t>Politics-Administration Dichotomy (Wilson)</a:t>
            </a:r>
          </a:p>
          <a:p>
            <a:r>
              <a:rPr lang="en-US" dirty="0" smtClean="0"/>
              <a:t>Scientific Management (Taylor)</a:t>
            </a:r>
          </a:p>
          <a:p>
            <a:r>
              <a:rPr lang="en-US" dirty="0" err="1" smtClean="0"/>
              <a:t>Weberian</a:t>
            </a:r>
            <a:r>
              <a:rPr lang="en-US" dirty="0" smtClean="0"/>
              <a:t> (Weber)</a:t>
            </a:r>
          </a:p>
          <a:p>
            <a:r>
              <a:rPr lang="en-US" dirty="0" smtClean="0"/>
              <a:t>“</a:t>
            </a:r>
            <a:r>
              <a:rPr lang="en-US" dirty="0"/>
              <a:t>Principle” (</a:t>
            </a:r>
            <a:r>
              <a:rPr lang="en-US" dirty="0" err="1"/>
              <a:t>Gulick</a:t>
            </a:r>
            <a:r>
              <a:rPr lang="en-US" dirty="0"/>
              <a:t> and </a:t>
            </a:r>
            <a:r>
              <a:rPr lang="en-US" dirty="0" err="1" smtClean="0"/>
              <a:t>Urwick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Systems Approach (Barnard, Simon)</a:t>
            </a:r>
          </a:p>
          <a:p>
            <a:r>
              <a:rPr lang="en-US" dirty="0" smtClean="0"/>
              <a:t>New Public Administration (Waldo)</a:t>
            </a:r>
          </a:p>
          <a:p>
            <a:r>
              <a:rPr lang="en-US" dirty="0" smtClean="0"/>
              <a:t>New Public Management (Hood)</a:t>
            </a:r>
          </a:p>
          <a:p>
            <a:r>
              <a:rPr lang="en-US" dirty="0" smtClean="0"/>
              <a:t>Reinventing Government (Osborne and </a:t>
            </a:r>
            <a:r>
              <a:rPr lang="en-US" dirty="0" err="1" smtClean="0"/>
              <a:t>Gaebler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Governance, New Governance (Peters and Pierre)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2793" y="365125"/>
            <a:ext cx="13708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 dialogues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–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598684"/>
          </a:xfrm>
        </p:spPr>
        <p:txBody>
          <a:bodyPr>
            <a:normAutofit/>
          </a:bodyPr>
          <a:lstStyle/>
          <a:p>
            <a:r>
              <a:rPr lang="en-US" dirty="0" smtClean="0"/>
              <a:t>Rationales for government intervention</a:t>
            </a:r>
          </a:p>
          <a:p>
            <a:r>
              <a:rPr lang="en-US" dirty="0"/>
              <a:t>Market Failure vs. Government </a:t>
            </a:r>
            <a:r>
              <a:rPr lang="en-US" dirty="0" smtClean="0"/>
              <a:t>Failure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44200" y="365125"/>
            <a:ext cx="12094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8616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are the major influences on the public administration in the 21C?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Globalization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Decentralization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International Political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are they important?  How do they influence PA?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0" y="365125"/>
            <a:ext cx="2827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1. PA in Interdependency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Todays’ major influences on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1-1. Globalization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 smtClean="0"/>
              <a:t>	a. “Economic </a:t>
            </a:r>
            <a:r>
              <a:rPr lang="en-US" sz="2800" dirty="0"/>
              <a:t>distance” 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200" dirty="0" smtClean="0"/>
              <a:t>Integrated world economy vs. Un-integrated political system</a:t>
            </a:r>
            <a:r>
              <a:rPr lang="en-US" sz="2200" dirty="0"/>
              <a:t>	</a:t>
            </a:r>
            <a:r>
              <a:rPr lang="en-US" sz="2200" dirty="0" smtClean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The impact of decisions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200" dirty="0" smtClean="0"/>
              <a:t>Impact on the outside and the blowback from it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200" dirty="0" smtClean="0"/>
              <a:t>New constraints on efficient economic policies; Implementation of government’s independent social policies and redistribution goals</a:t>
            </a:r>
            <a:r>
              <a:rPr lang="en-US" sz="2200" dirty="0"/>
              <a:t>	</a:t>
            </a:r>
            <a:endParaRPr lang="en-US" sz="22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Distribution of benefits vs. Distribution of costs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200" dirty="0" smtClean="0"/>
              <a:t>Concentrated economic power between and within </a:t>
            </a:r>
            <a:r>
              <a:rPr lang="en-US" sz="2200" dirty="0" smtClean="0"/>
              <a:t>countries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0" y="365125"/>
            <a:ext cx="2827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1. PA in Interdependency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Todays’ major influences on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1-2. Decentralization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smtClean="0"/>
              <a:t>Loss in effective </a:t>
            </a:r>
            <a:r>
              <a:rPr lang="en-US" dirty="0" smtClean="0"/>
              <a:t>national autonomy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Information → </a:t>
            </a:r>
            <a:r>
              <a:rPr lang="en-US" dirty="0" smtClean="0"/>
              <a:t>increased citizens &amp; </a:t>
            </a:r>
            <a:r>
              <a:rPr lang="en-US" dirty="0" smtClean="0"/>
              <a:t>civil </a:t>
            </a:r>
            <a:r>
              <a:rPr lang="en-US" dirty="0" smtClean="0"/>
              <a:t>society participation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Centralization and Decentralization 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dirty="0" smtClean="0"/>
              <a:t>External (global) challenges need “centralization” of state power – e.g. post 9/11 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dirty="0" smtClean="0"/>
              <a:t>Functional differences → decision of decentralization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Benefits and costs distribution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 Shrinking intermediate administration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0" y="365125"/>
            <a:ext cx="2827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1. PA in Interdependency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Todays’ major influences on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1-3. International </a:t>
            </a:r>
            <a:r>
              <a:rPr lang="en-US" dirty="0" smtClean="0"/>
              <a:t>Politics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The end of cold war, China, Southeast Asia → Transition to market economy</a:t>
            </a: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Ethnic conflicts, Minority groups</a:t>
            </a: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Peace and military spending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0" y="365125"/>
            <a:ext cx="2827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1. PA in Interdependency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8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reviewed the major influences on Public Administration in the 21C.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So, how should government act upon these influences?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Governance context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Institutional &amp; Cultural perspective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0" y="365125"/>
            <a:ext cx="2827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1. PA in Interdependency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How should gov’t 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2-1. Governance context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Accountability is the very key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200" dirty="0" smtClean="0">
                <a:sym typeface="Wingdings"/>
              </a:rPr>
              <a:t>Effective accountability: (1) answerability (2) consequences (predictable)</a:t>
            </a:r>
            <a:endParaRPr lang="en-US" sz="2200" dirty="0" smtClean="0"/>
          </a:p>
          <a:p>
            <a:pPr marL="971550" lvl="1" indent="-514350">
              <a:buAutoNum type="alphaLcPeriod"/>
            </a:pPr>
            <a:r>
              <a:rPr lang="en-US" dirty="0" smtClean="0"/>
              <a:t>Transparency 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Rule of Law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Participation  </a:t>
            </a: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Note: 4 </a:t>
            </a:r>
            <a:r>
              <a:rPr lang="en-US" dirty="0"/>
              <a:t>factors are </a:t>
            </a:r>
            <a:r>
              <a:rPr lang="en-US" dirty="0" smtClean="0"/>
              <a:t>interdependent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Recall “governance” from last week (Rothstein and Fukuyama debate)</a:t>
            </a:r>
          </a:p>
          <a:p>
            <a:pPr marL="0" lvl="1" indent="0">
              <a:buNone/>
            </a:pPr>
            <a:r>
              <a:rPr lang="en-US" sz="2200" dirty="0" smtClean="0"/>
              <a:t>	- Is Democracy necessary for good governance?</a:t>
            </a:r>
          </a:p>
          <a:p>
            <a:pPr marL="0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- Corruption and effectiveness</a:t>
            </a:r>
            <a:r>
              <a:rPr lang="en-US" sz="2200" dirty="0"/>
              <a:t>	</a:t>
            </a:r>
            <a:endParaRPr lang="en-US" sz="2200" dirty="0" smtClean="0"/>
          </a:p>
          <a:p>
            <a:pPr marL="0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- Impartiality, Capacity, </a:t>
            </a:r>
            <a:r>
              <a:rPr lang="en-US" sz="2200" dirty="0" smtClean="0"/>
              <a:t>(Output), </a:t>
            </a:r>
            <a:r>
              <a:rPr lang="en-US" sz="2200" dirty="0" smtClean="0"/>
              <a:t>Autonomy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144000" y="365125"/>
            <a:ext cx="2827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1. PA in Interdependency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6701</TotalTime>
  <Words>610</Words>
  <Application>Microsoft Office PowerPoint</Application>
  <PresentationFormat>Widescreen</PresentationFormat>
  <Paragraphs>167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Textbook Review  Ch 1. PA in Interdependence (Ch 2. “Market failure” part) Ch 4. Policy-making Organization</vt:lpstr>
      <vt:lpstr>Overview - PA</vt:lpstr>
      <vt:lpstr>Review – Ch 2</vt:lpstr>
      <vt:lpstr>PowerPoint Presentation</vt:lpstr>
      <vt:lpstr>1. Todays’ major influences on PA</vt:lpstr>
      <vt:lpstr>1. Todays’ major influences on PA</vt:lpstr>
      <vt:lpstr>1. Todays’ major influences on PA</vt:lpstr>
      <vt:lpstr>PowerPoint Presentation</vt:lpstr>
      <vt:lpstr>2. How should gov’t  act?</vt:lpstr>
      <vt:lpstr>2. How should gov’t  act?</vt:lpstr>
      <vt:lpstr>PowerPoint Presentation</vt:lpstr>
      <vt:lpstr>3. Assessing and Improving PA</vt:lpstr>
      <vt:lpstr>PowerPoint Presentation</vt:lpstr>
      <vt:lpstr>1. Policymaking support mechanisms</vt:lpstr>
      <vt:lpstr>1. Policymaking support mechanisms</vt:lpstr>
      <vt:lpstr>2. Org Structure of Central Gov’t</vt:lpstr>
      <vt:lpstr>2. Org Structure of Central Gov’t</vt:lpstr>
      <vt:lpstr>3. Coordination &amp; Management issues</vt:lpstr>
      <vt:lpstr>4. The general direction of improvement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Case Study</dc:title>
  <dc:creator>Katherine</dc:creator>
  <cp:lastModifiedBy>Katherine Yoon</cp:lastModifiedBy>
  <cp:revision>80</cp:revision>
  <dcterms:created xsi:type="dcterms:W3CDTF">2013-09-29T11:05:46Z</dcterms:created>
  <dcterms:modified xsi:type="dcterms:W3CDTF">2014-09-17T11:34:23Z</dcterms:modified>
</cp:coreProperties>
</file>