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69" r:id="rId3"/>
    <p:sldId id="260" r:id="rId4"/>
    <p:sldId id="289" r:id="rId5"/>
    <p:sldId id="295" r:id="rId6"/>
    <p:sldId id="290" r:id="rId7"/>
    <p:sldId id="291" r:id="rId8"/>
    <p:sldId id="292" r:id="rId9"/>
    <p:sldId id="293" r:id="rId10"/>
    <p:sldId id="296" r:id="rId11"/>
    <p:sldId id="298" r:id="rId12"/>
    <p:sldId id="294" r:id="rId13"/>
    <p:sldId id="299" r:id="rId14"/>
    <p:sldId id="300" r:id="rId15"/>
    <p:sldId id="301" r:id="rId16"/>
    <p:sldId id="302" r:id="rId17"/>
    <p:sldId id="306" r:id="rId18"/>
    <p:sldId id="303" r:id="rId19"/>
    <p:sldId id="304" r:id="rId20"/>
    <p:sldId id="307" r:id="rId21"/>
    <p:sldId id="305" r:id="rId22"/>
    <p:sldId id="28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60" autoAdjust="0"/>
    <p:restoredTop sz="93795" autoAdjust="0"/>
  </p:normalViewPr>
  <p:slideViewPr>
    <p:cSldViewPr snapToGrid="0">
      <p:cViewPr varScale="1">
        <p:scale>
          <a:sx n="112" d="100"/>
          <a:sy n="112" d="100"/>
        </p:scale>
        <p:origin x="-83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CB27E-3D08-4D8C-BD26-435661574CBC}" type="datetimeFigureOut">
              <a:rPr lang="en-US" smtClean="0"/>
              <a:t>12/3/14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A3CCA-8FF0-41AB-AF02-B303831A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26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Public Administration (PIA 2020)                                                                                                                           Sep. 17, Katherine Yoon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6CDB16-7803-4BF2-9CEB-35C71B60198C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C4964E-8864-445A-BA51-81672E19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4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6CDB16-7803-4BF2-9CEB-35C71B60198C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C4964E-8864-445A-BA51-81672E19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3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6CDB16-7803-4BF2-9CEB-35C71B60198C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C4964E-8864-445A-BA51-81672E19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8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6CDB16-7803-4BF2-9CEB-35C71B60198C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C4964E-8864-445A-BA51-81672E19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9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6CDB16-7803-4BF2-9CEB-35C71B60198C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C4964E-8864-445A-BA51-81672E19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6CDB16-7803-4BF2-9CEB-35C71B60198C}" type="datetimeFigureOut">
              <a:rPr lang="en-US" smtClean="0"/>
              <a:t>12/3/14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C4964E-8864-445A-BA51-81672E19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0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6CDB16-7803-4BF2-9CEB-35C71B60198C}" type="datetimeFigureOut">
              <a:rPr lang="en-US" smtClean="0"/>
              <a:t>12/3/14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C4964E-8864-445A-BA51-81672E19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6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Public Administration (PIA 2020)                                                                                                                           Sep. 17, Katherine Yoon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99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6CDB16-7803-4BF2-9CEB-35C71B60198C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C4964E-8864-445A-BA51-81672E19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9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6CDB16-7803-4BF2-9CEB-35C71B60198C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C4964E-8864-445A-BA51-81672E19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2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Public Administration (PIA 2020)                                                                                                                           Dec. 3, Katherine Yoon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98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225" y="725101"/>
            <a:ext cx="7751735" cy="3474690"/>
          </a:xfrm>
        </p:spPr>
        <p:txBody>
          <a:bodyPr>
            <a:normAutofit/>
          </a:bodyPr>
          <a:lstStyle/>
          <a:p>
            <a:r>
              <a:rPr lang="en-US" sz="6500" dirty="0" smtClean="0"/>
              <a:t>Decentralization &amp; Civil Society</a:t>
            </a:r>
            <a:br>
              <a:rPr lang="en-US" sz="6500" dirty="0" smtClean="0"/>
            </a:br>
            <a:r>
              <a:rPr lang="en-US" sz="2900" dirty="0" smtClean="0"/>
              <a:t>Week 14</a:t>
            </a:r>
            <a:endParaRPr lang="en-US" sz="2900" dirty="0"/>
          </a:p>
        </p:txBody>
      </p:sp>
      <p:sp>
        <p:nvSpPr>
          <p:cNvPr id="4" name="Rectangle 3"/>
          <p:cNvSpPr/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Public Administration (PIA 2020)                                                                                                                           Dec. 3, Katherine Yoon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797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3. Is decentralization good?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538" y="14513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3-3. </a:t>
            </a:r>
            <a:r>
              <a:rPr lang="en-US" altLang="ko-KR" dirty="0" smtClean="0"/>
              <a:t>Remember!</a:t>
            </a:r>
            <a:endParaRPr lang="en-US" dirty="0" smtClean="0"/>
          </a:p>
          <a:p>
            <a:pPr marL="690563" lvl="1" indent="-690563">
              <a:spcBef>
                <a:spcPts val="1000"/>
              </a:spcBef>
              <a:buNone/>
            </a:pPr>
            <a:r>
              <a:rPr lang="en-US" sz="2800" dirty="0" smtClean="0"/>
              <a:t>	a. Decentralization is a process, not an event, and as in any other process the manner in which decisions are made is critical to their likelihood of success. </a:t>
            </a:r>
          </a:p>
          <a:p>
            <a:pPr marL="690563" lvl="1" indent="-690563">
              <a:spcBef>
                <a:spcPts val="100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b.  Decentralization is not a panacea, and can neither remedy deep-seated government problems nor quickly improve economic efficiency. </a:t>
            </a:r>
          </a:p>
          <a:p>
            <a:pPr marL="690563" lvl="1" indent="-690563">
              <a:spcBef>
                <a:spcPts val="1000"/>
              </a:spcBef>
              <a:buNone/>
            </a:pPr>
            <a:endParaRPr lang="en-US" sz="2800" dirty="0"/>
          </a:p>
          <a:p>
            <a:pPr marL="690563" lvl="1" indent="-690563">
              <a:spcBef>
                <a:spcPts val="1000"/>
              </a:spcBef>
              <a:buNone/>
            </a:pPr>
            <a:r>
              <a:rPr lang="en-US" sz="2800" dirty="0" smtClean="0"/>
              <a:t>	(from </a:t>
            </a:r>
            <a:r>
              <a:rPr lang="en-US" sz="2800" dirty="0" err="1" smtClean="0"/>
              <a:t>Schiavo</a:t>
            </a:r>
            <a:r>
              <a:rPr lang="en-US" sz="2800" dirty="0" smtClean="0"/>
              <a:t>-Campo)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345908" y="115640"/>
            <a:ext cx="17229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Decentralization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484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4. Choosing the right form and degree of decentralization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538" y="1795876"/>
            <a:ext cx="10515600" cy="4147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4-1. </a:t>
            </a:r>
            <a:r>
              <a:rPr lang="en-US" sz="2800" dirty="0" smtClean="0"/>
              <a:t>Must </a:t>
            </a:r>
            <a:r>
              <a:rPr lang="en-US" sz="2800" u="sng" dirty="0" smtClean="0"/>
              <a:t>assess </a:t>
            </a:r>
            <a:r>
              <a:rPr lang="en-US" sz="2800" u="sng" dirty="0"/>
              <a:t>the lowest organizational level</a:t>
            </a:r>
            <a:r>
              <a:rPr lang="en-US" sz="2800" dirty="0"/>
              <a:t> of government at which functions can be carried out efficiently and </a:t>
            </a:r>
            <a:r>
              <a:rPr lang="en-US" sz="2800" dirty="0" smtClean="0"/>
              <a:t>effectively.</a:t>
            </a:r>
          </a:p>
          <a:p>
            <a:pPr marL="0" indent="0">
              <a:buNone/>
            </a:pPr>
            <a:r>
              <a:rPr lang="en-US" dirty="0" smtClean="0"/>
              <a:t>4-2. Must </a:t>
            </a:r>
            <a:r>
              <a:rPr lang="en-US" u="sng" dirty="0"/>
              <a:t>create or maintain the "enabling conditions" </a:t>
            </a:r>
            <a:r>
              <a:rPr lang="en-US" dirty="0"/>
              <a:t>that allow local units of administration or </a:t>
            </a:r>
            <a:r>
              <a:rPr lang="en-US" dirty="0" smtClean="0"/>
              <a:t>NGOs </a:t>
            </a:r>
            <a:r>
              <a:rPr lang="en-US" dirty="0"/>
              <a:t>to take on more responsibilities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4-3. </a:t>
            </a:r>
            <a:r>
              <a:rPr lang="en-US" u="sng" dirty="0" smtClean="0"/>
              <a:t>Training</a:t>
            </a:r>
            <a:r>
              <a:rPr lang="en-US" dirty="0" smtClean="0"/>
              <a:t> </a:t>
            </a:r>
            <a:r>
              <a:rPr lang="en-US" dirty="0"/>
              <a:t>for both national and local officials in decentralized </a:t>
            </a:r>
            <a:r>
              <a:rPr lang="en-US" dirty="0" smtClean="0"/>
              <a:t>administration</a:t>
            </a:r>
          </a:p>
          <a:p>
            <a:pPr marL="690563" lvl="1" indent="-690563">
              <a:spcBef>
                <a:spcPts val="1000"/>
              </a:spcBef>
              <a:buNone/>
            </a:pPr>
            <a:r>
              <a:rPr lang="en-US" sz="2800" dirty="0"/>
              <a:t>4-4. </a:t>
            </a:r>
            <a:r>
              <a:rPr lang="en-US" sz="2800" u="sng" dirty="0"/>
              <a:t>Technical assistance</a:t>
            </a:r>
            <a:r>
              <a:rPr lang="en-US" sz="2800" dirty="0"/>
              <a:t> is often required for local governments, private enterprises and local non-governmental groups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45908" y="115640"/>
            <a:ext cx="17229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Decentralization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718081" y="5802736"/>
            <a:ext cx="141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(World Bank)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797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5. Decentralization in developing countries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538" y="14513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Some of decentralization </a:t>
            </a:r>
            <a:r>
              <a:rPr lang="en-US" altLang="ko-KR" dirty="0" smtClean="0"/>
              <a:t>issues in developing countries</a:t>
            </a:r>
            <a:endParaRPr lang="en-US" dirty="0" smtClean="0"/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 smtClean="0"/>
              <a:t>	a. Administering rural areas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b. Weak political institution capacity to carry out decentralization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c. Urban problems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d. Weak personnel capacity and management 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345908" y="115640"/>
            <a:ext cx="17229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Decentralization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065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539" y="362887"/>
            <a:ext cx="10886162" cy="543984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OBJECTIVES 2 (</a:t>
            </a:r>
            <a:r>
              <a:rPr lang="en-US" dirty="0" smtClean="0">
                <a:solidFill>
                  <a:srgbClr val="9E0000"/>
                </a:solidFill>
              </a:rPr>
              <a:t>Civil society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What is civil society? (definitions, types of organization)</a:t>
            </a:r>
          </a:p>
          <a:p>
            <a:pPr marL="0" indent="0">
              <a:buNone/>
            </a:pPr>
            <a:r>
              <a:rPr lang="en-US" dirty="0" smtClean="0"/>
              <a:t>Distinct values of nonprofit? </a:t>
            </a:r>
          </a:p>
          <a:p>
            <a:pPr marL="0" indent="0">
              <a:buNone/>
            </a:pPr>
            <a:r>
              <a:rPr lang="en-US" dirty="0" smtClean="0"/>
              <a:t>Debates on NGOs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Criticism on </a:t>
            </a:r>
            <a:r>
              <a:rPr lang="en-US" dirty="0" smtClean="0"/>
              <a:t>NGOs (NGOs </a:t>
            </a:r>
            <a:r>
              <a:rPr lang="en-US" dirty="0" smtClean="0"/>
              <a:t>in </a:t>
            </a:r>
            <a:r>
              <a:rPr lang="en-US" dirty="0" smtClean="0"/>
              <a:t>development)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Social capital and Civil Society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What is social capital?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Relationship between social capital and civil society</a:t>
            </a:r>
          </a:p>
        </p:txBody>
      </p:sp>
    </p:spTree>
    <p:extLst>
      <p:ext uri="{BB962C8B-B14F-4D97-AF65-F5344CB8AC3E}">
        <p14:creationId xmlns:p14="http://schemas.microsoft.com/office/powerpoint/2010/main" val="3622652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1. What is Civil Society?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538" y="14513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1-1. How to define civil society?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 smtClean="0"/>
              <a:t>	a. </a:t>
            </a:r>
            <a:r>
              <a:rPr lang="en-US" sz="2800" dirty="0"/>
              <a:t> </a:t>
            </a:r>
            <a:r>
              <a:rPr lang="en-US" sz="2800" dirty="0" smtClean="0"/>
              <a:t>The </a:t>
            </a:r>
            <a:r>
              <a:rPr lang="en-US" sz="2800" dirty="0"/>
              <a:t>arena, outside of the family, the state, and the </a:t>
            </a:r>
            <a:r>
              <a:rPr lang="en-US" sz="2800" dirty="0" smtClean="0"/>
              <a:t>market, 		where people </a:t>
            </a:r>
            <a:r>
              <a:rPr lang="en-US" sz="2800" dirty="0"/>
              <a:t>associate to </a:t>
            </a:r>
            <a:r>
              <a:rPr lang="en-US" sz="2800" dirty="0" smtClean="0"/>
              <a:t>advance common interests (Nelson)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b. Diverse views and definitions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c. Three views of civil society (Edwards)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30767" y="115640"/>
            <a:ext cx="13003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Civil Society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0965110"/>
              </p:ext>
            </p:extLst>
          </p:nvPr>
        </p:nvGraphicFramePr>
        <p:xfrm>
          <a:off x="2125579" y="3893419"/>
          <a:ext cx="8229600" cy="219455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00200"/>
                <a:gridCol w="49530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Associational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Forms of associational life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b="0" dirty="0" smtClean="0"/>
                        <a:t>Densely</a:t>
                      </a:r>
                      <a:r>
                        <a:rPr lang="en-US" b="0" baseline="0" dirty="0" smtClean="0"/>
                        <a:t> networked, multiple ties of membership and effect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De Tocqueville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Good Society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Kind of society they are supposed to generate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b="0" dirty="0" smtClean="0"/>
                        <a:t>Peaceful</a:t>
                      </a:r>
                      <a:r>
                        <a:rPr lang="en-US" b="0" baseline="0" dirty="0" smtClean="0"/>
                        <a:t> resolution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Hegel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Public  Sphere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b="0" dirty="0" smtClean="0"/>
                        <a:t>Engaged</a:t>
                      </a:r>
                      <a:r>
                        <a:rPr lang="en-US" b="0" baseline="0" dirty="0" smtClean="0"/>
                        <a:t> public, active citizenry, checking state’s power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Gramsci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114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1. What is Civil Society?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538" y="14513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1-2. Types of organizations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 smtClean="0"/>
              <a:t>	a. Non-profit organizations (foundation, trust)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b. Not-for-profit organizations </a:t>
            </a:r>
            <a:endParaRPr lang="en-US" sz="2800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Non-governmental organizations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Private voluntary organizations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 Community-based organizations</a:t>
            </a:r>
            <a:r>
              <a:rPr lang="en-US" sz="2800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30767" y="115640"/>
            <a:ext cx="13003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Civil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032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2. Distinct values of civil society (nonprofit)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538" y="1451398"/>
            <a:ext cx="10515600" cy="469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2-1. How to define nonprofit sector</a:t>
            </a:r>
            <a:r>
              <a:rPr lang="en-US" sz="3000" dirty="0"/>
              <a:t>? (</a:t>
            </a:r>
            <a:r>
              <a:rPr lang="en-US" sz="3000" dirty="0" err="1"/>
              <a:t>Salamon</a:t>
            </a:r>
            <a:r>
              <a:rPr lang="en-US" sz="3000" dirty="0"/>
              <a:t>, </a:t>
            </a:r>
            <a:r>
              <a:rPr lang="en-US" sz="3000" dirty="0" err="1"/>
              <a:t>Sokolowski</a:t>
            </a:r>
            <a:r>
              <a:rPr lang="en-US" sz="3000" dirty="0"/>
              <a:t>, </a:t>
            </a:r>
            <a:r>
              <a:rPr lang="en-US" sz="3000" dirty="0" smtClean="0"/>
              <a:t>List)</a:t>
            </a:r>
          </a:p>
          <a:p>
            <a:pPr marL="1316038" indent="-363538"/>
            <a:r>
              <a:rPr lang="en-US" sz="2600" dirty="0"/>
              <a:t>Could be defined </a:t>
            </a:r>
            <a:r>
              <a:rPr lang="en-US" sz="2600" dirty="0" smtClean="0"/>
              <a:t>by (1) Source </a:t>
            </a:r>
            <a:r>
              <a:rPr lang="en-US" sz="2600" dirty="0"/>
              <a:t>of organizational </a:t>
            </a:r>
            <a:r>
              <a:rPr lang="en-US" sz="2600" dirty="0" smtClean="0"/>
              <a:t>support; (2) Legal status; (3) Purposes</a:t>
            </a:r>
          </a:p>
          <a:p>
            <a:pPr marL="1316038" indent="-363538"/>
            <a:r>
              <a:rPr lang="en-US" sz="2600" dirty="0" smtClean="0"/>
              <a:t>Could be defined </a:t>
            </a:r>
          </a:p>
          <a:p>
            <a:pPr marL="95250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- The </a:t>
            </a:r>
            <a:r>
              <a:rPr lang="en-US" sz="2600" dirty="0"/>
              <a:t>“</a:t>
            </a:r>
            <a:r>
              <a:rPr lang="en-US" sz="2600" dirty="0" err="1"/>
              <a:t>nondistributive</a:t>
            </a:r>
            <a:r>
              <a:rPr lang="en-US" sz="2600" dirty="0"/>
              <a:t>” principle of the nonprofit sector</a:t>
            </a:r>
          </a:p>
          <a:p>
            <a:pPr marL="952500" indent="0">
              <a:buNone/>
            </a:pPr>
            <a:r>
              <a:rPr lang="en-US" sz="2600" dirty="0" smtClean="0"/>
              <a:t>	- Multiplicity </a:t>
            </a:r>
            <a:r>
              <a:rPr lang="en-US" sz="2600" dirty="0"/>
              <a:t>of stakeholders</a:t>
            </a:r>
          </a:p>
          <a:p>
            <a:pPr marL="952500" indent="0">
              <a:buNone/>
            </a:pPr>
            <a:r>
              <a:rPr lang="en-US" sz="2600" dirty="0" smtClean="0"/>
              <a:t>	- Conception </a:t>
            </a:r>
            <a:r>
              <a:rPr lang="en-US" sz="2600" dirty="0"/>
              <a:t>of the mission</a:t>
            </a:r>
          </a:p>
          <a:p>
            <a:pPr marL="952500" indent="0">
              <a:buNone/>
            </a:pPr>
            <a:r>
              <a:rPr lang="en-US" sz="2600" dirty="0" smtClean="0"/>
              <a:t>	- Operating </a:t>
            </a:r>
            <a:r>
              <a:rPr lang="en-US" sz="2600" dirty="0"/>
              <a:t>in a changing environment</a:t>
            </a:r>
          </a:p>
          <a:p>
            <a:pPr marL="1316038" indent="-363538"/>
            <a:r>
              <a:rPr lang="en-US" sz="2600" dirty="0" smtClean="0"/>
              <a:t>Five principles: Organized; Private; Not </a:t>
            </a:r>
            <a:r>
              <a:rPr lang="en-US" sz="2600" dirty="0"/>
              <a:t>profit – </a:t>
            </a:r>
            <a:r>
              <a:rPr lang="en-US" sz="2600" dirty="0" smtClean="0"/>
              <a:t>distributing; Self-governing; Voluntary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10730767" y="115640"/>
            <a:ext cx="13003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Civil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240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2. Distinct values of civil society (nonprofit)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345" y="1515566"/>
            <a:ext cx="10515600" cy="4692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2-2. Distinct values</a:t>
            </a:r>
          </a:p>
          <a:p>
            <a:pPr marL="457200" lvl="1" indent="0">
              <a:buNone/>
            </a:pPr>
            <a:r>
              <a:rPr lang="en-US" sz="2600" dirty="0" smtClean="0"/>
              <a:t>a. Public good </a:t>
            </a:r>
            <a:r>
              <a:rPr lang="en-US" sz="2600" dirty="0"/>
              <a:t>theories (</a:t>
            </a:r>
            <a:r>
              <a:rPr lang="en-US" sz="2600" dirty="0" err="1" smtClean="0"/>
              <a:t>Weisbrod</a:t>
            </a:r>
            <a:r>
              <a:rPr lang="en-US" sz="2600" dirty="0" smtClean="0"/>
              <a:t>; </a:t>
            </a:r>
            <a:r>
              <a:rPr lang="en-US" sz="2600" dirty="0" err="1" smtClean="0"/>
              <a:t>Kingma</a:t>
            </a:r>
            <a:r>
              <a:rPr lang="en-US" sz="2600" dirty="0" smtClean="0"/>
              <a:t>)</a:t>
            </a:r>
          </a:p>
          <a:p>
            <a:pPr lvl="2"/>
            <a:r>
              <a:rPr lang="en-US" sz="2300" dirty="0" smtClean="0"/>
              <a:t>Government failure, market failure</a:t>
            </a:r>
          </a:p>
          <a:p>
            <a:pPr lvl="2"/>
            <a:r>
              <a:rPr lang="en-US" sz="2300" dirty="0" smtClean="0"/>
              <a:t>Extension of collective action theory</a:t>
            </a:r>
            <a:endParaRPr lang="en-US" sz="2300" dirty="0"/>
          </a:p>
          <a:p>
            <a:pPr marL="509588" lvl="2" indent="0">
              <a:buNone/>
            </a:pPr>
            <a:r>
              <a:rPr lang="en-US" sz="2700" dirty="0" smtClean="0"/>
              <a:t>b. Trust theories (</a:t>
            </a:r>
            <a:r>
              <a:rPr lang="en-US" sz="2700" dirty="0" err="1" smtClean="0"/>
              <a:t>Hansmann</a:t>
            </a:r>
            <a:r>
              <a:rPr lang="en-US" sz="2700" dirty="0" smtClean="0"/>
              <a:t>)</a:t>
            </a:r>
          </a:p>
          <a:p>
            <a:pPr lvl="2"/>
            <a:r>
              <a:rPr lang="en-US" sz="2300" dirty="0"/>
              <a:t>Nonprofits provide goods and services that consumers cannot trust for-profit organizations to </a:t>
            </a:r>
            <a:r>
              <a:rPr lang="en-US" sz="2300" dirty="0" smtClean="0"/>
              <a:t>provide </a:t>
            </a:r>
            <a:r>
              <a:rPr lang="en-US" sz="2300" dirty="0"/>
              <a:t>in sufficient quality or quantity</a:t>
            </a:r>
          </a:p>
          <a:p>
            <a:pPr lvl="2"/>
            <a:r>
              <a:rPr lang="en-US" sz="2300" dirty="0"/>
              <a:t>Consumers trust nonprofits for their not-for-profit maximizing goal</a:t>
            </a:r>
            <a:r>
              <a:rPr lang="en-US" sz="2300" dirty="0" smtClean="0"/>
              <a:t>.</a:t>
            </a:r>
          </a:p>
          <a:p>
            <a:pPr marL="509588" lvl="2" indent="0">
              <a:buNone/>
            </a:pPr>
            <a:r>
              <a:rPr lang="en-US" sz="2700" dirty="0" smtClean="0"/>
              <a:t>c. Voluntary failure theories (</a:t>
            </a:r>
            <a:r>
              <a:rPr lang="en-US" sz="2700" dirty="0" err="1" smtClean="0"/>
              <a:t>Salamon</a:t>
            </a:r>
            <a:r>
              <a:rPr lang="en-US" sz="2700" dirty="0" smtClean="0"/>
              <a:t>)</a:t>
            </a:r>
            <a:endParaRPr lang="en-US" sz="2700" dirty="0"/>
          </a:p>
          <a:p>
            <a:pPr lvl="2"/>
            <a:r>
              <a:rPr lang="en-US" sz="2300" dirty="0"/>
              <a:t>Nonprofit sector is not merely a residual response to government and market </a:t>
            </a:r>
            <a:r>
              <a:rPr lang="en-US" sz="2300" dirty="0" smtClean="0"/>
              <a:t>failure; nonprofit sector is preferred.</a:t>
            </a:r>
            <a:endParaRPr lang="en-US" sz="2300" dirty="0"/>
          </a:p>
          <a:p>
            <a:pPr lvl="2"/>
            <a:r>
              <a:rPr lang="en-US" sz="2300" dirty="0"/>
              <a:t>“New Governance” approach </a:t>
            </a:r>
            <a:endParaRPr lang="en-US" sz="2300" dirty="0" smtClean="0"/>
          </a:p>
          <a:p>
            <a:pPr marL="512763" lvl="2" indent="0">
              <a:buNone/>
            </a:pPr>
            <a:r>
              <a:rPr lang="en-US" sz="2600" dirty="0" smtClean="0"/>
              <a:t>d. Social capital theory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30767" y="115640"/>
            <a:ext cx="13003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Civil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83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3. Criticisms (weaknesses) on NGOs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538" y="14513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Replacing government?</a:t>
            </a:r>
          </a:p>
          <a:p>
            <a:pPr marL="0" indent="0">
              <a:buNone/>
            </a:pPr>
            <a:r>
              <a:rPr lang="en-US" dirty="0" smtClean="0"/>
              <a:t>INGOs </a:t>
            </a:r>
            <a:r>
              <a:rPr lang="en-US" dirty="0"/>
              <a:t>as unnecessary middleman</a:t>
            </a:r>
          </a:p>
          <a:p>
            <a:pPr marL="0" indent="0">
              <a:buNone/>
            </a:pPr>
            <a:r>
              <a:rPr lang="en-US" dirty="0" smtClean="0"/>
              <a:t>Distorting </a:t>
            </a:r>
            <a:r>
              <a:rPr lang="en-US" dirty="0"/>
              <a:t>domestic politics? </a:t>
            </a:r>
          </a:p>
          <a:p>
            <a:pPr marL="0" indent="0">
              <a:buNone/>
            </a:pPr>
            <a:r>
              <a:rPr lang="en-US" dirty="0" smtClean="0"/>
              <a:t>Conforming </a:t>
            </a:r>
            <a:r>
              <a:rPr lang="en-US" dirty="0"/>
              <a:t>to the flow of </a:t>
            </a:r>
            <a:r>
              <a:rPr lang="en-US" dirty="0" smtClean="0"/>
              <a:t>funding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Privileging NGOs </a:t>
            </a:r>
            <a:r>
              <a:rPr lang="en-US" dirty="0"/>
              <a:t>over other organizations in civil society</a:t>
            </a:r>
          </a:p>
          <a:p>
            <a:pPr marL="0" indent="0">
              <a:buNone/>
            </a:pPr>
            <a:r>
              <a:rPr lang="en-US" sz="2800" dirty="0" smtClean="0"/>
              <a:t>Not efficient neither effective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30767" y="115640"/>
            <a:ext cx="13003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Civil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17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4. Social capital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538" y="14513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4-1. What is social capital?</a:t>
            </a:r>
          </a:p>
          <a:p>
            <a:pPr marL="0" indent="0">
              <a:buNone/>
            </a:pPr>
            <a:r>
              <a:rPr lang="en-US" dirty="0" smtClean="0"/>
              <a:t>	a. Putnam</a:t>
            </a:r>
            <a:r>
              <a:rPr lang="en-US" dirty="0"/>
              <a:t>: relationships, organizations, norms and social trust </a:t>
            </a:r>
            <a:r>
              <a:rPr lang="en-US" dirty="0" smtClean="0"/>
              <a:t>			that </a:t>
            </a:r>
            <a:r>
              <a:rPr lang="en-US" dirty="0"/>
              <a:t>enables horizontal social problem solving among </a:t>
            </a:r>
            <a:r>
              <a:rPr lang="en-US" dirty="0" smtClean="0"/>
              <a:t>			actors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b. Coleman</a:t>
            </a:r>
            <a:r>
              <a:rPr lang="en-US" dirty="0"/>
              <a:t>: relational power of an individual; but also the norms </a:t>
            </a:r>
            <a:r>
              <a:rPr lang="en-US" dirty="0" smtClean="0"/>
              <a:t>		of reciprocity </a:t>
            </a:r>
            <a:r>
              <a:rPr lang="en-US" dirty="0"/>
              <a:t>enable collective action, making it both </a:t>
            </a:r>
            <a:r>
              <a:rPr lang="en-US" dirty="0" smtClean="0"/>
              <a:t>			public </a:t>
            </a:r>
            <a:r>
              <a:rPr lang="en-US" dirty="0"/>
              <a:t>and private good</a:t>
            </a:r>
          </a:p>
          <a:p>
            <a:pPr marL="0" indent="0">
              <a:buNone/>
            </a:pPr>
            <a:r>
              <a:rPr lang="en-US" dirty="0" smtClean="0"/>
              <a:t>	c. World </a:t>
            </a:r>
            <a:r>
              <a:rPr lang="en-US" dirty="0"/>
              <a:t>Bank: social </a:t>
            </a:r>
            <a:r>
              <a:rPr lang="en-US" dirty="0" smtClean="0"/>
              <a:t>cohesion</a:t>
            </a:r>
            <a:r>
              <a:rPr lang="en-US" dirty="0"/>
              <a:t>, glue that holds institutions </a:t>
            </a:r>
            <a:r>
              <a:rPr lang="en-US" dirty="0" smtClean="0"/>
              <a:t>			together </a:t>
            </a:r>
            <a:r>
              <a:rPr lang="en-US" dirty="0"/>
              <a:t>not just sum of the parts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730767" y="115640"/>
            <a:ext cx="13003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Civil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85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7" y="443097"/>
            <a:ext cx="11302564" cy="5171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OBJECTIVES 1 (</a:t>
            </a:r>
            <a:r>
              <a:rPr lang="en-US" dirty="0" smtClean="0">
                <a:solidFill>
                  <a:srgbClr val="9E0000"/>
                </a:solidFill>
              </a:rPr>
              <a:t>Decentralization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What is decentralization?</a:t>
            </a:r>
          </a:p>
          <a:p>
            <a:pPr marL="0" indent="0">
              <a:buNone/>
            </a:pPr>
            <a:r>
              <a:rPr lang="en-US" dirty="0" smtClean="0"/>
              <a:t>  - Concepts in terms (geographic, functional, administrative, fiscal, political)</a:t>
            </a:r>
          </a:p>
          <a:p>
            <a:pPr marL="0" indent="0">
              <a:buNone/>
            </a:pPr>
            <a:r>
              <a:rPr lang="en-US" dirty="0" smtClean="0"/>
              <a:t>  - Dual federalism vs. Cooperative federalism (layer vs. marble)</a:t>
            </a:r>
          </a:p>
          <a:p>
            <a:pPr marL="0" indent="0">
              <a:buNone/>
            </a:pPr>
            <a:r>
              <a:rPr lang="en-US" dirty="0" smtClean="0"/>
              <a:t>Degree (form) </a:t>
            </a:r>
            <a:r>
              <a:rPr lang="en-US" dirty="0"/>
              <a:t>of </a:t>
            </a:r>
            <a:r>
              <a:rPr lang="en-US" dirty="0" smtClean="0"/>
              <a:t>administrative decentralization</a:t>
            </a:r>
            <a:r>
              <a:rPr lang="en-US" dirty="0"/>
              <a:t>? (</a:t>
            </a:r>
            <a:r>
              <a:rPr lang="en-US" dirty="0" err="1"/>
              <a:t>deconcentration</a:t>
            </a:r>
            <a:r>
              <a:rPr lang="en-US" dirty="0"/>
              <a:t>, delegation, </a:t>
            </a:r>
            <a:r>
              <a:rPr lang="en-US" dirty="0" smtClean="0"/>
              <a:t>devolution, privatization)</a:t>
            </a:r>
          </a:p>
          <a:p>
            <a:pPr marL="0" indent="0">
              <a:buNone/>
            </a:pPr>
            <a:r>
              <a:rPr lang="en-US" dirty="0" smtClean="0"/>
              <a:t>Is decentralization “good?” - Advantages &amp; disadvantages of decentralization</a:t>
            </a:r>
          </a:p>
          <a:p>
            <a:pPr marL="0" indent="0">
              <a:buNone/>
            </a:pPr>
            <a:r>
              <a:rPr lang="en-US" dirty="0"/>
              <a:t>How to choose the most appropriate </a:t>
            </a:r>
            <a:r>
              <a:rPr lang="en-US" dirty="0" smtClean="0"/>
              <a:t>form/degree </a:t>
            </a:r>
            <a:r>
              <a:rPr lang="en-US" dirty="0"/>
              <a:t>of decentralization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8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4. Social capital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538" y="1451397"/>
            <a:ext cx="10515600" cy="47248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4-2. How does it form? (general attitude, trust, structured connectedness)</a:t>
            </a:r>
          </a:p>
          <a:p>
            <a:pPr marL="0" indent="0">
              <a:buNone/>
            </a:pPr>
            <a:r>
              <a:rPr lang="en-US" sz="3000" dirty="0" smtClean="0"/>
              <a:t>4-3. What does it do</a:t>
            </a:r>
            <a:r>
              <a:rPr lang="en-US" sz="3000" dirty="0"/>
              <a:t>? </a:t>
            </a:r>
            <a:r>
              <a:rPr lang="en-US" sz="3000" dirty="0" smtClean="0"/>
              <a:t>(Promote redistribution; Facilitate </a:t>
            </a:r>
            <a:r>
              <a:rPr lang="en-US" sz="3000" dirty="0"/>
              <a:t>class </a:t>
            </a:r>
            <a:r>
              <a:rPr lang="en-US" sz="3000" dirty="0" smtClean="0"/>
              <a:t>coordination)</a:t>
            </a:r>
          </a:p>
          <a:p>
            <a:pPr marL="0" indent="0">
              <a:buNone/>
            </a:pPr>
            <a:r>
              <a:rPr lang="en-US" sz="3000" dirty="0" smtClean="0"/>
              <a:t>4-4. How to measure?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 err="1"/>
              <a:t>i</a:t>
            </a:r>
            <a:r>
              <a:rPr lang="en-US" sz="2600" dirty="0" smtClean="0"/>
              <a:t>. Groups </a:t>
            </a:r>
            <a:r>
              <a:rPr lang="en-US" sz="2600" dirty="0"/>
              <a:t>and networks</a:t>
            </a:r>
          </a:p>
          <a:p>
            <a:pPr marL="0" indent="0">
              <a:buNone/>
            </a:pPr>
            <a:r>
              <a:rPr lang="en-US" sz="2600" dirty="0" smtClean="0"/>
              <a:t>	ii. Trust </a:t>
            </a:r>
            <a:r>
              <a:rPr lang="en-US" sz="2600" dirty="0"/>
              <a:t>and solidarity</a:t>
            </a:r>
          </a:p>
          <a:p>
            <a:pPr marL="0" indent="0">
              <a:buNone/>
            </a:pPr>
            <a:r>
              <a:rPr lang="en-US" sz="2600" dirty="0" smtClean="0"/>
              <a:t>	iii. Collective </a:t>
            </a:r>
            <a:r>
              <a:rPr lang="en-US" sz="2600" dirty="0"/>
              <a:t>action and cooperation</a:t>
            </a:r>
          </a:p>
          <a:p>
            <a:pPr marL="0" indent="0">
              <a:buNone/>
            </a:pPr>
            <a:r>
              <a:rPr lang="en-US" sz="2600" dirty="0" smtClean="0"/>
              <a:t>	iv. Information </a:t>
            </a:r>
            <a:r>
              <a:rPr lang="en-US" sz="2600" dirty="0"/>
              <a:t>and </a:t>
            </a:r>
            <a:r>
              <a:rPr lang="en-US" sz="2600" dirty="0" smtClean="0"/>
              <a:t>communication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	v. Social cohesion </a:t>
            </a:r>
            <a:r>
              <a:rPr lang="en-US" sz="2600" dirty="0"/>
              <a:t>and inclusion</a:t>
            </a:r>
          </a:p>
          <a:p>
            <a:pPr marL="0" indent="0">
              <a:buNone/>
            </a:pPr>
            <a:r>
              <a:rPr lang="en-US" sz="2600" dirty="0" smtClean="0"/>
              <a:t>	vi. Empowerment </a:t>
            </a:r>
            <a:r>
              <a:rPr lang="en-US" sz="2600" dirty="0"/>
              <a:t>and political 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730767" y="115640"/>
            <a:ext cx="13003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Civil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043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5. Social capital and Civil society (NGO)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538" y="14513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Communitarian view: a form of association that emerge as a result of </a:t>
            </a:r>
            <a:r>
              <a:rPr lang="en-US" dirty="0" smtClean="0"/>
              <a:t>social capital</a:t>
            </a: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Network </a:t>
            </a:r>
            <a:r>
              <a:rPr lang="en-US" dirty="0"/>
              <a:t>and Institutional view: a form of association that creates </a:t>
            </a:r>
            <a:r>
              <a:rPr lang="en-US" dirty="0" smtClean="0"/>
              <a:t>social capital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dirty="0" smtClean="0"/>
              <a:t>The “key aspect” of NGO (civil society) is “Participation.”</a:t>
            </a:r>
          </a:p>
          <a:p>
            <a:pPr marL="0" indent="0">
              <a:buNone/>
            </a:pPr>
            <a:r>
              <a:rPr lang="en-US" dirty="0" smtClean="0"/>
              <a:t>The causal link between social capital and civil society can be explained by participation.  And participation is also closely related to “democracy.”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730767" y="115640"/>
            <a:ext cx="13003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Civil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918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0701"/>
            <a:ext cx="10515600" cy="4598684"/>
          </a:xfrm>
        </p:spPr>
        <p:txBody>
          <a:bodyPr>
            <a:normAutofit/>
          </a:bodyPr>
          <a:lstStyle/>
          <a:p>
            <a:r>
              <a:rPr lang="en-US" dirty="0" smtClean="0"/>
              <a:t>Concept, degree (form) of decentralization</a:t>
            </a:r>
          </a:p>
          <a:p>
            <a:r>
              <a:rPr lang="en-US" dirty="0" smtClean="0"/>
              <a:t>Advantages and disadvantages of decentralization</a:t>
            </a:r>
          </a:p>
          <a:p>
            <a:endParaRPr lang="en-US" dirty="0"/>
          </a:p>
          <a:p>
            <a:r>
              <a:rPr lang="en-US" dirty="0" smtClean="0"/>
              <a:t>Concept and view of civil society</a:t>
            </a:r>
          </a:p>
          <a:p>
            <a:r>
              <a:rPr lang="en-US" dirty="0" smtClean="0"/>
              <a:t>Critiques of NGOs/NPOs</a:t>
            </a:r>
          </a:p>
          <a:p>
            <a:r>
              <a:rPr lang="en-US" dirty="0" smtClean="0"/>
              <a:t>Civil Society (NGO) and Social Capital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291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1. What is decentralization?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538" y="14513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1-1. Key concepts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 smtClean="0"/>
              <a:t>	a. </a:t>
            </a:r>
            <a:r>
              <a:rPr lang="en-US" sz="2800" dirty="0"/>
              <a:t>Unitary system</a:t>
            </a:r>
            <a:endParaRPr lang="en-US" sz="2800" dirty="0" smtClean="0"/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b. Confederation and loose </a:t>
            </a:r>
            <a:r>
              <a:rPr lang="en-US" sz="2800" dirty="0" err="1" smtClean="0"/>
              <a:t>confederal</a:t>
            </a:r>
            <a:r>
              <a:rPr lang="en-US" sz="2800" dirty="0" smtClean="0"/>
              <a:t> relationship</a:t>
            </a:r>
            <a:endParaRPr lang="en-US" sz="2800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Federalism</a:t>
            </a:r>
          </a:p>
          <a:p>
            <a:pPr marL="1943100" lvl="3" indent="-571500">
              <a:buFont typeface="+mj-lt"/>
              <a:buAutoNum type="romanLcPeriod"/>
            </a:pPr>
            <a:r>
              <a:rPr lang="en-US" sz="2200" dirty="0" smtClean="0"/>
              <a:t>Dual Federalism (layer cake)</a:t>
            </a:r>
          </a:p>
          <a:p>
            <a:pPr marL="1943100" lvl="3" indent="-571500">
              <a:buFont typeface="+mj-lt"/>
              <a:buAutoNum type="romanLcPeriod"/>
            </a:pPr>
            <a:r>
              <a:rPr lang="en-US" sz="2200" dirty="0" smtClean="0"/>
              <a:t>Cooperative Federalism (marble cake)</a:t>
            </a:r>
            <a:endParaRPr lang="en-US" sz="2200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	d</a:t>
            </a:r>
            <a:r>
              <a:rPr lang="en-US" sz="2800" dirty="0"/>
              <a:t>. </a:t>
            </a:r>
            <a:r>
              <a:rPr lang="en-US" sz="2800" dirty="0" smtClean="0"/>
              <a:t>Decentralization: Transfer of authority 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	to a lower level of government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345908" y="115640"/>
            <a:ext cx="17229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Decentralization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06063" y="2888954"/>
            <a:ext cx="3662793" cy="332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031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1. What is decentralization?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538" y="14513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1-2. </a:t>
            </a:r>
            <a:r>
              <a:rPr lang="en-US" altLang="ko-KR" dirty="0" smtClean="0"/>
              <a:t>Dimensions of decentralization</a:t>
            </a:r>
            <a:endParaRPr lang="en-US" dirty="0" smtClean="0"/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 smtClean="0"/>
              <a:t>	a. Geographical decentralization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Administrative decentralization (political structure, 				administrative arrangements)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Functional </a:t>
            </a:r>
            <a:r>
              <a:rPr lang="en-US" dirty="0"/>
              <a:t>decentralization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Political decentralization (decision making power)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 Fiscal decentralization (transfer of revenue/expenditure)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45908" y="115640"/>
            <a:ext cx="17229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Decentralization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959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1. What is decentralization?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538" y="14513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1-3. What is the rationale of decentralization?</a:t>
            </a:r>
          </a:p>
          <a:p>
            <a:pPr marL="625475" lvl="1" indent="-625475">
              <a:spcBef>
                <a:spcPts val="1000"/>
              </a:spcBef>
              <a:buNone/>
            </a:pPr>
            <a:r>
              <a:rPr lang="en-US" sz="2800" dirty="0" smtClean="0"/>
              <a:t>	a. The economic </a:t>
            </a:r>
            <a:r>
              <a:rPr lang="en-US" sz="2800" dirty="0" smtClean="0"/>
              <a:t>rationale (efficient allocation of resources;</a:t>
            </a:r>
            <a:r>
              <a:rPr lang="en-US" sz="2800" dirty="0"/>
              <a:t> </a:t>
            </a:r>
            <a:r>
              <a:rPr lang="en-US" sz="2800" dirty="0" smtClean="0"/>
              <a:t>more responsiveness; internalizing benefits </a:t>
            </a:r>
            <a:r>
              <a:rPr lang="en-US" sz="2800" smtClean="0"/>
              <a:t>and costs) </a:t>
            </a:r>
            <a:endParaRPr lang="en-US" sz="2800" dirty="0"/>
          </a:p>
          <a:p>
            <a:pPr marL="625475" indent="-625475">
              <a:buNone/>
            </a:pPr>
            <a:r>
              <a:rPr lang="en-US" dirty="0"/>
              <a:t>	</a:t>
            </a:r>
            <a:r>
              <a:rPr lang="en-US" dirty="0" smtClean="0"/>
              <a:t>b. The Political </a:t>
            </a:r>
            <a:r>
              <a:rPr lang="en-US" dirty="0" smtClean="0"/>
              <a:t>impulse (democratic movements in Latin America; fed up sentiment in Europe; desperate resort to keep country united in Africa)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10345908" y="115640"/>
            <a:ext cx="17229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Decentralization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65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2. The form / degree of decentralization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538" y="145139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2-1. M</a:t>
            </a:r>
            <a:r>
              <a:rPr lang="en-US" altLang="ko-KR" dirty="0" smtClean="0"/>
              <a:t>easure the degree of decentralization?</a:t>
            </a:r>
            <a:endParaRPr lang="en-US" dirty="0" smtClean="0"/>
          </a:p>
          <a:p>
            <a:pPr marL="625475" lvl="1" indent="-625475">
              <a:spcBef>
                <a:spcPts val="1000"/>
              </a:spcBef>
              <a:buNone/>
            </a:pPr>
            <a:r>
              <a:rPr lang="en-US" sz="2800" dirty="0" smtClean="0"/>
              <a:t>	Can be measured by </a:t>
            </a:r>
            <a:r>
              <a:rPr lang="en-US" sz="2800" u="sng" dirty="0" smtClean="0"/>
              <a:t>the extent of autonomy</a:t>
            </a:r>
            <a:r>
              <a:rPr lang="en-US" sz="2800" dirty="0" smtClean="0"/>
              <a:t> of the subnational entities from the central government, which progressively increases from “</a:t>
            </a:r>
            <a:r>
              <a:rPr lang="en-US" sz="2800" dirty="0" err="1" smtClean="0"/>
              <a:t>deconcentration</a:t>
            </a:r>
            <a:r>
              <a:rPr lang="en-US" sz="2800" dirty="0" smtClean="0"/>
              <a:t>” through “delegation” to full “devolution” (</a:t>
            </a:r>
            <a:r>
              <a:rPr lang="en-US" sz="2800" dirty="0" err="1" smtClean="0"/>
              <a:t>Schiavo</a:t>
            </a:r>
            <a:r>
              <a:rPr lang="en-US" sz="2800" dirty="0" smtClean="0"/>
              <a:t>-Campo)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45908" y="115640"/>
            <a:ext cx="17229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Decentralization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56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2. The form / degree of decentralization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538" y="1451397"/>
            <a:ext cx="10515600" cy="5029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2-2. </a:t>
            </a:r>
            <a:r>
              <a:rPr lang="en-US" altLang="ko-KR" dirty="0" smtClean="0"/>
              <a:t>The degree of decentralization</a:t>
            </a:r>
            <a:endParaRPr lang="en-US" dirty="0" smtClean="0"/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 smtClean="0"/>
              <a:t>	a. </a:t>
            </a:r>
            <a:r>
              <a:rPr lang="en-US" sz="2800" dirty="0" err="1" smtClean="0"/>
              <a:t>Deconcentration</a:t>
            </a:r>
            <a:r>
              <a:rPr lang="en-US" sz="2800" dirty="0" smtClean="0"/>
              <a:t> (</a:t>
            </a:r>
            <a:r>
              <a:rPr lang="en-US" dirty="0" smtClean="0"/>
              <a:t>shifts the management workload from central government in the capital to subordinate field staff in provinces or districts, the 1</a:t>
            </a:r>
            <a:r>
              <a:rPr lang="en-US" baseline="30000" dirty="0" smtClean="0"/>
              <a:t>st</a:t>
            </a:r>
            <a:r>
              <a:rPr lang="en-US" dirty="0" smtClean="0"/>
              <a:t> stage of decentralization</a:t>
            </a:r>
            <a:r>
              <a:rPr lang="en-US" sz="2800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Delegation (</a:t>
            </a:r>
            <a:r>
              <a:rPr lang="en-US" sz="2400" dirty="0" smtClean="0"/>
              <a:t>Authority is delegated to carry out functions; school districts, public corporations, special project implementation units, housing and transportation authorities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Devolution (</a:t>
            </a:r>
            <a:r>
              <a:rPr lang="en-US" sz="2400" dirty="0" smtClean="0"/>
              <a:t>Autonomous subnational governments that have corporate status; recruit their own staff; occupy clear and legally recognized boundaries; raise revenues; can interact with other units in the government system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(d. Privatization)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45908" y="115640"/>
            <a:ext cx="17229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Decentralization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715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3. Is decentralization good?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538" y="14513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3-1. Potential a</a:t>
            </a:r>
            <a:r>
              <a:rPr lang="en-US" altLang="ko-KR" dirty="0" smtClean="0"/>
              <a:t>dvantages of decentralization</a:t>
            </a:r>
            <a:endParaRPr lang="en-US" dirty="0" smtClean="0"/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 smtClean="0"/>
              <a:t>	a. More accountability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b. Greater transparency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c. Easing the financial strain on the central government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d. Greater public participation in government decision making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/>
              <a:t>	 </a:t>
            </a:r>
            <a:r>
              <a:rPr lang="en-US" sz="2800" dirty="0" smtClean="0"/>
              <a:t>    → more flexible, effective administration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     → Political stability and national unity (through CSO)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345908" y="115640"/>
            <a:ext cx="17229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Decentralization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15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3. Is decentralization good?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538" y="14513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3-2. </a:t>
            </a:r>
            <a:r>
              <a:rPr lang="en-US" altLang="ko-KR" dirty="0" smtClean="0"/>
              <a:t>Disadvantages of decentralization</a:t>
            </a:r>
            <a:endParaRPr lang="en-US" dirty="0" smtClean="0"/>
          </a:p>
          <a:p>
            <a:pPr marL="625475" lvl="1" indent="-625475">
              <a:spcBef>
                <a:spcPts val="1000"/>
              </a:spcBef>
              <a:buNone/>
            </a:pPr>
            <a:r>
              <a:rPr lang="en-US" sz="2800" dirty="0" smtClean="0"/>
              <a:t>	a. Loss of economies of scale, unnecessary duplication</a:t>
            </a:r>
          </a:p>
          <a:p>
            <a:pPr marL="625475" lvl="1" indent="-625475">
              <a:spcBef>
                <a:spcPts val="100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b. Coordination problems and conflicts</a:t>
            </a:r>
          </a:p>
          <a:p>
            <a:pPr marL="625475" lvl="1" indent="-625475">
              <a:spcBef>
                <a:spcPts val="100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c. Deepening regional inequalities</a:t>
            </a:r>
          </a:p>
          <a:p>
            <a:pPr marL="625475" lvl="1" indent="-625475">
              <a:spcBef>
                <a:spcPts val="100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d. May worsen overall governance if the legitimacy and quality of governance is lower at local level than at national level. 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345908" y="115640"/>
            <a:ext cx="17229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Decentralization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63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9112</TotalTime>
  <Words>822</Words>
  <Application>Microsoft Macintosh PowerPoint</Application>
  <PresentationFormat>Custom</PresentationFormat>
  <Paragraphs>178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Decentralization &amp; Civil Society Week 14</vt:lpstr>
      <vt:lpstr>PowerPoint Presentation</vt:lpstr>
      <vt:lpstr>1. What is decentralization?</vt:lpstr>
      <vt:lpstr>1. What is decentralization?</vt:lpstr>
      <vt:lpstr>1. What is decentralization?</vt:lpstr>
      <vt:lpstr>2. The form / degree of decentralization</vt:lpstr>
      <vt:lpstr>2. The form / degree of decentralization</vt:lpstr>
      <vt:lpstr>3. Is decentralization good?</vt:lpstr>
      <vt:lpstr>3. Is decentralization good?</vt:lpstr>
      <vt:lpstr>3. Is decentralization good?</vt:lpstr>
      <vt:lpstr>4. Choosing the right form and degree of decentralization</vt:lpstr>
      <vt:lpstr>5. Decentralization in developing countries</vt:lpstr>
      <vt:lpstr>PowerPoint Presentation</vt:lpstr>
      <vt:lpstr>1. What is Civil Society?</vt:lpstr>
      <vt:lpstr>1. What is Civil Society?</vt:lpstr>
      <vt:lpstr>2. Distinct values of civil society (nonprofit)</vt:lpstr>
      <vt:lpstr>2. Distinct values of civil society (nonprofit)</vt:lpstr>
      <vt:lpstr>3. Criticisms (weaknesses) on NGOs</vt:lpstr>
      <vt:lpstr>4. Social capital</vt:lpstr>
      <vt:lpstr>4. Social capital</vt:lpstr>
      <vt:lpstr>5. Social capital and Civil society (NGO)</vt:lpstr>
      <vt:lpstr>Takeaways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Case Study</dc:title>
  <dc:creator>Katherine</dc:creator>
  <cp:lastModifiedBy>Katherine Yoon</cp:lastModifiedBy>
  <cp:revision>130</cp:revision>
  <dcterms:created xsi:type="dcterms:W3CDTF">2013-09-29T11:05:46Z</dcterms:created>
  <dcterms:modified xsi:type="dcterms:W3CDTF">2014-12-03T14:09:32Z</dcterms:modified>
</cp:coreProperties>
</file>