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0077450" cy="75628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98" y="-90"/>
      </p:cViewPr>
      <p:guideLst>
        <p:guide orient="horz" pos="2382"/>
        <p:guide pos="31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876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3640" y="4060080"/>
            <a:ext cx="906876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0880" y="4060080"/>
            <a:ext cx="442548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3640" y="4060080"/>
            <a:ext cx="442548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8760" cy="4385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8760" cy="4385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/>
        </p:blipFill>
        <p:spPr>
          <a:xfrm>
            <a:off x="2289600" y="1769400"/>
            <a:ext cx="5496480" cy="438552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/>
        </p:blipFill>
        <p:spPr>
          <a:xfrm>
            <a:off x="2289600" y="1769400"/>
            <a:ext cx="5496480" cy="4385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3640" y="1769400"/>
            <a:ext cx="9068760" cy="438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8760" cy="4385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3640" y="301320"/>
            <a:ext cx="9068760" cy="5853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3640" y="4060080"/>
            <a:ext cx="442548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0880" y="4060080"/>
            <a:ext cx="442548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3640" y="4060080"/>
            <a:ext cx="9068760" cy="209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8760" cy="43855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3640" y="6888960"/>
            <a:ext cx="234756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5920" y="6888960"/>
            <a:ext cx="319392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4840" y="6888960"/>
            <a:ext cx="234756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2F466B65-D81C-4B99-BFD7-3808E008D2A7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3640" y="301320"/>
            <a:ext cx="906876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A Path Appears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48640" y="3295440"/>
            <a:ext cx="9068760" cy="438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3200">
                <a:latin typeface="Arial"/>
              </a:rPr>
              <a:t>Nikolas Kristoff and Sheryl WuDunn</a:t>
            </a:r>
            <a:endParaRPr/>
          </a:p>
        </p:txBody>
      </p:sp>
      <p:pic>
        <p:nvPicPr>
          <p:cNvPr id="41" name="Picture 40"/>
          <p:cNvPicPr/>
          <p:nvPr/>
        </p:nvPicPr>
        <p:blipFill>
          <a:blip r:embed="rId2"/>
          <a:stretch/>
        </p:blipFill>
        <p:spPr>
          <a:xfrm>
            <a:off x="3749040" y="2103120"/>
            <a:ext cx="2377440" cy="2377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3640" y="301320"/>
            <a:ext cx="906876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Puritan Conception of Nonprofits</a:t>
            </a:r>
            <a:endParaRPr/>
          </a:p>
        </p:txBody>
      </p:sp>
      <p:sp>
        <p:nvSpPr>
          <p:cNvPr id="58" name="TextShape 2"/>
          <p:cNvSpPr txBox="1"/>
          <p:nvPr/>
        </p:nvSpPr>
        <p:spPr>
          <a:xfrm>
            <a:off x="503640" y="1769400"/>
            <a:ext cx="9068760" cy="438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strike="noStrike" dirty="0">
                <a:solidFill>
                  <a:srgbClr val="000000"/>
                </a:solidFill>
                <a:latin typeface="Arial"/>
                <a:ea typeface="Droid Sans Fallback"/>
              </a:rPr>
              <a:t>“Want to make $50 million selling violent videogames to kids? Go for it. But if you want to pay the right leader half a million dollars to cure kids of malaria, you and the leaders are </a:t>
            </a:r>
            <a:r>
              <a:rPr lang="en-US" sz="3200" strike="noStrike" dirty="0" err="1">
                <a:solidFill>
                  <a:srgbClr val="000000"/>
                </a:solidFill>
                <a:latin typeface="Arial"/>
                <a:ea typeface="Droid Sans Fallback"/>
              </a:rPr>
              <a:t>parsites</a:t>
            </a:r>
            <a:r>
              <a:rPr lang="en-US" sz="3200" strike="noStrike" dirty="0">
                <a:solidFill>
                  <a:srgbClr val="000000"/>
                </a:solidFill>
                <a:latin typeface="Arial"/>
                <a:ea typeface="Droid Sans Fallback"/>
              </a:rPr>
              <a:t> yourselves.” </a:t>
            </a:r>
            <a:endParaRPr dirty="0"/>
          </a:p>
          <a:p>
            <a:r>
              <a:rPr lang="en-US" sz="3200" strike="noStrike" dirty="0" smtClean="0">
                <a:solidFill>
                  <a:srgbClr val="000000"/>
                </a:solidFill>
                <a:latin typeface="Arial"/>
                <a:ea typeface="Droid Sans Fallback"/>
              </a:rPr>
              <a:t>	-</a:t>
            </a:r>
            <a:r>
              <a:rPr lang="en-US" sz="3200" strike="noStrike" dirty="0">
                <a:solidFill>
                  <a:srgbClr val="000000"/>
                </a:solidFill>
                <a:latin typeface="Arial"/>
                <a:ea typeface="Droid Sans Fallback"/>
              </a:rPr>
              <a:t>Dan </a:t>
            </a:r>
            <a:r>
              <a:rPr lang="en-US" sz="3200" strike="noStrike" dirty="0" err="1">
                <a:solidFill>
                  <a:srgbClr val="000000"/>
                </a:solidFill>
                <a:latin typeface="Arial"/>
                <a:ea typeface="Droid Sans Fallback"/>
              </a:rPr>
              <a:t>Pallotta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strike="noStrike" dirty="0">
                <a:solidFill>
                  <a:srgbClr val="000000"/>
                </a:solidFill>
                <a:latin typeface="Arial"/>
                <a:ea typeface="Droid Sans Fallback"/>
              </a:rPr>
              <a:t>Nonprofits underinvest in fundraising, infrastructure, and new ideas to keep that % high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274320" y="1316880"/>
            <a:ext cx="9326880" cy="457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
</a:t>
            </a:r>
            <a:endParaRPr/>
          </a:p>
        </p:txBody>
      </p:sp>
      <p:sp>
        <p:nvSpPr>
          <p:cNvPr id="60" name="TextShape 2"/>
          <p:cNvSpPr txBox="1"/>
          <p:nvPr/>
        </p:nvSpPr>
        <p:spPr>
          <a:xfrm>
            <a:off x="3291840" y="548640"/>
            <a:ext cx="5029200" cy="716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4400">
                <a:latin typeface="Arial"/>
              </a:rPr>
              <a:t>CAUTION!</a:t>
            </a:r>
            <a:endParaRPr/>
          </a:p>
        </p:txBody>
      </p:sp>
      <p:sp>
        <p:nvSpPr>
          <p:cNvPr id="61" name="TextShape 3"/>
          <p:cNvSpPr txBox="1"/>
          <p:nvPr/>
        </p:nvSpPr>
        <p:spPr>
          <a:xfrm>
            <a:off x="1097280" y="1920240"/>
            <a:ext cx="8503920" cy="3168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3200" strike="noStrike">
                <a:solidFill>
                  <a:srgbClr val="000000"/>
                </a:solidFill>
                <a:latin typeface="Arial"/>
                <a:ea typeface="Droid Sans Fallback"/>
              </a:rPr>
              <a:t>“Harrison's background was the kind usually associated with failed aid workers, those who are psychologically needy themselves and have no skill set useful in the developing world.”</a:t>
            </a:r>
            <a:endParaRPr/>
          </a:p>
          <a:p>
            <a:endParaRPr/>
          </a:p>
          <a:p>
            <a:r>
              <a:rPr lang="en-US" sz="2400" strike="noStrike">
                <a:solidFill>
                  <a:srgbClr val="000000"/>
                </a:solidFill>
                <a:latin typeface="Arial"/>
                <a:ea typeface="Droid Sans Fallback"/>
              </a:rPr>
              <a:t> -p249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503640" y="301320"/>
            <a:ext cx="906876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We Why DO Give</a:t>
            </a:r>
            <a:endParaRPr/>
          </a:p>
        </p:txBody>
      </p:sp>
      <p:sp>
        <p:nvSpPr>
          <p:cNvPr id="63" name="TextShape 2"/>
          <p:cNvSpPr txBox="1"/>
          <p:nvPr/>
        </p:nvSpPr>
        <p:spPr>
          <a:xfrm>
            <a:off x="503640" y="1769400"/>
            <a:ext cx="9068760" cy="438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strike="noStrike" dirty="0">
                <a:solidFill>
                  <a:srgbClr val="000000"/>
                </a:solidFill>
                <a:latin typeface="Arial"/>
                <a:ea typeface="Droid Sans Fallback"/>
              </a:rPr>
              <a:t>1780s: British abolitionist movement. First big social movement on behalf of others. 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strike="noStrike" dirty="0">
                <a:solidFill>
                  <a:srgbClr val="000000"/>
                </a:solidFill>
                <a:latin typeface="Arial"/>
                <a:ea typeface="Droid Sans Fallback"/>
              </a:rPr>
              <a:t>It's not your imagination – there's way more emphasis on humanitarianism and justice now than a century ago.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strike="noStrike" dirty="0">
                <a:solidFill>
                  <a:srgbClr val="000000"/>
                </a:solidFill>
                <a:latin typeface="Arial"/>
                <a:ea typeface="Droid Sans Fallback"/>
              </a:rPr>
              <a:t>We even demand socially-responsible goods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strike="noStrike" dirty="0">
                <a:solidFill>
                  <a:srgbClr val="000000"/>
                </a:solidFill>
                <a:latin typeface="Arial"/>
                <a:ea typeface="Droid Sans Fallback"/>
              </a:rPr>
              <a:t>A new “infrastructure of altruism”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503640" y="301320"/>
            <a:ext cx="906876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Why We DO Give</a:t>
            </a:r>
            <a:endParaRPr/>
          </a:p>
        </p:txBody>
      </p:sp>
      <p:sp>
        <p:nvSpPr>
          <p:cNvPr id="65" name="TextShape 2"/>
          <p:cNvSpPr txBox="1"/>
          <p:nvPr/>
        </p:nvSpPr>
        <p:spPr>
          <a:xfrm>
            <a:off x="503640" y="1769400"/>
            <a:ext cx="9068760" cy="5271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Some people are genetically predisposed to altruism (toddlers are altruistic!), but it can also be learned through upbringing and experiences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Associating altruism with positive experiences makes us more attracted to it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“We want to be a part of something happy and successful.”</a:t>
            </a:r>
            <a:endParaRPr dirty="0"/>
          </a:p>
          <a:p>
            <a:pPr>
              <a:buSzPct val="45000"/>
            </a:pPr>
            <a:r>
              <a:rPr lang="en-US" sz="2400" strike="noStrike" dirty="0" smtClean="0">
                <a:solidFill>
                  <a:srgbClr val="000000"/>
                </a:solidFill>
                <a:latin typeface="Arial"/>
                <a:ea typeface="Droid Sans Fallback"/>
              </a:rPr>
              <a:t>	“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Droid Sans Fallback"/>
              </a:rPr>
              <a:t>Guilt has never been a part of it. It's excitement instead, </a:t>
            </a:r>
            <a:r>
              <a:rPr lang="en-US" sz="2400" strike="noStrike" dirty="0" smtClean="0">
                <a:solidFill>
                  <a:srgbClr val="000000"/>
                </a:solidFill>
                <a:latin typeface="Arial"/>
                <a:ea typeface="Droid Sans Fallback"/>
              </a:rPr>
              <a:t>	presenting 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Droid Sans Fallback"/>
              </a:rPr>
              <a:t>people with an opportunity: you have an amazing </a:t>
            </a:r>
            <a:r>
              <a:rPr lang="en-US" sz="2400" strike="noStrike" dirty="0" smtClean="0">
                <a:solidFill>
                  <a:srgbClr val="000000"/>
                </a:solidFill>
                <a:latin typeface="Arial"/>
                <a:ea typeface="Droid Sans Fallback"/>
              </a:rPr>
              <a:t>	chance 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Droid Sans Fallback"/>
              </a:rPr>
              <a:t>to build a well!”</a:t>
            </a:r>
            <a:endParaRPr dirty="0"/>
          </a:p>
          <a:p>
            <a:pPr>
              <a:buSzPct val="45000"/>
              <a:buFont typeface="StarSymbol"/>
              <a:buChar char=""/>
            </a:pPr>
            <a:r>
              <a:rPr lang="en-US" sz="3200" i="1" strike="noStrike" dirty="0">
                <a:solidFill>
                  <a:srgbClr val="000000"/>
                </a:solidFill>
                <a:latin typeface="Arial"/>
                <a:ea typeface="Droid Sans Fallback"/>
              </a:rPr>
              <a:t>What do you feel guilty about not doing?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503640" y="301320"/>
            <a:ext cx="906876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Why We DO Give</a:t>
            </a:r>
            <a:endParaRPr/>
          </a:p>
        </p:txBody>
      </p:sp>
      <p:sp>
        <p:nvSpPr>
          <p:cNvPr id="67" name="TextShape 2"/>
          <p:cNvSpPr txBox="1"/>
          <p:nvPr/>
        </p:nvSpPr>
        <p:spPr>
          <a:xfrm>
            <a:off x="503640" y="1769400"/>
            <a:ext cx="9068760" cy="438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We want to:</a:t>
            </a:r>
            <a:endParaRPr dirty="0"/>
          </a:p>
          <a:p>
            <a:pPr>
              <a:buSzPct val="45000"/>
            </a:pPr>
            <a:r>
              <a:rPr lang="en-US" sz="2400" dirty="0" smtClean="0">
                <a:latin typeface="Arial"/>
              </a:rPr>
              <a:t>	A </a:t>
            </a:r>
            <a:r>
              <a:rPr lang="en-US" sz="2400" dirty="0">
                <a:latin typeface="Arial"/>
              </a:rPr>
              <a:t>film of a suffering child releases cortisol (unhappiness) </a:t>
            </a:r>
            <a:r>
              <a:rPr lang="en-US" sz="2400" dirty="0" smtClean="0">
                <a:latin typeface="Arial"/>
              </a:rPr>
              <a:t>	and </a:t>
            </a:r>
            <a:r>
              <a:rPr lang="en-US" sz="2400" dirty="0">
                <a:latin typeface="Arial"/>
              </a:rPr>
              <a:t>oxytocin (“the trust molecule”)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Vanity (“competitive giving”)</a:t>
            </a:r>
            <a:endParaRPr dirty="0"/>
          </a:p>
          <a:p>
            <a:pPr>
              <a:buSzPct val="45000"/>
            </a:pPr>
            <a:r>
              <a:rPr lang="en-US" sz="2400" dirty="0" smtClean="0">
                <a:latin typeface="Arial"/>
              </a:rPr>
              <a:t>	Let's </a:t>
            </a:r>
            <a:r>
              <a:rPr lang="en-US" sz="2400" dirty="0">
                <a:latin typeface="Arial"/>
              </a:rPr>
              <a:t>not dismiss that!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Compassion is Contagious</a:t>
            </a:r>
            <a:endParaRPr dirty="0"/>
          </a:p>
          <a:p>
            <a:pPr>
              <a:buSzPct val="45000"/>
            </a:pPr>
            <a:r>
              <a:rPr lang="en-US" sz="2400" dirty="0" smtClean="0">
                <a:latin typeface="Arial"/>
              </a:rPr>
              <a:t>	Even </a:t>
            </a:r>
            <a:r>
              <a:rPr lang="en-US" sz="2400" dirty="0">
                <a:latin typeface="Arial"/>
              </a:rPr>
              <a:t>down to the </a:t>
            </a:r>
            <a:r>
              <a:rPr lang="en-US" sz="2400" dirty="0" err="1">
                <a:latin typeface="Arial"/>
              </a:rPr>
              <a:t>neuroscientific</a:t>
            </a:r>
            <a:r>
              <a:rPr lang="en-US" sz="2400" dirty="0">
                <a:latin typeface="Arial"/>
              </a:rPr>
              <a:t> level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Survival of the fittest community?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715320" y="269640"/>
            <a:ext cx="906876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Why We DO Give</a:t>
            </a:r>
            <a:endParaRPr/>
          </a:p>
        </p:txBody>
      </p:sp>
      <p:sp>
        <p:nvSpPr>
          <p:cNvPr id="69" name="TextShape 2"/>
          <p:cNvSpPr txBox="1"/>
          <p:nvPr/>
        </p:nvSpPr>
        <p:spPr>
          <a:xfrm>
            <a:off x="503640" y="1532160"/>
            <a:ext cx="9068760" cy="5325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>
              <a:buSzPct val="45000"/>
              <a:buFont typeface="StarSymbol"/>
              <a:buChar char=""/>
            </a:pPr>
            <a:r>
              <a:rPr lang="en-US" sz="3200" b="1" dirty="0">
                <a:latin typeface="Arial"/>
              </a:rPr>
              <a:t>BECAUSE IT'S </a:t>
            </a:r>
            <a:r>
              <a:rPr lang="en-US" sz="3200" b="1" dirty="0" smtClean="0">
                <a:latin typeface="Arial"/>
              </a:rPr>
              <a:t>AWESOME</a:t>
            </a:r>
          </a:p>
          <a:p>
            <a:pPr algn="ctr">
              <a:buSzPct val="45000"/>
              <a:buFont typeface="StarSymbol"/>
              <a:buChar char=""/>
            </a:pPr>
            <a:endParaRPr b="1" dirty="0"/>
          </a:p>
          <a:p>
            <a:pPr marL="342900" indent="-342900">
              <a:buSzPct val="45000"/>
              <a:buFont typeface="Wingdings" panose="05000000000000000000" pitchFamily="2" charset="2"/>
              <a:buChar char="v"/>
            </a:pPr>
            <a:r>
              <a:rPr lang="en-US" sz="2400" dirty="0">
                <a:latin typeface="Arial"/>
              </a:rPr>
              <a:t>Helps people overcome grief and trauma</a:t>
            </a:r>
            <a:endParaRPr dirty="0"/>
          </a:p>
          <a:p>
            <a:pPr marL="342900" indent="-342900">
              <a:buSzPct val="45000"/>
              <a:buFont typeface="Wingdings" panose="05000000000000000000" pitchFamily="2" charset="2"/>
              <a:buChar char="v"/>
            </a:pPr>
            <a:r>
              <a:rPr lang="en-US" sz="2400" dirty="0">
                <a:latin typeface="Arial"/>
              </a:rPr>
              <a:t>Cognitive and even physical benefits</a:t>
            </a:r>
            <a:endParaRPr dirty="0"/>
          </a:p>
          <a:p>
            <a:pPr marL="342900" indent="-342900">
              <a:buSzPct val="45000"/>
              <a:buFont typeface="Wingdings" panose="05000000000000000000" pitchFamily="2" charset="2"/>
              <a:buChar char="v"/>
            </a:pPr>
            <a:r>
              <a:rPr lang="en-US" sz="2400" dirty="0">
                <a:latin typeface="Arial"/>
              </a:rPr>
              <a:t>One of the very few things that can raise our “set point” for happiness – this lasts forever!</a:t>
            </a:r>
            <a:endParaRPr dirty="0"/>
          </a:p>
          <a:p>
            <a:pPr marL="342900" indent="-342900">
              <a:buSzPct val="45000"/>
              <a:buFont typeface="Wingdings" panose="05000000000000000000" pitchFamily="2" charset="2"/>
              <a:buChar char="v"/>
            </a:pPr>
            <a:r>
              <a:rPr lang="en-US" sz="2400" dirty="0">
                <a:latin typeface="Arial"/>
              </a:rPr>
              <a:t>Being given money to spend on others gave people more happiness than being asked to spend it on themselves</a:t>
            </a:r>
            <a:endParaRPr dirty="0"/>
          </a:p>
          <a:p>
            <a:pPr marL="342900" indent="-342900">
              <a:buSzPct val="45000"/>
              <a:buFont typeface="Wingdings" panose="05000000000000000000" pitchFamily="2" charset="2"/>
              <a:buChar char="v"/>
            </a:pPr>
            <a:r>
              <a:rPr lang="en-US" sz="2400" dirty="0">
                <a:latin typeface="Arial"/>
              </a:rPr>
              <a:t>Volunteering has more of an impact on longevity than even exercise</a:t>
            </a:r>
            <a:endParaRPr dirty="0"/>
          </a:p>
          <a:p>
            <a:pPr marL="342900" indent="-342900">
              <a:buSzPct val="45000"/>
              <a:buFont typeface="Wingdings" panose="05000000000000000000" pitchFamily="2" charset="2"/>
              <a:buChar char="v"/>
            </a:pPr>
            <a:r>
              <a:rPr lang="en-US" sz="2400" dirty="0">
                <a:latin typeface="Arial"/>
              </a:rPr>
              <a:t>A “sense of purpose” and loving relationships – giving to others helps with both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503640" y="301320"/>
            <a:ext cx="906876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Why Sociopaths Should Give</a:t>
            </a:r>
            <a:endParaRPr/>
          </a:p>
        </p:txBody>
      </p:sp>
      <p:sp>
        <p:nvSpPr>
          <p:cNvPr id="71" name="TextShape 2"/>
          <p:cNvSpPr txBox="1"/>
          <p:nvPr/>
        </p:nvSpPr>
        <p:spPr>
          <a:xfrm>
            <a:off x="503640" y="1769400"/>
            <a:ext cx="9068760" cy="438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The world is robbed of the abilities and contributions of those without opportunity</a:t>
            </a:r>
            <a:r>
              <a:rPr lang="en-US" sz="3200" dirty="0" smtClean="0">
                <a:latin typeface="Arial"/>
              </a:rPr>
              <a:t>.</a:t>
            </a:r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rial"/>
              </a:rPr>
              <a:t>The savings (in terms of social services needed later on) are more than you will spend.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More education = more skills = more people working on advancing technologies and social solutions, and more able-bodied workers = </a:t>
            </a:r>
            <a:endParaRPr lang="en-US" sz="3200" dirty="0" smtClean="0">
              <a:latin typeface="Arial"/>
            </a:endParaRPr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endParaRPr dirty="0"/>
          </a:p>
          <a:p>
            <a:pPr>
              <a:buSzPct val="45000"/>
            </a:pPr>
            <a:r>
              <a:rPr lang="en-US" sz="3200" b="1" dirty="0" smtClean="0">
                <a:latin typeface="Arial"/>
              </a:rPr>
              <a:t>                         MO</a:t>
            </a:r>
            <a:r>
              <a:rPr lang="en-US" sz="3200" b="1" dirty="0">
                <a:latin typeface="Arial"/>
              </a:rPr>
              <a:t>' MONEY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503640" y="301320"/>
            <a:ext cx="906876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Non-Obvious Barriers to Opportunity</a:t>
            </a:r>
            <a:endParaRPr/>
          </a:p>
        </p:txBody>
      </p:sp>
      <p:sp>
        <p:nvSpPr>
          <p:cNvPr id="73" name="TextShape 2"/>
          <p:cNvSpPr txBox="1"/>
          <p:nvPr/>
        </p:nvSpPr>
        <p:spPr>
          <a:xfrm>
            <a:off x="503640" y="1769400"/>
            <a:ext cx="9068760" cy="5271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Emotional and even cognitive effects of not being held and nurtured as an infant are profound and lasting (often permanent)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Reduced executive function, emotional and physical health problems, lower lifetime outcomes/earnings, higher chance of prison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The 30-Million-Word Gap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Even worry itself impairs rational thinking and self-regulation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Learned helplessness returns =(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503640" y="301320"/>
            <a:ext cx="906876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So Are Poor Women Just Bad Moms, Or What?</a:t>
            </a:r>
            <a:endParaRPr/>
          </a:p>
        </p:txBody>
      </p:sp>
      <p:sp>
        <p:nvSpPr>
          <p:cNvPr id="75" name="TextShape 2"/>
          <p:cNvSpPr txBox="1"/>
          <p:nvPr/>
        </p:nvSpPr>
        <p:spPr>
          <a:xfrm>
            <a:off x="503640" y="1769400"/>
            <a:ext cx="9068760" cy="508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Rich parents have more resources to devote to their children (nice schools, time spent reading to child, </a:t>
            </a:r>
            <a:r>
              <a:rPr lang="en-US" sz="3200" dirty="0" err="1">
                <a:latin typeface="Arial"/>
              </a:rPr>
              <a:t>etc</a:t>
            </a:r>
            <a:r>
              <a:rPr lang="en-US" sz="3200" dirty="0">
                <a:latin typeface="Arial"/>
              </a:rPr>
              <a:t>)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Poor households more likely to have one parent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Authoritarian style is bad for emotional development, but necessary in dangerous environments 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Poor parents less aware of best practices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Poor moms likely to be depressed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503640" y="301320"/>
            <a:ext cx="906876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The Wonderful Flipside of Learned Helplessness: it's called Hope</a:t>
            </a:r>
            <a:endParaRPr/>
          </a:p>
        </p:txBody>
      </p:sp>
      <p:sp>
        <p:nvSpPr>
          <p:cNvPr id="77" name="TextShape 2"/>
          <p:cNvSpPr txBox="1"/>
          <p:nvPr/>
        </p:nvSpPr>
        <p:spPr>
          <a:xfrm>
            <a:off x="503640" y="1769400"/>
            <a:ext cx="9068760" cy="4905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Hope is self-sustaining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rial"/>
              </a:rPr>
              <a:t>Gifts/loans </a:t>
            </a:r>
            <a:r>
              <a:rPr lang="en-US" sz="3200" dirty="0">
                <a:latin typeface="Arial"/>
              </a:rPr>
              <a:t>that allow for ownership, input and creativity create a multiplier effect (</a:t>
            </a:r>
            <a:r>
              <a:rPr lang="en-US" sz="3200" dirty="0" err="1">
                <a:latin typeface="Arial"/>
              </a:rPr>
              <a:t>Hiefer</a:t>
            </a:r>
            <a:r>
              <a:rPr lang="en-US" sz="3200" dirty="0">
                <a:latin typeface="Arial"/>
              </a:rPr>
              <a:t> Int'l)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 err="1">
                <a:latin typeface="Arial"/>
              </a:rPr>
              <a:t>Microsavings</a:t>
            </a:r>
            <a:r>
              <a:rPr lang="en-US" sz="3200" dirty="0">
                <a:latin typeface="Arial"/>
              </a:rPr>
              <a:t> in Nepal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b="1" dirty="0">
                <a:latin typeface="Arial"/>
              </a:rPr>
              <a:t>Hope brings motivation.</a:t>
            </a:r>
            <a:r>
              <a:rPr lang="en-US" sz="3200" dirty="0">
                <a:latin typeface="Arial"/>
              </a:rPr>
              <a:t> Increases effort. Decreases destructive behaviors. (And, by the way, # children.)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Aid should not just focus on external </a:t>
            </a:r>
            <a:r>
              <a:rPr lang="en-US" sz="3200" dirty="0" smtClean="0">
                <a:latin typeface="Arial"/>
              </a:rPr>
              <a:t>barriers</a:t>
            </a:r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endParaRPr dirty="0"/>
          </a:p>
          <a:p>
            <a:pPr algn="ctr">
              <a:buSzPct val="45000"/>
              <a:buFont typeface="StarSymbol"/>
              <a:buChar char=""/>
            </a:pPr>
            <a:r>
              <a:rPr lang="en-US" sz="3200" b="1" dirty="0">
                <a:latin typeface="Arial"/>
              </a:rPr>
              <a:t>SELF-EFFICACY</a:t>
            </a: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3640" y="301320"/>
            <a:ext cx="906876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Opportunity: the only true solution</a:t>
            </a:r>
            <a:endParaRPr/>
          </a:p>
        </p:txBody>
      </p:sp>
      <p:sp>
        <p:nvSpPr>
          <p:cNvPr id="43" name="TextShape 2"/>
          <p:cNvSpPr txBox="1"/>
          <p:nvPr/>
        </p:nvSpPr>
        <p:spPr>
          <a:xfrm>
            <a:off x="1188720" y="2079360"/>
            <a:ext cx="7498080" cy="3864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2900" indent="-342900">
              <a:buSzPct val="45000"/>
              <a:buFont typeface="Wingdings" panose="05000000000000000000" pitchFamily="2" charset="2"/>
              <a:buChar char="v"/>
            </a:pPr>
            <a:r>
              <a:rPr lang="en-US" sz="2400" dirty="0">
                <a:latin typeface="Arial"/>
              </a:rPr>
              <a:t>“Talent is universal; opportunity is not.”</a:t>
            </a:r>
            <a:endParaRPr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dirty="0"/>
          </a:p>
          <a:p>
            <a:pPr marL="342900" indent="-342900">
              <a:buSzPct val="45000"/>
              <a:buFont typeface="Wingdings" panose="05000000000000000000" pitchFamily="2" charset="2"/>
              <a:buChar char="v"/>
            </a:pPr>
            <a:r>
              <a:rPr lang="en-US" sz="2400" dirty="0">
                <a:latin typeface="Arial"/>
              </a:rPr>
              <a:t>When someone never gets the chance to succeed, they lose – “but so does the world,” because we never benefit from their contributions.</a:t>
            </a:r>
            <a:endParaRPr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dirty="0"/>
          </a:p>
          <a:p>
            <a:pPr marL="342900" indent="-342900">
              <a:buSzPct val="45000"/>
              <a:buFont typeface="Wingdings" panose="05000000000000000000" pitchFamily="2" charset="2"/>
              <a:buChar char="v"/>
            </a:pPr>
            <a:r>
              <a:rPr lang="en-US" sz="2400" dirty="0">
                <a:latin typeface="Arial"/>
              </a:rPr>
              <a:t>Many problems can be solved without creating opportunity – but they are symptoms, not causes.</a:t>
            </a:r>
            <a:endParaRPr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dirty="0"/>
          </a:p>
          <a:p>
            <a:pPr marL="342900" indent="-342900">
              <a:buSzPct val="45000"/>
              <a:buFont typeface="Wingdings" panose="05000000000000000000" pitchFamily="2" charset="2"/>
              <a:buChar char="v"/>
            </a:pPr>
            <a:r>
              <a:rPr lang="en-US" sz="2400" dirty="0">
                <a:latin typeface="Arial"/>
              </a:rPr>
              <a:t>Aid does not mean shielding people from harm, but freeing them to address their own problems.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503640" y="301320"/>
            <a:ext cx="906876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A Note on Effort and Talent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523325" y="1769400"/>
            <a:ext cx="9068760" cy="438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endParaRPr dirty="0"/>
          </a:p>
          <a:p>
            <a:pPr algn="ctr">
              <a:buSzPct val="45000"/>
            </a:pPr>
            <a:r>
              <a:rPr lang="en-US" sz="8000" b="1" dirty="0">
                <a:latin typeface="Arial"/>
              </a:rPr>
              <a:t>Effort &gt; Talent</a:t>
            </a:r>
            <a:endParaRPr dirty="0"/>
          </a:p>
          <a:p>
            <a:pPr algn="ctr">
              <a:buSzPct val="45000"/>
            </a:pPr>
            <a:endParaRPr dirty="0"/>
          </a:p>
          <a:p>
            <a:pPr algn="ctr">
              <a:buSzPct val="45000"/>
            </a:pPr>
            <a:endParaRPr dirty="0"/>
          </a:p>
          <a:p>
            <a:pPr algn="ctr">
              <a:buSzPct val="45000"/>
            </a:pPr>
            <a:r>
              <a:rPr lang="en-US" sz="3200" dirty="0">
                <a:latin typeface="Arial"/>
              </a:rPr>
              <a:t>That is all.</a:t>
            </a:r>
            <a:endParaRPr dirty="0"/>
          </a:p>
          <a:p>
            <a:pPr algn="ctr">
              <a:buSzPct val="45000"/>
            </a:pPr>
            <a:r>
              <a:rPr lang="en-US" sz="2400" dirty="0">
                <a:latin typeface="Arial"/>
              </a:rPr>
              <a:t>(P.S. Marshmallows)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503640" y="301320"/>
            <a:ext cx="906876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New Solutions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365760" y="1645920"/>
            <a:ext cx="9509760" cy="5212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Evidence-based approaches</a:t>
            </a:r>
            <a:endParaRPr dirty="0"/>
          </a:p>
          <a:p>
            <a:pPr>
              <a:buSzPct val="45000"/>
            </a:pPr>
            <a:r>
              <a:rPr lang="en-US" sz="2400" dirty="0" smtClean="0">
                <a:latin typeface="Arial"/>
              </a:rPr>
              <a:t>	ROI </a:t>
            </a:r>
            <a:r>
              <a:rPr lang="en-US" sz="2400" dirty="0">
                <a:latin typeface="Arial"/>
              </a:rPr>
              <a:t>and early childhood programs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New methods: violence as pathology 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Constant field-testing to accommodate unexpected effects and find unexpected benefits </a:t>
            </a:r>
            <a:endParaRPr dirty="0"/>
          </a:p>
          <a:p>
            <a:pPr>
              <a:buSzPct val="45000"/>
            </a:pPr>
            <a:r>
              <a:rPr lang="en-US" sz="2400" dirty="0" smtClean="0">
                <a:latin typeface="Arial"/>
              </a:rPr>
              <a:t>	Sanitary </a:t>
            </a:r>
            <a:r>
              <a:rPr lang="en-US" sz="2400" dirty="0">
                <a:latin typeface="Arial"/>
              </a:rPr>
              <a:t>pads and girls in school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“The information revolution has come to giving.”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03640" y="301320"/>
            <a:ext cx="906876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New Solutions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136800" y="1649520"/>
            <a:ext cx="9802440" cy="5391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Making peace with nonprofit “overhead”</a:t>
            </a:r>
            <a:endParaRPr dirty="0"/>
          </a:p>
          <a:p>
            <a:pPr marL="342900" indent="-34290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</a:rPr>
              <a:t>	Increases </a:t>
            </a:r>
            <a:r>
              <a:rPr lang="en-US" sz="2400" dirty="0">
                <a:latin typeface="Arial"/>
              </a:rPr>
              <a:t>funds raised</a:t>
            </a:r>
            <a:endParaRPr dirty="0"/>
          </a:p>
          <a:p>
            <a:pPr marL="342900" indent="-34290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</a:rPr>
              <a:t>	Decreases </a:t>
            </a:r>
            <a:r>
              <a:rPr lang="en-US" sz="2400" dirty="0">
                <a:latin typeface="Arial"/>
              </a:rPr>
              <a:t>turnover, attracts top talent</a:t>
            </a:r>
            <a:endParaRPr dirty="0"/>
          </a:p>
          <a:p>
            <a:pPr marL="342900" indent="-34290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</a:rPr>
              <a:t>	Increases </a:t>
            </a:r>
            <a:r>
              <a:rPr lang="en-US" sz="2400" dirty="0">
                <a:latin typeface="Arial"/>
              </a:rPr>
              <a:t>capacity!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Local/international partnerships </a:t>
            </a:r>
            <a:endParaRPr dirty="0"/>
          </a:p>
          <a:p>
            <a:pPr marL="342900" indent="-34290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</a:rPr>
              <a:t>	Big </a:t>
            </a:r>
            <a:r>
              <a:rPr lang="en-US" sz="2400" dirty="0">
                <a:latin typeface="Arial"/>
              </a:rPr>
              <a:t>orgs give name, funds, international exposure</a:t>
            </a:r>
            <a:endParaRPr dirty="0"/>
          </a:p>
          <a:p>
            <a:pPr marL="342900" indent="-34290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</a:rPr>
              <a:t>	Local </a:t>
            </a:r>
            <a:r>
              <a:rPr lang="en-US" sz="2400" dirty="0">
                <a:latin typeface="Arial"/>
              </a:rPr>
              <a:t>partners have know-how and credibility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Corporations</a:t>
            </a:r>
            <a:endParaRPr dirty="0"/>
          </a:p>
          <a:p>
            <a:pPr marL="342900" indent="-34290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</a:rPr>
              <a:t>	It's </a:t>
            </a:r>
            <a:r>
              <a:rPr lang="en-US" sz="2400" dirty="0">
                <a:latin typeface="Arial"/>
              </a:rPr>
              <a:t>all a PR stunt! ...so what? It's about impact.</a:t>
            </a:r>
            <a:endParaRPr dirty="0"/>
          </a:p>
          <a:p>
            <a:pPr marL="342900" indent="-34290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</a:rPr>
              <a:t>	Corps </a:t>
            </a:r>
            <a:r>
              <a:rPr lang="en-US" sz="2400" dirty="0">
                <a:latin typeface="Arial"/>
              </a:rPr>
              <a:t>have huge influence and can deal with delayed $ returns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503640" y="301320"/>
            <a:ext cx="906876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New Solutions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503640" y="1769400"/>
            <a:ext cx="9371880" cy="4997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Venture Philanthropy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b="1" dirty="0">
                <a:latin typeface="Arial"/>
              </a:rPr>
              <a:t>Paying is empowering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Programs also sustain themselves/ expand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Workers driven by mission but guided by good business practices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Marketing suffering?</a:t>
            </a:r>
            <a:endParaRPr dirty="0"/>
          </a:p>
          <a:p>
            <a:pPr>
              <a:buSzPct val="45000"/>
            </a:pPr>
            <a:r>
              <a:rPr lang="en-US" sz="2400" dirty="0" smtClean="0">
                <a:latin typeface="Arial"/>
              </a:rPr>
              <a:t>	“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Droid Sans Fallback"/>
              </a:rPr>
              <a:t>Altruists may flinch at the idea of marketing, but it's more </a:t>
            </a:r>
            <a:r>
              <a:rPr lang="en-US" sz="2400" strike="noStrike" dirty="0" smtClean="0">
                <a:solidFill>
                  <a:srgbClr val="000000"/>
                </a:solidFill>
                <a:latin typeface="Arial"/>
                <a:ea typeface="Droid Sans Fallback"/>
              </a:rPr>
              <a:t>	important 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Droid Sans Fallback"/>
              </a:rPr>
              <a:t>to “sell” vaccines or girls' education than it is to sell a </a:t>
            </a:r>
            <a:r>
              <a:rPr lang="en-US" sz="2400" strike="noStrike" dirty="0" smtClean="0">
                <a:solidFill>
                  <a:srgbClr val="000000"/>
                </a:solidFill>
                <a:latin typeface="Arial"/>
                <a:ea typeface="Droid Sans Fallback"/>
              </a:rPr>
              <a:t>	hamburger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Droid Sans Fallback"/>
              </a:rPr>
              <a:t>.” p197</a:t>
            </a:r>
            <a:endParaRPr dirty="0"/>
          </a:p>
          <a:p>
            <a:pPr marL="342900" indent="-342900">
              <a:buSzPct val="45000"/>
              <a:buFont typeface="Wingdings" panose="05000000000000000000" pitchFamily="2" charset="2"/>
              <a:buChar char="v"/>
            </a:pPr>
            <a:r>
              <a:rPr lang="en-US" sz="2400" strike="noStrike" dirty="0">
                <a:solidFill>
                  <a:srgbClr val="000000"/>
                </a:solidFill>
                <a:latin typeface="Arial"/>
                <a:ea typeface="Droid Sans Fallback"/>
              </a:rPr>
              <a:t>Is this “the art of emotional connecting humans to distant suffering”?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Appealing to vanity – magic placards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03640" y="301320"/>
            <a:ext cx="906876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Best New Solution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503640" y="1769400"/>
            <a:ext cx="9068760" cy="438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>
              <a:buSzPct val="45000"/>
              <a:buFont typeface="StarSymbol"/>
              <a:buChar char=""/>
            </a:pPr>
            <a:r>
              <a:rPr lang="en-US" sz="3200" b="1">
                <a:latin typeface="Arial"/>
              </a:rPr>
              <a:t>Making giving social makes it fun</a:t>
            </a:r>
            <a:endParaRPr/>
          </a:p>
          <a:p>
            <a:pPr algn="ctr">
              <a:buSzPct val="45000"/>
              <a:buFont typeface="StarSymbol"/>
              <a:buChar char=""/>
            </a:pPr>
            <a:endParaRPr/>
          </a:p>
          <a:p>
            <a:pPr algn="ctr"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charity: water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503640" y="301320"/>
            <a:ext cx="906876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Nick and Sheryl's Career Advice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503640" y="1769400"/>
            <a:ext cx="9068760" cy="438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There are four paths: fundraising, working on the ground, organizing/planning, and advocacy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Many skills have unexpected use in the field of altruism. What are your skills?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“</a:t>
            </a:r>
            <a:r>
              <a:rPr lang="en-US" sz="3200" dirty="0" err="1">
                <a:latin typeface="Arial"/>
              </a:rPr>
              <a:t>Intrapreneurship</a:t>
            </a:r>
            <a:r>
              <a:rPr lang="en-US" sz="3200" dirty="0">
                <a:latin typeface="Arial"/>
              </a:rPr>
              <a:t>”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There's no silver bullet – start looking for “silver buckshot”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03640" y="301320"/>
            <a:ext cx="906876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Good News, Everyone!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503640" y="1769400"/>
            <a:ext cx="9068760" cy="438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Stuff is getting </a:t>
            </a:r>
            <a:r>
              <a:rPr lang="en-US" sz="3200" dirty="0" smtClean="0">
                <a:latin typeface="Arial"/>
              </a:rPr>
              <a:t>DONE y’all</a:t>
            </a:r>
            <a:endParaRPr dirty="0"/>
          </a:p>
          <a:p>
            <a:pPr marL="342900" indent="-34290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</a:rPr>
              <a:t>	Diseases </a:t>
            </a:r>
            <a:r>
              <a:rPr lang="en-US" sz="2400" dirty="0">
                <a:latin typeface="Arial"/>
              </a:rPr>
              <a:t>eliminated as public-health threats (leprosy, </a:t>
            </a:r>
            <a:r>
              <a:rPr lang="en-US" sz="2400" dirty="0" smtClean="0">
                <a:latin typeface="Arial"/>
              </a:rPr>
              <a:t>	guinea </a:t>
            </a:r>
            <a:r>
              <a:rPr lang="en-US" sz="2400" dirty="0">
                <a:latin typeface="Arial"/>
              </a:rPr>
              <a:t>worm, polio – soon, malaria and AIDS)</a:t>
            </a:r>
            <a:endParaRPr dirty="0"/>
          </a:p>
          <a:p>
            <a:pPr marL="342900" indent="-34290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</a:rPr>
              <a:t>	Adult </a:t>
            </a:r>
            <a:r>
              <a:rPr lang="en-US" sz="2400" dirty="0">
                <a:latin typeface="Arial"/>
              </a:rPr>
              <a:t>illiteracy plunged from 50%+ in 1950s to 16% today </a:t>
            </a:r>
            <a:endParaRPr dirty="0"/>
          </a:p>
          <a:p>
            <a:pPr marL="342900" indent="-34290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</a:rPr>
              <a:t>	Extreme </a:t>
            </a:r>
            <a:r>
              <a:rPr lang="en-US" sz="2400" dirty="0">
                <a:latin typeface="Arial"/>
              </a:rPr>
              <a:t>poverty reduced from 50% in 1980 to 20% today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Your money can do more than you think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Your effort can do  ore than you think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Success stories!</a:t>
            </a:r>
            <a:endParaRPr dirty="0"/>
          </a:p>
          <a:p>
            <a:pPr marL="342900" indent="-34290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</a:rPr>
              <a:t>	Restore </a:t>
            </a:r>
            <a:r>
              <a:rPr lang="en-US" sz="2400" dirty="0">
                <a:latin typeface="Arial"/>
              </a:rPr>
              <a:t>Leadership Academy in Uganda and The Mentoring </a:t>
            </a:r>
            <a:r>
              <a:rPr lang="en-US" sz="2400" dirty="0" smtClean="0">
                <a:latin typeface="Arial"/>
              </a:rPr>
              <a:t>	Project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503640" y="657225"/>
            <a:ext cx="8954685" cy="25903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dirty="0">
                <a:latin typeface="Arial"/>
              </a:rPr>
              <a:t>“[We must] give up giving up.”
</a:t>
            </a:r>
            <a:r>
              <a:rPr lang="en-US" sz="3200" dirty="0">
                <a:latin typeface="Arial"/>
              </a:rPr>
              <a:t>-</a:t>
            </a:r>
            <a:r>
              <a:rPr lang="en-US" sz="3200" dirty="0" err="1">
                <a:latin typeface="Arial"/>
              </a:rPr>
              <a:t>Dr</a:t>
            </a:r>
            <a:r>
              <a:rPr lang="en-US" sz="3200" dirty="0">
                <a:latin typeface="Arial"/>
              </a:rPr>
              <a:t> Carrera</a:t>
            </a:r>
            <a:r>
              <a:rPr lang="en-US" sz="4400" dirty="0">
                <a:latin typeface="Arial"/>
              </a:rPr>
              <a:t>
</a:t>
            </a:r>
            <a:r>
              <a:rPr lang="en-US" sz="2200" dirty="0">
                <a:latin typeface="Arial"/>
              </a:rPr>
              <a:t> </a:t>
            </a:r>
            <a:r>
              <a:rPr lang="en-US" sz="2200" dirty="0" smtClean="0">
                <a:latin typeface="Arial"/>
              </a:rPr>
              <a:t>Deviser </a:t>
            </a:r>
            <a:r>
              <a:rPr lang="en-US" sz="2200" dirty="0">
                <a:latin typeface="Arial"/>
              </a:rPr>
              <a:t>of high-impact Carrera Curriculum, which teaches sex </a:t>
            </a:r>
            <a:r>
              <a:rPr lang="en-US" sz="2200" dirty="0" err="1">
                <a:latin typeface="Arial"/>
              </a:rPr>
              <a:t>ed</a:t>
            </a:r>
            <a:r>
              <a:rPr lang="en-US" sz="2200" dirty="0">
                <a:latin typeface="Arial"/>
              </a:rPr>
              <a:t>, confidence, and interpersonal/life skills to disadvantaged NYC kids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904282" y="4230439"/>
            <a:ext cx="8153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Education is not the filling of a pail, but the lighting of a fire.</a:t>
            </a:r>
          </a:p>
          <a:p>
            <a:r>
              <a:rPr lang="en-US" sz="2400" dirty="0" smtClean="0"/>
              <a:t>-William Butler Yeats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3640" y="301320"/>
            <a:ext cx="906876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Big Issues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503640" y="1769400"/>
            <a:ext cx="9068760" cy="438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Why don't we give?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Why do we give?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Old </a:t>
            </a:r>
            <a:r>
              <a:rPr lang="en-US" sz="3200" dirty="0" smtClean="0">
                <a:latin typeface="Arial"/>
              </a:rPr>
              <a:t>obstacles (what’s the bad news?)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New solutions and </a:t>
            </a:r>
            <a:r>
              <a:rPr lang="en-US" sz="3200" dirty="0" smtClean="0">
                <a:latin typeface="Arial"/>
              </a:rPr>
              <a:t>paradigms (what’s the good news?)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3640" y="301320"/>
            <a:ext cx="906876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Why Don't We Give?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503640" y="1769400"/>
            <a:ext cx="9068760" cy="438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Poverty vs. Landing on the Moon</a:t>
            </a:r>
            <a:endParaRPr dirty="0"/>
          </a:p>
          <a:p>
            <a:pPr>
              <a:buSzPct val="45000"/>
            </a:pPr>
            <a:r>
              <a:rPr lang="en-US" sz="2400" dirty="0" smtClean="0">
                <a:latin typeface="Arial"/>
              </a:rPr>
              <a:t>      	Truly </a:t>
            </a:r>
            <a:r>
              <a:rPr lang="en-US" sz="2400" dirty="0">
                <a:latin typeface="Arial"/>
              </a:rPr>
              <a:t>intractable? Or Just confusing and hard?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But what should I do?</a:t>
            </a:r>
            <a:endParaRPr dirty="0"/>
          </a:p>
          <a:p>
            <a:pPr>
              <a:buSzPct val="45000"/>
            </a:pPr>
            <a:r>
              <a:rPr lang="en-US" sz="2400" dirty="0">
                <a:latin typeface="Arial"/>
              </a:rPr>
              <a:t>	</a:t>
            </a:r>
            <a:r>
              <a:rPr lang="en-US" sz="2400" dirty="0" smtClean="0">
                <a:latin typeface="Arial"/>
              </a:rPr>
              <a:t>We </a:t>
            </a:r>
            <a:r>
              <a:rPr lang="en-US" sz="2400" dirty="0">
                <a:latin typeface="Arial"/>
              </a:rPr>
              <a:t>don't see the problems so we don't really understand </a:t>
            </a:r>
            <a:r>
              <a:rPr lang="en-US" sz="2400" dirty="0" smtClean="0">
                <a:latin typeface="Arial"/>
              </a:rPr>
              <a:t>	them or </a:t>
            </a:r>
            <a:r>
              <a:rPr lang="en-US" sz="2400" dirty="0">
                <a:latin typeface="Arial"/>
              </a:rPr>
              <a:t>know the solutions. But we're skeptical other people </a:t>
            </a:r>
            <a:r>
              <a:rPr lang="en-US" sz="2400" dirty="0" smtClean="0">
                <a:latin typeface="Arial"/>
              </a:rPr>
              <a:t>	know </a:t>
            </a:r>
            <a:r>
              <a:rPr lang="en-US" sz="2400" dirty="0">
                <a:latin typeface="Arial"/>
              </a:rPr>
              <a:t>them, either.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But what CAN I do?</a:t>
            </a:r>
            <a:endParaRPr dirty="0"/>
          </a:p>
          <a:p>
            <a:pPr lvl="1">
              <a:buSzPct val="45000"/>
            </a:pPr>
            <a:r>
              <a:rPr lang="en-US" sz="2400" dirty="0" smtClean="0">
                <a:latin typeface="Arial"/>
              </a:rPr>
              <a:t>	You </a:t>
            </a:r>
            <a:r>
              <a:rPr lang="en-US" sz="2400" dirty="0">
                <a:latin typeface="Arial"/>
              </a:rPr>
              <a:t>can give smarter, not harder.</a:t>
            </a:r>
            <a:endParaRPr dirty="0"/>
          </a:p>
          <a:p>
            <a:pPr>
              <a:buSzPct val="45000"/>
            </a:pPr>
            <a:r>
              <a:rPr lang="en-US" sz="2400" dirty="0" smtClean="0">
                <a:latin typeface="Arial"/>
              </a:rPr>
              <a:t>	“</a:t>
            </a:r>
            <a:r>
              <a:rPr lang="en-US" sz="2400" dirty="0">
                <a:latin typeface="Arial"/>
              </a:rPr>
              <a:t>P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Droid Sans Fallback"/>
              </a:rPr>
              <a:t>eople really do underestimate how much difference they </a:t>
            </a:r>
            <a:r>
              <a:rPr lang="en-US" sz="2400" strike="noStrike" dirty="0" smtClean="0">
                <a:solidFill>
                  <a:srgbClr val="000000"/>
                </a:solidFill>
                <a:latin typeface="Arial"/>
                <a:ea typeface="Droid Sans Fallback"/>
              </a:rPr>
              <a:t>	can 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Droid Sans Fallback"/>
              </a:rPr>
              <a:t>make in someone's life.”</a:t>
            </a:r>
            <a:endParaRPr dirty="0"/>
          </a:p>
          <a:p>
            <a:pPr>
              <a:buSzPct val="45000"/>
            </a:pPr>
            <a:r>
              <a:rPr lang="en-US" sz="2400" strike="noStrike" dirty="0" smtClean="0">
                <a:solidFill>
                  <a:srgbClr val="000000"/>
                </a:solidFill>
                <a:latin typeface="Arial"/>
                <a:ea typeface="Droid Sans Fallback"/>
              </a:rPr>
              <a:t>	-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Droid Sans Fallback"/>
              </a:rPr>
              <a:t>Khadijah Williams, formerly homeless, now a Harvard grad</a:t>
            </a: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3640" y="182880"/>
            <a:ext cx="9068760" cy="1097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Why Don't We Give?</a:t>
            </a:r>
            <a:endParaRPr/>
          </a:p>
        </p:txBody>
      </p:sp>
      <p:sp>
        <p:nvSpPr>
          <p:cNvPr id="49" name="TextShape 2"/>
          <p:cNvSpPr txBox="1"/>
          <p:nvPr/>
        </p:nvSpPr>
        <p:spPr>
          <a:xfrm>
            <a:off x="551160" y="1601640"/>
            <a:ext cx="9068760" cy="5669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Just World Fallacy</a:t>
            </a:r>
            <a:endParaRPr dirty="0"/>
          </a:p>
          <a:p>
            <a:pPr marL="342900" indent="-34290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</a:rPr>
              <a:t>	Isn't </a:t>
            </a:r>
            <a:r>
              <a:rPr lang="en-US" sz="2400" dirty="0">
                <a:latin typeface="Arial"/>
              </a:rPr>
              <a:t>it scary when characters in a horror movie do </a:t>
            </a:r>
            <a:r>
              <a:rPr lang="en-US" sz="2400" dirty="0" smtClean="0">
                <a:latin typeface="Arial"/>
              </a:rPr>
              <a:t>	everything </a:t>
            </a:r>
            <a:r>
              <a:rPr lang="en-US" sz="2400" dirty="0">
                <a:latin typeface="Arial"/>
              </a:rPr>
              <a:t>right but get killed anyway?</a:t>
            </a:r>
            <a:endParaRPr dirty="0"/>
          </a:p>
          <a:p>
            <a:pPr marL="342900" indent="-34290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</a:rPr>
              <a:t>	Solution</a:t>
            </a:r>
            <a:r>
              <a:rPr lang="en-US" sz="2400" dirty="0">
                <a:latin typeface="Arial"/>
              </a:rPr>
              <a:t>: </a:t>
            </a:r>
            <a:r>
              <a:rPr lang="en-US" sz="2400" dirty="0" smtClean="0">
                <a:latin typeface="Arial"/>
              </a:rPr>
              <a:t>the </a:t>
            </a:r>
            <a:r>
              <a:rPr lang="en-US" sz="2400" dirty="0">
                <a:latin typeface="Arial"/>
              </a:rPr>
              <a:t>“veil of ignorance”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Puritan Conceptions of Giving</a:t>
            </a:r>
            <a:endParaRPr dirty="0"/>
          </a:p>
          <a:p>
            <a:pPr marL="342900" indent="-34290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</a:rPr>
              <a:t>	Giving </a:t>
            </a:r>
            <a:r>
              <a:rPr lang="en-US" sz="2400" dirty="0">
                <a:latin typeface="Arial"/>
              </a:rPr>
              <a:t>is onerous – suffering more means giving more</a:t>
            </a:r>
            <a:endParaRPr dirty="0"/>
          </a:p>
          <a:p>
            <a:pPr marL="342900" indent="-34290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</a:rPr>
              <a:t>	“If </a:t>
            </a:r>
            <a:r>
              <a:rPr lang="en-US" sz="2400" dirty="0">
                <a:latin typeface="Arial"/>
              </a:rPr>
              <a:t>you benefit as well, it's not really </a:t>
            </a:r>
            <a:r>
              <a:rPr lang="en-US" sz="2400" dirty="0" smtClean="0">
                <a:latin typeface="Arial"/>
              </a:rPr>
              <a:t>helping”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Out of Sight, Out of Mind</a:t>
            </a:r>
            <a:endParaRPr dirty="0"/>
          </a:p>
          <a:p>
            <a:pPr marL="342900" indent="-34290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</a:rPr>
              <a:t>	People </a:t>
            </a:r>
            <a:r>
              <a:rPr lang="en-US" sz="2400" dirty="0">
                <a:latin typeface="Arial"/>
              </a:rPr>
              <a:t>who don't see the problem can't expect themselves </a:t>
            </a:r>
            <a:r>
              <a:rPr lang="en-US" sz="2400" dirty="0" smtClean="0">
                <a:latin typeface="Arial"/>
              </a:rPr>
              <a:t>	to </a:t>
            </a:r>
            <a:r>
              <a:rPr lang="en-US" sz="2400" dirty="0">
                <a:latin typeface="Arial"/>
              </a:rPr>
              <a:t>understand it or find it motivating.</a:t>
            </a:r>
            <a:endParaRPr dirty="0"/>
          </a:p>
          <a:p>
            <a:pPr marL="342900" indent="-34290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</a:rPr>
              <a:t>	We </a:t>
            </a:r>
            <a:r>
              <a:rPr lang="en-US" sz="2400" dirty="0">
                <a:latin typeface="Arial"/>
              </a:rPr>
              <a:t>“</a:t>
            </a:r>
            <a:r>
              <a:rPr lang="en-US" sz="2400" dirty="0" err="1">
                <a:latin typeface="Arial"/>
              </a:rPr>
              <a:t>otherize</a:t>
            </a:r>
            <a:r>
              <a:rPr lang="en-US" sz="2400" dirty="0">
                <a:latin typeface="Arial"/>
              </a:rPr>
              <a:t>” to rationalize our inaction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623880" y="566280"/>
            <a:ext cx="906876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Why We Don't Give (part 3...)</a:t>
            </a:r>
            <a:endParaRPr/>
          </a:p>
        </p:txBody>
      </p:sp>
      <p:sp>
        <p:nvSpPr>
          <p:cNvPr id="51" name="TextShape 2"/>
          <p:cNvSpPr txBox="1"/>
          <p:nvPr/>
        </p:nvSpPr>
        <p:spPr>
          <a:xfrm>
            <a:off x="532440" y="1920240"/>
            <a:ext cx="9068760" cy="438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Diffusion of Responsibility</a:t>
            </a:r>
            <a:endParaRPr dirty="0"/>
          </a:p>
          <a:p>
            <a:pPr>
              <a:buSzPct val="45000"/>
            </a:pPr>
            <a:r>
              <a:rPr lang="en-US" sz="2400" dirty="0" smtClean="0">
                <a:latin typeface="Arial"/>
              </a:rPr>
              <a:t>	Kitty </a:t>
            </a:r>
            <a:r>
              <a:rPr lang="en-US" sz="2400" dirty="0">
                <a:latin typeface="Arial"/>
              </a:rPr>
              <a:t>Genovese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Apathy is Learned (cultural norms)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Thinking rationally makes us less generous! Oh dear.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When we have more, we are less trusting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Not just an excuse – many charities are not held accountable, and most are only held accountable by the wrong metrics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32440" y="1410480"/>
            <a:ext cx="9068760" cy="4441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And of course, the most valid reason:
The fear of fostering dependence
</a:t>
            </a:r>
            <a:r>
              <a:rPr lang="en-US" sz="4800">
                <a:latin typeface="Arial"/>
              </a:rPr>
              <a:t>What is </a:t>
            </a:r>
            <a:r>
              <a:rPr lang="en-US" sz="4800" b="1">
                <a:latin typeface="Arial"/>
              </a:rPr>
              <a:t>learned helplessness</a:t>
            </a:r>
            <a:r>
              <a:rPr lang="en-US" sz="4800">
                <a:latin typeface="Arial"/>
              </a:rPr>
              <a:t>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365760" y="-640080"/>
            <a:ext cx="9068760" cy="3356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And even when we do...</a:t>
            </a:r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441000" y="1828800"/>
            <a:ext cx="9068760" cy="5303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Bias of the New</a:t>
            </a:r>
            <a:endParaRPr dirty="0"/>
          </a:p>
          <a:p>
            <a:pPr>
              <a:buSzPct val="45000"/>
            </a:pPr>
            <a:r>
              <a:rPr lang="en-US" sz="2400" dirty="0" smtClean="0">
                <a:latin typeface="Arial"/>
              </a:rPr>
              <a:t>	Digging </a:t>
            </a:r>
            <a:r>
              <a:rPr lang="en-US" sz="2400" dirty="0">
                <a:latin typeface="Arial"/>
              </a:rPr>
              <a:t>a new well is more exciting than repairing an old </a:t>
            </a:r>
            <a:r>
              <a:rPr lang="en-US" sz="2400" dirty="0" smtClean="0">
                <a:latin typeface="Arial"/>
              </a:rPr>
              <a:t>	one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The urge for Heroism</a:t>
            </a:r>
            <a:endParaRPr dirty="0"/>
          </a:p>
          <a:p>
            <a:pPr marL="342900" indent="-34290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</a:rPr>
              <a:t>	Starting </a:t>
            </a:r>
            <a:r>
              <a:rPr lang="en-US" sz="2400" dirty="0">
                <a:latin typeface="Arial"/>
              </a:rPr>
              <a:t>your own charity – striking out on  your own. The </a:t>
            </a:r>
            <a:r>
              <a:rPr lang="en-US" sz="2400" dirty="0" smtClean="0">
                <a:latin typeface="Arial"/>
              </a:rPr>
              <a:t>	American </a:t>
            </a:r>
            <a:r>
              <a:rPr lang="en-US" sz="2400" dirty="0">
                <a:latin typeface="Arial"/>
              </a:rPr>
              <a:t>approach!</a:t>
            </a:r>
            <a:endParaRPr dirty="0"/>
          </a:p>
          <a:p>
            <a:pPr marL="342900" indent="-34290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</a:rPr>
              <a:t>	Alternative </a:t>
            </a:r>
            <a:r>
              <a:rPr lang="en-US" sz="2400" dirty="0">
                <a:latin typeface="Arial"/>
              </a:rPr>
              <a:t>– </a:t>
            </a:r>
            <a:r>
              <a:rPr lang="en-US" sz="2400" b="1" dirty="0" err="1">
                <a:latin typeface="Arial"/>
              </a:rPr>
              <a:t>intrapreneurs</a:t>
            </a:r>
            <a:r>
              <a:rPr lang="en-US" sz="2400" dirty="0">
                <a:latin typeface="Arial"/>
              </a:rPr>
              <a:t> (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Droid Sans Fallback"/>
              </a:rPr>
              <a:t>“someone who can move into </a:t>
            </a:r>
            <a:r>
              <a:rPr lang="en-US" sz="2400" strike="noStrike" dirty="0" smtClean="0">
                <a:solidFill>
                  <a:srgbClr val="000000"/>
                </a:solidFill>
                <a:latin typeface="Arial"/>
                <a:ea typeface="Droid Sans Fallback"/>
              </a:rPr>
              <a:t>	an 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Droid Sans Fallback"/>
              </a:rPr>
              <a:t>existing enterprise or organization, shake it up, and </a:t>
            </a:r>
            <a:r>
              <a:rPr lang="en-US" sz="2400" strike="noStrike" dirty="0" smtClean="0">
                <a:solidFill>
                  <a:srgbClr val="000000"/>
                </a:solidFill>
                <a:latin typeface="Arial"/>
                <a:ea typeface="Droid Sans Fallback"/>
              </a:rPr>
              <a:t>	boost 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Droid Sans Fallback"/>
              </a:rPr>
              <a:t>its productivity”).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strike="noStrike" dirty="0">
                <a:solidFill>
                  <a:srgbClr val="000000"/>
                </a:solidFill>
                <a:latin typeface="Arial"/>
                <a:ea typeface="Droid Sans Fallback"/>
              </a:rPr>
              <a:t>We want to eliminate, not mitigate – all or nothing!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3640" y="301320"/>
            <a:ext cx="906876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dirty="0">
                <a:latin typeface="Arial"/>
              </a:rPr>
              <a:t>And even when we do...</a:t>
            </a:r>
            <a:endParaRPr dirty="0"/>
          </a:p>
        </p:txBody>
      </p:sp>
      <p:sp>
        <p:nvSpPr>
          <p:cNvPr id="56" name="TextShape 2"/>
          <p:cNvSpPr txBox="1"/>
          <p:nvPr/>
        </p:nvSpPr>
        <p:spPr>
          <a:xfrm>
            <a:off x="503640" y="1769400"/>
            <a:ext cx="9068760" cy="438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The Identifiable Victim Effect</a:t>
            </a:r>
            <a:endParaRPr dirty="0"/>
          </a:p>
          <a:p>
            <a:pPr marL="342900" indent="-34290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</a:rPr>
              <a:t>	We'd </a:t>
            </a:r>
            <a:r>
              <a:rPr lang="en-US" sz="2400" dirty="0">
                <a:latin typeface="Arial"/>
              </a:rPr>
              <a:t>rather donate to a treatment to save one child than eight.</a:t>
            </a:r>
            <a:endParaRPr dirty="0"/>
          </a:p>
          <a:p>
            <a:pPr marL="342900" indent="-34290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</a:rPr>
              <a:t>	We </a:t>
            </a:r>
            <a:r>
              <a:rPr lang="en-US" sz="2400" dirty="0">
                <a:latin typeface="Arial"/>
              </a:rPr>
              <a:t>ascribe less intelligence and even humanity to large groups.</a:t>
            </a:r>
            <a:endParaRPr dirty="0"/>
          </a:p>
          <a:p>
            <a:pPr marL="342900" indent="-34290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</a:rPr>
              <a:t>	“</a:t>
            </a:r>
            <a:r>
              <a:rPr lang="en-US" sz="2400" dirty="0">
                <a:latin typeface="Arial"/>
              </a:rPr>
              <a:t>Free South African Political Prisoners” vs. “Free Mandela”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We prefer stories to statistics, and many aid orgs are bad at storytelling/marketing.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We are rarely pragmatic</a:t>
            </a:r>
            <a:endParaRPr dirty="0"/>
          </a:p>
          <a:p>
            <a:pPr marL="342900" indent="-34290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</a:rPr>
              <a:t>	“</a:t>
            </a:r>
            <a:r>
              <a:rPr lang="en-US" sz="2400" dirty="0">
                <a:latin typeface="Arial"/>
              </a:rPr>
              <a:t>Boring” solutions ignored (e.g. micronutrients)</a:t>
            </a:r>
            <a:endParaRPr dirty="0"/>
          </a:p>
          <a:p>
            <a:pPr marL="342900" indent="-34290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</a:rPr>
              <a:t>	This </a:t>
            </a:r>
            <a:r>
              <a:rPr lang="en-US" sz="2400" dirty="0">
                <a:latin typeface="Arial"/>
              </a:rPr>
              <a:t>is because the urge to give is </a:t>
            </a:r>
            <a:r>
              <a:rPr lang="en-US" sz="2400" dirty="0" err="1">
                <a:latin typeface="Arial"/>
              </a:rPr>
              <a:t>nonrational</a:t>
            </a:r>
            <a:endParaRPr dirty="0"/>
          </a:p>
          <a:p>
            <a:pPr marL="457200" indent="-457200">
              <a:buSzPct val="45000"/>
              <a:buFont typeface="Wingdings" panose="05000000000000000000" pitchFamily="2" charset="2"/>
              <a:buChar char="v"/>
            </a:pPr>
            <a:r>
              <a:rPr lang="en-US" sz="3200" dirty="0">
                <a:latin typeface="Arial"/>
              </a:rPr>
              <a:t>The God Gulf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863</Words>
  <Application>Microsoft Office PowerPoint</Application>
  <PresentationFormat>Custom</PresentationFormat>
  <Paragraphs>178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soymaid</dc:creator>
  <cp:lastModifiedBy>Kaplan, Claire Louise</cp:lastModifiedBy>
  <cp:revision>8</cp:revision>
  <dcterms:created xsi:type="dcterms:W3CDTF">2016-02-24T14:15:11Z</dcterms:created>
  <dcterms:modified xsi:type="dcterms:W3CDTF">2016-02-24T22:52:42Z</dcterms:modified>
  <dc:language>en-US</dc:language>
</cp:coreProperties>
</file>