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4595"/>
  </p:normalViewPr>
  <p:slideViewPr>
    <p:cSldViewPr snapToGrid="0" snapToObjects="1">
      <p:cViewPr>
        <p:scale>
          <a:sx n="95" d="100"/>
          <a:sy n="95" d="100"/>
        </p:scale>
        <p:origin x="1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3/1/16</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VCJ1x_If8mw" TargetMode="External"/><Relationship Id="rId3" Type="http://schemas.openxmlformats.org/officeDocument/2006/relationships/hyperlink" Target="https://www.youtube.com/watch?v=lJca6B5qoaw&amp;ebc=ANyPxKpJB1-Ugp0HWInSOoE88FNqpAeH-btygvw84LFgswSE-YF-k_FlN-t2JLvHF1A0kmqTqP9b46Q_xX36UNdlos_jbugbH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 Id="rId3" Type="http://schemas.openxmlformats.org/officeDocument/2006/relationships/image" Target="../media/image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f"/><Relationship Id="rId3"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2054" y="2586521"/>
            <a:ext cx="6677372" cy="854763"/>
          </a:xfrm>
        </p:spPr>
        <p:txBody>
          <a:bodyPr>
            <a:normAutofit fontScale="90000"/>
          </a:bodyPr>
          <a:lstStyle/>
          <a:p>
            <a:r>
              <a:rPr lang="en-US" dirty="0" smtClean="0"/>
              <a:t>In the Footsteps of MR. Kurtz</a:t>
            </a:r>
            <a:endParaRPr lang="en-US" dirty="0"/>
          </a:p>
        </p:txBody>
      </p:sp>
      <p:sp>
        <p:nvSpPr>
          <p:cNvPr id="3" name="Subtitle 2"/>
          <p:cNvSpPr>
            <a:spLocks noGrp="1"/>
          </p:cNvSpPr>
          <p:nvPr>
            <p:ph type="subTitle" idx="1"/>
          </p:nvPr>
        </p:nvSpPr>
        <p:spPr>
          <a:xfrm>
            <a:off x="-514248" y="3441284"/>
            <a:ext cx="8689976" cy="606287"/>
          </a:xfrm>
        </p:spPr>
        <p:txBody>
          <a:bodyPr/>
          <a:lstStyle/>
          <a:p>
            <a:r>
              <a:rPr lang="en-US" dirty="0" smtClean="0"/>
              <a:t>Living on The Brink of Disaster </a:t>
            </a:r>
            <a:r>
              <a:rPr lang="en-US" smtClean="0"/>
              <a:t>in Mobutu’s Congo</a:t>
            </a:r>
            <a:endParaRPr lang="en-US"/>
          </a:p>
        </p:txBody>
      </p:sp>
      <p:pic>
        <p:nvPicPr>
          <p:cNvPr id="4" name="Picture 3"/>
          <p:cNvPicPr>
            <a:picLocks noChangeAspect="1"/>
          </p:cNvPicPr>
          <p:nvPr/>
        </p:nvPicPr>
        <p:blipFill>
          <a:blip r:embed="rId2"/>
          <a:stretch>
            <a:fillRect/>
          </a:stretch>
        </p:blipFill>
        <p:spPr>
          <a:xfrm>
            <a:off x="7964556" y="418823"/>
            <a:ext cx="3617843" cy="5190160"/>
          </a:xfrm>
          <a:prstGeom prst="rect">
            <a:avLst/>
          </a:prstGeom>
        </p:spPr>
      </p:pic>
    </p:spTree>
    <p:extLst>
      <p:ext uri="{BB962C8B-B14F-4D97-AF65-F5344CB8AC3E}">
        <p14:creationId xmlns:p14="http://schemas.microsoft.com/office/powerpoint/2010/main" val="391651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81" y="228600"/>
            <a:ext cx="9212907" cy="2677656"/>
          </a:xfrm>
          <a:prstGeom prst="rect">
            <a:avLst/>
          </a:prstGeom>
          <a:noFill/>
        </p:spPr>
        <p:txBody>
          <a:bodyPr wrap="none" rtlCol="0">
            <a:spAutoFit/>
          </a:bodyPr>
          <a:lstStyle/>
          <a:p>
            <a:pPr marL="285750" indent="-285750">
              <a:buFont typeface="Arial" charset="0"/>
              <a:buChar char="•"/>
            </a:pPr>
            <a:r>
              <a:rPr lang="en-US" sz="2800" dirty="0" smtClean="0"/>
              <a:t>Larry Devlin was one of the most notorious CIA men in history.</a:t>
            </a:r>
          </a:p>
          <a:p>
            <a:pPr marL="285750" indent="-285750">
              <a:buFont typeface="Arial" charset="0"/>
              <a:buChar char="•"/>
            </a:pPr>
            <a:r>
              <a:rPr lang="en-US" sz="2800" dirty="0" smtClean="0"/>
              <a:t>Station chief during post-independence.</a:t>
            </a:r>
          </a:p>
          <a:p>
            <a:pPr marL="285750" indent="-285750">
              <a:buFont typeface="Arial" charset="0"/>
              <a:buChar char="•"/>
            </a:pPr>
            <a:r>
              <a:rPr lang="en-US" sz="2800" dirty="0" smtClean="0"/>
              <a:t>Rumored to have organized the murder of Patrice Lumumba. </a:t>
            </a:r>
          </a:p>
          <a:p>
            <a:pPr marL="742950" lvl="1" indent="-285750">
              <a:buFont typeface="Arial" charset="0"/>
              <a:buChar char="•"/>
            </a:pPr>
            <a:r>
              <a:rPr lang="en-US" sz="2800" dirty="0" smtClean="0"/>
              <a:t>Lumumba was sympathetic to the Soviet Union</a:t>
            </a:r>
          </a:p>
          <a:p>
            <a:pPr marL="742950" lvl="1" indent="-285750">
              <a:buFont typeface="Arial" charset="0"/>
              <a:buChar char="•"/>
            </a:pPr>
            <a:endParaRPr lang="en-US" sz="2800" dirty="0"/>
          </a:p>
          <a:p>
            <a:pPr marL="742950" lvl="1" indent="-285750">
              <a:buFont typeface="Arial" charset="0"/>
              <a:buChar char="•"/>
            </a:pPr>
            <a:r>
              <a:rPr lang="en-US" sz="2800" dirty="0" smtClean="0"/>
              <a:t>Mobutu bore the responsibility for Lumumba’s murder</a:t>
            </a:r>
          </a:p>
        </p:txBody>
      </p:sp>
      <p:pic>
        <p:nvPicPr>
          <p:cNvPr id="3" name="Picture 2"/>
          <p:cNvPicPr>
            <a:picLocks noChangeAspect="1"/>
          </p:cNvPicPr>
          <p:nvPr/>
        </p:nvPicPr>
        <p:blipFill>
          <a:blip r:embed="rId2"/>
          <a:stretch>
            <a:fillRect/>
          </a:stretch>
        </p:blipFill>
        <p:spPr>
          <a:xfrm>
            <a:off x="5459506" y="2832759"/>
            <a:ext cx="6535271" cy="4025241"/>
          </a:xfrm>
          <a:prstGeom prst="rect">
            <a:avLst/>
          </a:prstGeom>
        </p:spPr>
      </p:pic>
    </p:spTree>
    <p:extLst>
      <p:ext uri="{BB962C8B-B14F-4D97-AF65-F5344CB8AC3E}">
        <p14:creationId xmlns:p14="http://schemas.microsoft.com/office/powerpoint/2010/main" val="2067158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must never forget is that there were many periods to </a:t>
            </a:r>
            <a:r>
              <a:rPr lang="en-US" dirty="0" err="1" smtClean="0"/>
              <a:t>mobutu</a:t>
            </a:r>
            <a:r>
              <a:rPr lang="en-US" dirty="0" smtClean="0"/>
              <a:t>. You saw the pitiful end. But he was so different at the start. I can remember him as a dynamic, idealist young man who was determined to have an independent state in the </a:t>
            </a:r>
            <a:r>
              <a:rPr lang="en-US" dirty="0" err="1" smtClean="0"/>
              <a:t>congo</a:t>
            </a:r>
            <a:r>
              <a:rPr lang="en-US" dirty="0" smtClean="0"/>
              <a:t>.</a:t>
            </a:r>
            <a:endParaRPr lang="en-US" dirty="0"/>
          </a:p>
        </p:txBody>
      </p:sp>
      <p:sp>
        <p:nvSpPr>
          <p:cNvPr id="4" name="Text Placeholder 3"/>
          <p:cNvSpPr>
            <a:spLocks noGrp="1"/>
          </p:cNvSpPr>
          <p:nvPr>
            <p:ph type="body" sz="half" idx="2"/>
          </p:nvPr>
        </p:nvSpPr>
        <p:spPr/>
        <p:txBody>
          <a:bodyPr/>
          <a:lstStyle/>
          <a:p>
            <a:r>
              <a:rPr lang="en-US" smtClean="0"/>
              <a:t>--Larry Devlin</a:t>
            </a:r>
            <a:endParaRPr lang="en-US"/>
          </a:p>
        </p:txBody>
      </p:sp>
    </p:spTree>
    <p:extLst>
      <p:ext uri="{BB962C8B-B14F-4D97-AF65-F5344CB8AC3E}">
        <p14:creationId xmlns:p14="http://schemas.microsoft.com/office/powerpoint/2010/main" val="67383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45" y="125506"/>
            <a:ext cx="10364452" cy="1286436"/>
          </a:xfrm>
        </p:spPr>
        <p:txBody>
          <a:bodyPr/>
          <a:lstStyle/>
          <a:p>
            <a:r>
              <a:rPr lang="en-US" dirty="0" smtClean="0"/>
              <a:t>Congo was/is a huge state with intractable problems for </a:t>
            </a:r>
            <a:r>
              <a:rPr lang="en-US" smtClean="0"/>
              <a:t>central governance</a:t>
            </a:r>
            <a:endParaRPr lang="en-US"/>
          </a:p>
        </p:txBody>
      </p:sp>
      <p:pic>
        <p:nvPicPr>
          <p:cNvPr id="4" name="Picture 3"/>
          <p:cNvPicPr>
            <a:picLocks noChangeAspect="1"/>
          </p:cNvPicPr>
          <p:nvPr/>
        </p:nvPicPr>
        <p:blipFill>
          <a:blip r:embed="rId2"/>
          <a:stretch>
            <a:fillRect/>
          </a:stretch>
        </p:blipFill>
        <p:spPr>
          <a:xfrm>
            <a:off x="1473200" y="1237128"/>
            <a:ext cx="9236364" cy="5620871"/>
          </a:xfrm>
          <a:prstGeom prst="rect">
            <a:avLst/>
          </a:prstGeom>
        </p:spPr>
      </p:pic>
    </p:spTree>
    <p:extLst>
      <p:ext uri="{BB962C8B-B14F-4D97-AF65-F5344CB8AC3E}">
        <p14:creationId xmlns:p14="http://schemas.microsoft.com/office/powerpoint/2010/main" val="11552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353" y="497541"/>
            <a:ext cx="10782695" cy="646331"/>
          </a:xfrm>
          <a:prstGeom prst="rect">
            <a:avLst/>
          </a:prstGeom>
          <a:noFill/>
        </p:spPr>
        <p:txBody>
          <a:bodyPr wrap="none" rtlCol="0">
            <a:spAutoFit/>
          </a:bodyPr>
          <a:lstStyle/>
          <a:p>
            <a:pPr marL="285750" indent="-285750">
              <a:buFont typeface="Arial" charset="0"/>
              <a:buChar char="•"/>
            </a:pPr>
            <a:r>
              <a:rPr lang="en-US" dirty="0"/>
              <a:t>Before Mobutu came to power, there were several competing “governments” and “leaderships” vying for control.</a:t>
            </a:r>
          </a:p>
          <a:p>
            <a:pPr marL="285750" indent="-285750">
              <a:buFont typeface="Arial" charset="0"/>
              <a:buChar char="•"/>
            </a:pPr>
            <a:r>
              <a:rPr lang="en-US" dirty="0" smtClean="0"/>
              <a:t>Devlin maintained that </a:t>
            </a:r>
            <a:r>
              <a:rPr lang="is-IS" dirty="0" smtClean="0"/>
              <a:t>….</a:t>
            </a:r>
            <a:r>
              <a:rPr lang="en-US" dirty="0" smtClean="0"/>
              <a:t> </a:t>
            </a:r>
            <a:endParaRPr lang="en-US" dirty="0"/>
          </a:p>
        </p:txBody>
      </p:sp>
      <p:sp>
        <p:nvSpPr>
          <p:cNvPr id="3" name="TextBox 2"/>
          <p:cNvSpPr txBox="1"/>
          <p:nvPr/>
        </p:nvSpPr>
        <p:spPr>
          <a:xfrm>
            <a:off x="1223682" y="1855695"/>
            <a:ext cx="10031506" cy="2554545"/>
          </a:xfrm>
          <a:prstGeom prst="rect">
            <a:avLst/>
          </a:prstGeom>
          <a:noFill/>
        </p:spPr>
        <p:txBody>
          <a:bodyPr wrap="square" rtlCol="0">
            <a:spAutoFit/>
          </a:bodyPr>
          <a:lstStyle/>
          <a:p>
            <a:r>
              <a:rPr lang="en-US" sz="3200" dirty="0" smtClean="0"/>
              <a:t>“The US position and British position was that they didn’t want a coup, they wanted </a:t>
            </a:r>
            <a:r>
              <a:rPr lang="en-US" sz="3200" dirty="0" err="1" smtClean="0"/>
              <a:t>Kasavubu</a:t>
            </a:r>
            <a:r>
              <a:rPr lang="en-US" sz="3200" dirty="0" smtClean="0"/>
              <a:t> as president and </a:t>
            </a:r>
            <a:r>
              <a:rPr lang="en-US" sz="3200" dirty="0" err="1" smtClean="0"/>
              <a:t>Tshombe</a:t>
            </a:r>
            <a:r>
              <a:rPr lang="en-US" sz="3200" dirty="0" smtClean="0"/>
              <a:t> as prime minister. I told </a:t>
            </a:r>
            <a:r>
              <a:rPr lang="en-US" sz="3200" dirty="0" err="1" smtClean="0"/>
              <a:t>Mubutu</a:t>
            </a:r>
            <a:r>
              <a:rPr lang="en-US" sz="3200" dirty="0" smtClean="0"/>
              <a:t> that and he said, ’A Johnson-Goldwater ticket you mean?’ I said yes and he smiled.</a:t>
            </a:r>
            <a:endParaRPr lang="en-US" sz="3200" dirty="0"/>
          </a:p>
        </p:txBody>
      </p:sp>
    </p:spTree>
    <p:extLst>
      <p:ext uri="{BB962C8B-B14F-4D97-AF65-F5344CB8AC3E}">
        <p14:creationId xmlns:p14="http://schemas.microsoft.com/office/powerpoint/2010/main" val="1298511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Mobutu’s first 15 years in power: the public speaker</a:t>
            </a:r>
            <a:endParaRPr lang="en-US" dirty="0"/>
          </a:p>
        </p:txBody>
      </p:sp>
      <p:sp>
        <p:nvSpPr>
          <p:cNvPr id="3" name="TextBox 2"/>
          <p:cNvSpPr txBox="1"/>
          <p:nvPr/>
        </p:nvSpPr>
        <p:spPr>
          <a:xfrm>
            <a:off x="3617259" y="2025908"/>
            <a:ext cx="5661212" cy="4832092"/>
          </a:xfrm>
          <a:prstGeom prst="rect">
            <a:avLst/>
          </a:prstGeom>
          <a:noFill/>
        </p:spPr>
        <p:txBody>
          <a:bodyPr wrap="square" rtlCol="0">
            <a:spAutoFit/>
          </a:bodyPr>
          <a:lstStyle/>
          <a:p>
            <a:r>
              <a:rPr lang="en-US" sz="2800" i="1" dirty="0" smtClean="0"/>
              <a:t>Mobutu shouts: Nye, </a:t>
            </a:r>
            <a:r>
              <a:rPr lang="en-US" sz="2800" i="1" dirty="0" err="1" smtClean="0"/>
              <a:t>nye</a:t>
            </a:r>
            <a:r>
              <a:rPr lang="en-US" sz="2800" i="1" dirty="0" smtClean="0"/>
              <a:t>? (Can you be silent)</a:t>
            </a:r>
          </a:p>
          <a:p>
            <a:r>
              <a:rPr lang="en-US" sz="2800" i="1" dirty="0" smtClean="0"/>
              <a:t>Crowd roars: Nye (We are silent)</a:t>
            </a:r>
          </a:p>
          <a:p>
            <a:r>
              <a:rPr lang="en-US" sz="2800" i="1" dirty="0" smtClean="0"/>
              <a:t>Mobutu: Na </a:t>
            </a:r>
            <a:r>
              <a:rPr lang="en-US" sz="2800" i="1" dirty="0" err="1" smtClean="0"/>
              <a:t>loba</a:t>
            </a:r>
            <a:r>
              <a:rPr lang="en-US" sz="2800" i="1" dirty="0" smtClean="0"/>
              <a:t>? (Can I speak?)</a:t>
            </a:r>
          </a:p>
          <a:p>
            <a:r>
              <a:rPr lang="en-US" sz="2800" i="1" dirty="0" smtClean="0"/>
              <a:t>Crowd: </a:t>
            </a:r>
            <a:r>
              <a:rPr lang="en-US" sz="2800" i="1" dirty="0" err="1" smtClean="0"/>
              <a:t>Loba</a:t>
            </a:r>
            <a:r>
              <a:rPr lang="en-US" sz="2800" i="1" dirty="0" smtClean="0"/>
              <a:t>! (Speak)</a:t>
            </a:r>
          </a:p>
          <a:p>
            <a:r>
              <a:rPr lang="en-US" sz="2800" i="1" dirty="0" smtClean="0"/>
              <a:t>Mobutu: Na </a:t>
            </a:r>
            <a:r>
              <a:rPr lang="en-US" sz="2800" i="1" dirty="0" err="1" smtClean="0"/>
              <a:t>sopa</a:t>
            </a:r>
            <a:r>
              <a:rPr lang="en-US" sz="2800" i="1" dirty="0" smtClean="0"/>
              <a:t>? (Can I speak frankly?)</a:t>
            </a:r>
          </a:p>
          <a:p>
            <a:r>
              <a:rPr lang="en-US" sz="2800" i="1" dirty="0" smtClean="0"/>
              <a:t>Crowd: </a:t>
            </a:r>
            <a:r>
              <a:rPr lang="en-US" sz="2800" i="1" dirty="0" err="1" smtClean="0"/>
              <a:t>Sopa</a:t>
            </a:r>
            <a:r>
              <a:rPr lang="en-US" sz="2800" i="1" dirty="0" smtClean="0"/>
              <a:t>!  (Frankly!)</a:t>
            </a:r>
          </a:p>
          <a:p>
            <a:r>
              <a:rPr lang="en-US" sz="2800" i="1" dirty="0" smtClean="0"/>
              <a:t>Mobutu: Na </a:t>
            </a:r>
            <a:r>
              <a:rPr lang="en-US" sz="2800" i="1" dirty="0" err="1" smtClean="0"/>
              <a:t>panza</a:t>
            </a:r>
            <a:r>
              <a:rPr lang="en-US" sz="2800" i="1" dirty="0" smtClean="0"/>
              <a:t>? (Can I speak openly?)</a:t>
            </a:r>
          </a:p>
          <a:p>
            <a:r>
              <a:rPr lang="en-US" sz="2800" i="1" dirty="0" smtClean="0"/>
              <a:t>Crowd: </a:t>
            </a:r>
            <a:r>
              <a:rPr lang="en-US" sz="2800" i="1" dirty="0" err="1" smtClean="0"/>
              <a:t>Panza</a:t>
            </a:r>
            <a:r>
              <a:rPr lang="en-US" sz="2800" i="1" dirty="0" smtClean="0"/>
              <a:t>!! (Openly!)</a:t>
            </a:r>
            <a:endParaRPr lang="en-US" sz="2800" i="1" dirty="0"/>
          </a:p>
        </p:txBody>
      </p:sp>
    </p:spTree>
    <p:extLst>
      <p:ext uri="{BB962C8B-B14F-4D97-AF65-F5344CB8AC3E}">
        <p14:creationId xmlns:p14="http://schemas.microsoft.com/office/powerpoint/2010/main" val="107169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Zaireanization</a:t>
            </a:r>
            <a:r>
              <a:rPr lang="en-US" dirty="0" smtClean="0"/>
              <a:t> and Authenticity: 1973</a:t>
            </a:r>
            <a:endParaRPr lang="en-US" dirty="0"/>
          </a:p>
        </p:txBody>
      </p:sp>
      <p:sp>
        <p:nvSpPr>
          <p:cNvPr id="3" name="TextBox 2"/>
          <p:cNvSpPr txBox="1"/>
          <p:nvPr/>
        </p:nvSpPr>
        <p:spPr>
          <a:xfrm>
            <a:off x="1909482" y="2214694"/>
            <a:ext cx="6589059" cy="1200329"/>
          </a:xfrm>
          <a:prstGeom prst="rect">
            <a:avLst/>
          </a:prstGeom>
          <a:noFill/>
        </p:spPr>
        <p:txBody>
          <a:bodyPr wrap="square" rtlCol="0">
            <a:spAutoFit/>
          </a:bodyPr>
          <a:lstStyle/>
          <a:p>
            <a:r>
              <a:rPr lang="en-US" dirty="0" smtClean="0"/>
              <a:t>Mobutu launched a nationwide campaign aimed at ridding the country of it’s colonial past and removing all vestiges of Western influence. This included banning western clothes and renaming cities. Even the county was renamed. </a:t>
            </a:r>
          </a:p>
        </p:txBody>
      </p:sp>
      <p:sp>
        <p:nvSpPr>
          <p:cNvPr id="4" name="TextBox 3"/>
          <p:cNvSpPr txBox="1"/>
          <p:nvPr/>
        </p:nvSpPr>
        <p:spPr>
          <a:xfrm>
            <a:off x="6925235" y="3415023"/>
            <a:ext cx="2433918" cy="1323439"/>
          </a:xfrm>
          <a:prstGeom prst="rect">
            <a:avLst/>
          </a:prstGeom>
          <a:noFill/>
        </p:spPr>
        <p:txBody>
          <a:bodyPr wrap="square" rtlCol="0">
            <a:spAutoFit/>
          </a:bodyPr>
          <a:lstStyle/>
          <a:p>
            <a:r>
              <a:rPr lang="en-US" sz="8000" dirty="0" smtClean="0"/>
              <a:t>Zaire</a:t>
            </a:r>
            <a:endParaRPr lang="en-US" sz="8000" dirty="0"/>
          </a:p>
        </p:txBody>
      </p:sp>
      <p:sp>
        <p:nvSpPr>
          <p:cNvPr id="5" name="TextBox 4"/>
          <p:cNvSpPr txBox="1"/>
          <p:nvPr/>
        </p:nvSpPr>
        <p:spPr>
          <a:xfrm>
            <a:off x="1909482" y="4854389"/>
            <a:ext cx="5002306" cy="1477328"/>
          </a:xfrm>
          <a:prstGeom prst="rect">
            <a:avLst/>
          </a:prstGeom>
          <a:noFill/>
        </p:spPr>
        <p:txBody>
          <a:bodyPr wrap="square" rtlCol="0">
            <a:spAutoFit/>
          </a:bodyPr>
          <a:lstStyle/>
          <a:p>
            <a:pPr marL="285750" indent="-285750">
              <a:buFont typeface="Arial" charset="0"/>
              <a:buChar char="•"/>
            </a:pPr>
            <a:r>
              <a:rPr lang="en-US" dirty="0" smtClean="0"/>
              <a:t>Mobutu seized foreign owned firms, farms, and property and redistributed them to the “Sons of Zaire”</a:t>
            </a:r>
          </a:p>
          <a:p>
            <a:pPr marL="285750" indent="-285750">
              <a:buFont typeface="Arial" charset="0"/>
              <a:buChar char="•"/>
            </a:pPr>
            <a:r>
              <a:rPr lang="en-US" dirty="0" smtClean="0"/>
              <a:t>Most of the enterprises were allowed to collapse and were looted. </a:t>
            </a:r>
            <a:endParaRPr lang="en-US" dirty="0"/>
          </a:p>
        </p:txBody>
      </p:sp>
    </p:spTree>
    <p:extLst>
      <p:ext uri="{BB962C8B-B14F-4D97-AF65-F5344CB8AC3E}">
        <p14:creationId xmlns:p14="http://schemas.microsoft.com/office/powerpoint/2010/main" val="1522039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517" y="2111189"/>
            <a:ext cx="5521512" cy="4347135"/>
          </a:xfrm>
          <a:prstGeom prst="rect">
            <a:avLst/>
          </a:prstGeom>
        </p:spPr>
      </p:pic>
      <p:sp>
        <p:nvSpPr>
          <p:cNvPr id="3" name="TextBox 2"/>
          <p:cNvSpPr txBox="1"/>
          <p:nvPr/>
        </p:nvSpPr>
        <p:spPr>
          <a:xfrm>
            <a:off x="6427694" y="309282"/>
            <a:ext cx="4208930" cy="5509200"/>
          </a:xfrm>
          <a:prstGeom prst="rect">
            <a:avLst/>
          </a:prstGeom>
          <a:noFill/>
        </p:spPr>
        <p:txBody>
          <a:bodyPr wrap="square" rtlCol="0">
            <a:spAutoFit/>
          </a:bodyPr>
          <a:lstStyle/>
          <a:p>
            <a:pPr marL="457200" indent="-457200">
              <a:buFont typeface="Arial" charset="0"/>
              <a:buChar char="•"/>
            </a:pPr>
            <a:r>
              <a:rPr lang="en-US" sz="3200" dirty="0" smtClean="0"/>
              <a:t>Mobutu had no sense of economics in any way. </a:t>
            </a:r>
          </a:p>
          <a:p>
            <a:pPr marL="457200" indent="-457200">
              <a:buFont typeface="Arial" charset="0"/>
              <a:buChar char="•"/>
            </a:pPr>
            <a:r>
              <a:rPr lang="en-US" sz="3200" dirty="0" smtClean="0"/>
              <a:t>He overpaid</a:t>
            </a:r>
          </a:p>
          <a:p>
            <a:pPr marL="457200" indent="-457200">
              <a:buFont typeface="Arial" charset="0"/>
              <a:buChar char="•"/>
            </a:pPr>
            <a:r>
              <a:rPr lang="en-US" sz="3200" dirty="0" smtClean="0"/>
              <a:t>Started huge white elephant projects</a:t>
            </a:r>
          </a:p>
          <a:p>
            <a:pPr marL="457200" indent="-457200">
              <a:buFont typeface="Arial" charset="0"/>
              <a:buChar char="•"/>
            </a:pPr>
            <a:r>
              <a:rPr lang="en-US" sz="3200" dirty="0" smtClean="0"/>
              <a:t>Looted the economy</a:t>
            </a:r>
          </a:p>
          <a:p>
            <a:pPr marL="457200" indent="-457200">
              <a:buFont typeface="Arial" charset="0"/>
              <a:buChar char="•"/>
            </a:pPr>
            <a:r>
              <a:rPr lang="en-US" sz="3200" dirty="0" smtClean="0"/>
              <a:t>Watched his currency crash.</a:t>
            </a:r>
          </a:p>
          <a:p>
            <a:pPr marL="457200" indent="-457200">
              <a:buFont typeface="Arial" charset="0"/>
              <a:buChar char="•"/>
            </a:pPr>
            <a:r>
              <a:rPr lang="en-US" sz="3200" dirty="0" smtClean="0"/>
              <a:t>Only helped the “Big Vegetables” </a:t>
            </a:r>
            <a:endParaRPr lang="en-US" sz="3200" dirty="0"/>
          </a:p>
        </p:txBody>
      </p:sp>
    </p:spTree>
    <p:extLst>
      <p:ext uri="{BB962C8B-B14F-4D97-AF65-F5344CB8AC3E}">
        <p14:creationId xmlns:p14="http://schemas.microsoft.com/office/powerpoint/2010/main" val="643426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4635" y="1075765"/>
            <a:ext cx="7678271" cy="5078313"/>
          </a:xfrm>
          <a:prstGeom prst="rect">
            <a:avLst/>
          </a:prstGeom>
          <a:noFill/>
        </p:spPr>
        <p:txBody>
          <a:bodyPr wrap="square" rtlCol="0">
            <a:spAutoFit/>
          </a:bodyPr>
          <a:lstStyle/>
          <a:p>
            <a:pPr marL="571500" indent="-571500">
              <a:buFont typeface="Arial" charset="0"/>
              <a:buChar char="•"/>
            </a:pPr>
            <a:r>
              <a:rPr lang="en-US" sz="3600" dirty="0" smtClean="0"/>
              <a:t>Wrong makes the case that Mobutu spent most of the money he looted from the country rather than having hid it in Swiss bank accounts. </a:t>
            </a:r>
          </a:p>
          <a:p>
            <a:pPr marL="571500" indent="-571500">
              <a:buFont typeface="Arial" charset="0"/>
              <a:buChar char="•"/>
            </a:pPr>
            <a:r>
              <a:rPr lang="en-US" sz="3600" dirty="0" smtClean="0"/>
              <a:t>Mobutu is responsible for the shape that the DRC is in today (and the shape it was in when Rwandan soldiers marched across the country to remove him from power. </a:t>
            </a:r>
            <a:endParaRPr lang="en-US" sz="3600" dirty="0"/>
          </a:p>
        </p:txBody>
      </p:sp>
    </p:spTree>
    <p:extLst>
      <p:ext uri="{BB962C8B-B14F-4D97-AF65-F5344CB8AC3E}">
        <p14:creationId xmlns:p14="http://schemas.microsoft.com/office/powerpoint/2010/main" val="1297022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586801"/>
          </a:xfrm>
        </p:spPr>
        <p:txBody>
          <a:bodyPr/>
          <a:lstStyle/>
          <a:p>
            <a:r>
              <a:rPr lang="en-US" smtClean="0"/>
              <a:t>Wrong’s conclusion: </a:t>
            </a:r>
            <a:endParaRPr lang="en-US"/>
          </a:p>
        </p:txBody>
      </p:sp>
      <p:sp>
        <p:nvSpPr>
          <p:cNvPr id="3" name="TextBox 2"/>
          <p:cNvSpPr txBox="1"/>
          <p:nvPr/>
        </p:nvSpPr>
        <p:spPr>
          <a:xfrm>
            <a:off x="1718983" y="2259107"/>
            <a:ext cx="8754034" cy="1446550"/>
          </a:xfrm>
          <a:prstGeom prst="rect">
            <a:avLst/>
          </a:prstGeom>
          <a:noFill/>
        </p:spPr>
        <p:txBody>
          <a:bodyPr wrap="square" rtlCol="0">
            <a:spAutoFit/>
          </a:bodyPr>
          <a:lstStyle/>
          <a:p>
            <a:r>
              <a:rPr lang="en-US" sz="4400" dirty="0" smtClean="0"/>
              <a:t>Mobutu was no more the father of his nation than Leopold II. </a:t>
            </a:r>
            <a:endParaRPr lang="en-US" sz="4400" dirty="0"/>
          </a:p>
        </p:txBody>
      </p:sp>
    </p:spTree>
    <p:extLst>
      <p:ext uri="{BB962C8B-B14F-4D97-AF65-F5344CB8AC3E}">
        <p14:creationId xmlns:p14="http://schemas.microsoft.com/office/powerpoint/2010/main" val="777681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0813" y="1215887"/>
            <a:ext cx="7734300" cy="5489713"/>
          </a:xfrm>
          <a:prstGeom prst="rect">
            <a:avLst/>
          </a:prstGeom>
        </p:spPr>
      </p:pic>
      <p:sp>
        <p:nvSpPr>
          <p:cNvPr id="3" name="TextBox 2"/>
          <p:cNvSpPr txBox="1"/>
          <p:nvPr/>
        </p:nvSpPr>
        <p:spPr>
          <a:xfrm>
            <a:off x="5221162" y="237760"/>
            <a:ext cx="5294438" cy="830997"/>
          </a:xfrm>
          <a:prstGeom prst="rect">
            <a:avLst/>
          </a:prstGeom>
          <a:noFill/>
        </p:spPr>
        <p:txBody>
          <a:bodyPr wrap="square" rtlCol="0">
            <a:spAutoFit/>
          </a:bodyPr>
          <a:lstStyle/>
          <a:p>
            <a:r>
              <a:rPr lang="en-US" sz="4800" dirty="0" smtClean="0"/>
              <a:t>MOBUTU SESE SEKO</a:t>
            </a:r>
            <a:endParaRPr lang="en-US" sz="4800" dirty="0"/>
          </a:p>
        </p:txBody>
      </p:sp>
      <p:sp>
        <p:nvSpPr>
          <p:cNvPr id="4" name="TextBox 3"/>
          <p:cNvSpPr txBox="1"/>
          <p:nvPr/>
        </p:nvSpPr>
        <p:spPr>
          <a:xfrm>
            <a:off x="94130" y="1559859"/>
            <a:ext cx="3321423" cy="4154984"/>
          </a:xfrm>
          <a:prstGeom prst="rect">
            <a:avLst/>
          </a:prstGeom>
          <a:noFill/>
        </p:spPr>
        <p:txBody>
          <a:bodyPr wrap="square" rtlCol="0">
            <a:spAutoFit/>
          </a:bodyPr>
          <a:lstStyle/>
          <a:p>
            <a:pPr marL="342900" indent="-342900">
              <a:buFont typeface="Arial" charset="0"/>
              <a:buChar char="•"/>
            </a:pPr>
            <a:r>
              <a:rPr lang="en-US" sz="2400" dirty="0"/>
              <a:t>Mobutu </a:t>
            </a:r>
            <a:r>
              <a:rPr lang="en-US" sz="2400" dirty="0" err="1"/>
              <a:t>Sese</a:t>
            </a:r>
            <a:r>
              <a:rPr lang="en-US" sz="2400" dirty="0"/>
              <a:t> </a:t>
            </a:r>
            <a:r>
              <a:rPr lang="en-US" sz="2400" dirty="0" err="1"/>
              <a:t>Seko</a:t>
            </a:r>
            <a:r>
              <a:rPr lang="en-US" sz="2400" dirty="0"/>
              <a:t> Kuku </a:t>
            </a:r>
            <a:r>
              <a:rPr lang="en-US" sz="2400" dirty="0" err="1"/>
              <a:t>Ngbendu</a:t>
            </a:r>
            <a:r>
              <a:rPr lang="en-US" sz="2400" dirty="0"/>
              <a:t> </a:t>
            </a:r>
            <a:r>
              <a:rPr lang="en-US" sz="2400" dirty="0" err="1"/>
              <a:t>Wa</a:t>
            </a:r>
            <a:r>
              <a:rPr lang="en-US" sz="2400" dirty="0"/>
              <a:t> </a:t>
            </a:r>
            <a:r>
              <a:rPr lang="en-US" sz="2400" dirty="0" err="1"/>
              <a:t>Za</a:t>
            </a:r>
            <a:r>
              <a:rPr lang="en-US" sz="2400" dirty="0"/>
              <a:t> </a:t>
            </a:r>
            <a:r>
              <a:rPr lang="en-US" sz="2400" dirty="0" err="1" smtClean="0"/>
              <a:t>Banga</a:t>
            </a:r>
            <a:endParaRPr lang="en-US" sz="2400" dirty="0" smtClean="0"/>
          </a:p>
          <a:p>
            <a:pPr marL="342900" indent="-342900">
              <a:buFont typeface="Arial" charset="0"/>
              <a:buChar char="•"/>
            </a:pPr>
            <a:endParaRPr lang="en-US" sz="2400" dirty="0" smtClean="0"/>
          </a:p>
          <a:p>
            <a:pPr marL="342900" indent="-342900">
              <a:buFont typeface="Arial" charset="0"/>
              <a:buChar char="•"/>
            </a:pPr>
            <a:r>
              <a:rPr lang="en-US" sz="2400" dirty="0" smtClean="0"/>
              <a:t>“the </a:t>
            </a:r>
            <a:r>
              <a:rPr lang="en-US" sz="2400" dirty="0"/>
              <a:t>all-powerful warrior who because of his endurance and inflexible will to win will go from conquest to conquest leaving fire in his wake."</a:t>
            </a:r>
            <a:endParaRPr lang="en-US" sz="2400" dirty="0"/>
          </a:p>
        </p:txBody>
      </p:sp>
    </p:spTree>
    <p:extLst>
      <p:ext uri="{BB962C8B-B14F-4D97-AF65-F5344CB8AC3E}">
        <p14:creationId xmlns:p14="http://schemas.microsoft.com/office/powerpoint/2010/main" val="131334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Mobutu’s </a:t>
            </a:r>
            <a:r>
              <a:rPr lang="en-US" dirty="0" err="1" smtClean="0"/>
              <a:t>RISe</a:t>
            </a:r>
            <a:r>
              <a:rPr lang="en-US" dirty="0" smtClean="0"/>
              <a:t> To Power And His Wealth</a:t>
            </a:r>
            <a:endParaRPr lang="en-US" dirty="0"/>
          </a:p>
        </p:txBody>
      </p:sp>
      <p:sp>
        <p:nvSpPr>
          <p:cNvPr id="3" name="Content Placeholder 2"/>
          <p:cNvSpPr>
            <a:spLocks noGrp="1"/>
          </p:cNvSpPr>
          <p:nvPr>
            <p:ph sz="quarter" idx="13"/>
          </p:nvPr>
        </p:nvSpPr>
        <p:spPr/>
        <p:txBody>
          <a:bodyPr/>
          <a:lstStyle/>
          <a:p>
            <a:r>
              <a:rPr lang="en-US" dirty="0">
                <a:hlinkClick r:id="rId2"/>
              </a:rPr>
              <a:t>https://</a:t>
            </a:r>
            <a:r>
              <a:rPr lang="en-US" dirty="0" smtClean="0">
                <a:hlinkClick r:id="rId2"/>
              </a:rPr>
              <a:t>www.youtube.com/watch?v=VCJ1x_If8mw</a:t>
            </a:r>
            <a:endParaRPr lang="en-US" dirty="0" smtClean="0"/>
          </a:p>
          <a:p>
            <a:r>
              <a:rPr lang="en-US" dirty="0">
                <a:hlinkClick r:id="rId3"/>
              </a:rPr>
              <a:t>https://</a:t>
            </a:r>
            <a:r>
              <a:rPr lang="en-US" dirty="0" smtClean="0">
                <a:hlinkClick r:id="rId3"/>
              </a:rPr>
              <a:t>www.youtube.com/watch?v=lJca6B5qoaw&amp;ebc=ANyPxKpJB1-Ugp0HWInSOoE88FNqpAeH-btygvw84LFgswSE-YF-k_FlN-t2JLvHF1A0kmqTqP9b46Q_xX36UNdlos_jbugbHg</a:t>
            </a:r>
            <a:endParaRPr lang="en-US" dirty="0" smtClean="0"/>
          </a:p>
          <a:p>
            <a:endParaRPr lang="en-US" dirty="0" smtClean="0"/>
          </a:p>
          <a:p>
            <a:endParaRPr lang="en-US" dirty="0"/>
          </a:p>
        </p:txBody>
      </p:sp>
    </p:spTree>
    <p:extLst>
      <p:ext uri="{BB962C8B-B14F-4D97-AF65-F5344CB8AC3E}">
        <p14:creationId xmlns:p14="http://schemas.microsoft.com/office/powerpoint/2010/main" val="137231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434" y="631964"/>
            <a:ext cx="10364451" cy="1596177"/>
          </a:xfrm>
        </p:spPr>
        <p:txBody>
          <a:bodyPr/>
          <a:lstStyle/>
          <a:p>
            <a:r>
              <a:rPr lang="en-US" dirty="0" smtClean="0"/>
              <a:t>Background: Author looks to history</a:t>
            </a:r>
            <a:br>
              <a:rPr lang="en-US" dirty="0" smtClean="0"/>
            </a:br>
            <a:r>
              <a:rPr lang="en-US" dirty="0" smtClean="0"/>
              <a:t>Belgian </a:t>
            </a:r>
            <a:r>
              <a:rPr lang="en-US" dirty="0" err="1" smtClean="0"/>
              <a:t>COntrol</a:t>
            </a:r>
            <a:endParaRPr lang="en-US" dirty="0"/>
          </a:p>
        </p:txBody>
      </p:sp>
      <p:pic>
        <p:nvPicPr>
          <p:cNvPr id="3" name="Picture 2"/>
          <p:cNvPicPr>
            <a:picLocks noChangeAspect="1"/>
          </p:cNvPicPr>
          <p:nvPr/>
        </p:nvPicPr>
        <p:blipFill>
          <a:blip r:embed="rId2"/>
          <a:stretch>
            <a:fillRect/>
          </a:stretch>
        </p:blipFill>
        <p:spPr>
          <a:xfrm>
            <a:off x="312271" y="2107117"/>
            <a:ext cx="5918200" cy="4343400"/>
          </a:xfrm>
          <a:prstGeom prst="rect">
            <a:avLst/>
          </a:prstGeom>
        </p:spPr>
      </p:pic>
      <p:pic>
        <p:nvPicPr>
          <p:cNvPr id="4" name="Picture 3"/>
          <p:cNvPicPr>
            <a:picLocks noChangeAspect="1"/>
          </p:cNvPicPr>
          <p:nvPr/>
        </p:nvPicPr>
        <p:blipFill>
          <a:blip r:embed="rId3"/>
          <a:stretch>
            <a:fillRect/>
          </a:stretch>
        </p:blipFill>
        <p:spPr>
          <a:xfrm>
            <a:off x="6744013" y="2107117"/>
            <a:ext cx="3886200" cy="4343400"/>
          </a:xfrm>
          <a:prstGeom prst="rect">
            <a:avLst/>
          </a:prstGeom>
        </p:spPr>
      </p:pic>
    </p:spTree>
    <p:extLst>
      <p:ext uri="{BB962C8B-B14F-4D97-AF65-F5344CB8AC3E}">
        <p14:creationId xmlns:p14="http://schemas.microsoft.com/office/powerpoint/2010/main" val="834771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2507" y="474382"/>
            <a:ext cx="7876988" cy="5334748"/>
          </a:xfrm>
          <a:prstGeom prst="rect">
            <a:avLst/>
          </a:prstGeom>
        </p:spPr>
      </p:pic>
    </p:spTree>
    <p:extLst>
      <p:ext uri="{BB962C8B-B14F-4D97-AF65-F5344CB8AC3E}">
        <p14:creationId xmlns:p14="http://schemas.microsoft.com/office/powerpoint/2010/main" val="2014819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240" y="218887"/>
            <a:ext cx="6601759" cy="4568265"/>
          </a:xfrm>
          <a:prstGeom prst="rect">
            <a:avLst/>
          </a:prstGeom>
        </p:spPr>
      </p:pic>
      <p:pic>
        <p:nvPicPr>
          <p:cNvPr id="3" name="Picture 2"/>
          <p:cNvPicPr>
            <a:picLocks noChangeAspect="1"/>
          </p:cNvPicPr>
          <p:nvPr/>
        </p:nvPicPr>
        <p:blipFill>
          <a:blip r:embed="rId3"/>
          <a:stretch>
            <a:fillRect/>
          </a:stretch>
        </p:blipFill>
        <p:spPr>
          <a:xfrm>
            <a:off x="4760258" y="2689412"/>
            <a:ext cx="6847541" cy="3987798"/>
          </a:xfrm>
          <a:prstGeom prst="rect">
            <a:avLst/>
          </a:prstGeom>
        </p:spPr>
      </p:pic>
    </p:spTree>
    <p:extLst>
      <p:ext uri="{BB962C8B-B14F-4D97-AF65-F5344CB8AC3E}">
        <p14:creationId xmlns:p14="http://schemas.microsoft.com/office/powerpoint/2010/main" val="60546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2" y="0"/>
            <a:ext cx="9302752" cy="2992904"/>
          </a:xfrm>
        </p:spPr>
        <p:txBody>
          <a:bodyPr/>
          <a:lstStyle/>
          <a:p>
            <a:r>
              <a:rPr lang="en-US" dirty="0"/>
              <a:t>By the time the Congo was granted independence in 1960, Belgium had established an effective infrastructure but neglected any preparations for the country’s freedom. </a:t>
            </a:r>
            <a:endParaRPr lang="en-US" dirty="0"/>
          </a:p>
        </p:txBody>
      </p:sp>
      <p:pic>
        <p:nvPicPr>
          <p:cNvPr id="5" name="Picture 4"/>
          <p:cNvPicPr>
            <a:picLocks noChangeAspect="1"/>
          </p:cNvPicPr>
          <p:nvPr/>
        </p:nvPicPr>
        <p:blipFill>
          <a:blip r:embed="rId2"/>
          <a:stretch>
            <a:fillRect/>
          </a:stretch>
        </p:blipFill>
        <p:spPr>
          <a:xfrm>
            <a:off x="585694" y="2702857"/>
            <a:ext cx="6489700" cy="3688229"/>
          </a:xfrm>
          <a:prstGeom prst="rect">
            <a:avLst/>
          </a:prstGeom>
        </p:spPr>
      </p:pic>
    </p:spTree>
    <p:extLst>
      <p:ext uri="{BB962C8B-B14F-4D97-AF65-F5344CB8AC3E}">
        <p14:creationId xmlns:p14="http://schemas.microsoft.com/office/powerpoint/2010/main" val="985723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Turns to </a:t>
            </a:r>
            <a:r>
              <a:rPr lang="en-US" dirty="0" err="1" smtClean="0"/>
              <a:t>MObutu’s</a:t>
            </a:r>
            <a:r>
              <a:rPr lang="en-US" dirty="0" smtClean="0"/>
              <a:t> Youth</a:t>
            </a:r>
            <a:endParaRPr lang="en-US" dirty="0"/>
          </a:p>
        </p:txBody>
      </p:sp>
      <p:sp>
        <p:nvSpPr>
          <p:cNvPr id="3" name="TextBox 2"/>
          <p:cNvSpPr txBox="1"/>
          <p:nvPr/>
        </p:nvSpPr>
        <p:spPr>
          <a:xfrm>
            <a:off x="1492625" y="1909483"/>
            <a:ext cx="8256494" cy="4893647"/>
          </a:xfrm>
          <a:prstGeom prst="rect">
            <a:avLst/>
          </a:prstGeom>
          <a:noFill/>
        </p:spPr>
        <p:txBody>
          <a:bodyPr wrap="square" rtlCol="0">
            <a:spAutoFit/>
          </a:bodyPr>
          <a:lstStyle/>
          <a:p>
            <a:pPr marL="285750" indent="-285750">
              <a:buFont typeface="Arial" charset="0"/>
              <a:buChar char="•"/>
            </a:pPr>
            <a:r>
              <a:rPr lang="en-US" sz="2400" dirty="0" smtClean="0"/>
              <a:t>Born October 14</a:t>
            </a:r>
            <a:r>
              <a:rPr lang="en-US" sz="2400" baseline="30000" dirty="0" smtClean="0"/>
              <a:t>th</a:t>
            </a:r>
            <a:r>
              <a:rPr lang="en-US" sz="2400" dirty="0" smtClean="0"/>
              <a:t>, 1930.</a:t>
            </a:r>
          </a:p>
          <a:p>
            <a:pPr marL="285750" indent="-285750">
              <a:buFont typeface="Arial" charset="0"/>
              <a:buChar char="•"/>
            </a:pPr>
            <a:r>
              <a:rPr lang="en-US" sz="2400" dirty="0" smtClean="0"/>
              <a:t>Humble beginnings: his mother was a maid, father a cook</a:t>
            </a:r>
          </a:p>
          <a:p>
            <a:pPr marL="285750" indent="-285750">
              <a:buFont typeface="Arial" charset="0"/>
              <a:buChar char="•"/>
            </a:pPr>
            <a:r>
              <a:rPr lang="en-US" sz="2400" dirty="0" smtClean="0"/>
              <a:t>Wife of a Belgian judge liked Mobutu and taught him to read, write and speak French.</a:t>
            </a:r>
          </a:p>
          <a:p>
            <a:pPr marL="285750" indent="-285750">
              <a:buFont typeface="Arial" charset="0"/>
              <a:buChar char="•"/>
            </a:pPr>
            <a:r>
              <a:rPr lang="en-US" sz="2400" dirty="0" smtClean="0"/>
              <a:t>Youthful sexual adventures led him to be expelled from school and led to a career with the military. </a:t>
            </a:r>
          </a:p>
          <a:p>
            <a:pPr marL="285750" indent="-285750">
              <a:buFont typeface="Arial" charset="0"/>
              <a:buChar char="•"/>
            </a:pPr>
            <a:r>
              <a:rPr lang="en-US" sz="2400" dirty="0" smtClean="0"/>
              <a:t>Very concerned with self education: reading European newspapers, the Bible, philosophical texts. </a:t>
            </a:r>
          </a:p>
          <a:p>
            <a:pPr marL="285750" indent="-285750">
              <a:buFont typeface="Arial" charset="0"/>
              <a:buChar char="•"/>
            </a:pPr>
            <a:r>
              <a:rPr lang="en-US" sz="2400" dirty="0" smtClean="0"/>
              <a:t>When his military stint ended, he moved to </a:t>
            </a:r>
            <a:r>
              <a:rPr lang="en-US" sz="2400" dirty="0" err="1" smtClean="0"/>
              <a:t>Brussells</a:t>
            </a:r>
            <a:r>
              <a:rPr lang="en-US" sz="2400" dirty="0" smtClean="0"/>
              <a:t> where he met Patrice Lumumba and others who were planning for post-independence from Belgium. </a:t>
            </a:r>
          </a:p>
          <a:p>
            <a:pPr marL="285750" indent="-285750">
              <a:buFont typeface="Arial" charset="0"/>
              <a:buChar char="•"/>
            </a:pPr>
            <a:r>
              <a:rPr lang="en-US" sz="2400" dirty="0" smtClean="0"/>
              <a:t>Patrice Lumumba named him Army Chief of Staff, post independence. </a:t>
            </a:r>
            <a:endParaRPr lang="en-US" sz="2400" dirty="0"/>
          </a:p>
        </p:txBody>
      </p:sp>
    </p:spTree>
    <p:extLst>
      <p:ext uri="{BB962C8B-B14F-4D97-AF65-F5344CB8AC3E}">
        <p14:creationId xmlns:p14="http://schemas.microsoft.com/office/powerpoint/2010/main" val="2031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Mobutu Comes to Power: Cold War Politics and the CIA</a:t>
            </a:r>
            <a:endParaRPr lang="en-US" dirty="0"/>
          </a:p>
        </p:txBody>
      </p:sp>
      <p:pic>
        <p:nvPicPr>
          <p:cNvPr id="3" name="Picture 2"/>
          <p:cNvPicPr>
            <a:picLocks noChangeAspect="1"/>
          </p:cNvPicPr>
          <p:nvPr/>
        </p:nvPicPr>
        <p:blipFill>
          <a:blip r:embed="rId2"/>
          <a:stretch>
            <a:fillRect/>
          </a:stretch>
        </p:blipFill>
        <p:spPr>
          <a:xfrm>
            <a:off x="5096435" y="1949824"/>
            <a:ext cx="6324600" cy="4908176"/>
          </a:xfrm>
          <a:prstGeom prst="rect">
            <a:avLst/>
          </a:prstGeom>
        </p:spPr>
      </p:pic>
      <p:pic>
        <p:nvPicPr>
          <p:cNvPr id="4" name="Picture 3"/>
          <p:cNvPicPr>
            <a:picLocks noChangeAspect="1"/>
          </p:cNvPicPr>
          <p:nvPr/>
        </p:nvPicPr>
        <p:blipFill>
          <a:blip r:embed="rId3"/>
          <a:stretch>
            <a:fillRect/>
          </a:stretch>
        </p:blipFill>
        <p:spPr>
          <a:xfrm>
            <a:off x="913775" y="1949824"/>
            <a:ext cx="2963583" cy="3890271"/>
          </a:xfrm>
          <a:prstGeom prst="rect">
            <a:avLst/>
          </a:prstGeom>
        </p:spPr>
      </p:pic>
    </p:spTree>
    <p:extLst>
      <p:ext uri="{BB962C8B-B14F-4D97-AF65-F5344CB8AC3E}">
        <p14:creationId xmlns:p14="http://schemas.microsoft.com/office/powerpoint/2010/main" val="968933077"/>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173</TotalTime>
  <Words>668</Words>
  <Application>Microsoft Macintosh PowerPoint</Application>
  <PresentationFormat>Widescreen</PresentationFormat>
  <Paragraphs>56</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Tw Cen MT</vt:lpstr>
      <vt:lpstr>Arial</vt:lpstr>
      <vt:lpstr>Droplet</vt:lpstr>
      <vt:lpstr>In the Footsteps of MR. Kurtz</vt:lpstr>
      <vt:lpstr>PowerPoint Presentation</vt:lpstr>
      <vt:lpstr>Mobutu’s RISe To Power And His Wealth</vt:lpstr>
      <vt:lpstr>Background: Author looks to history Belgian COntrol</vt:lpstr>
      <vt:lpstr>PowerPoint Presentation</vt:lpstr>
      <vt:lpstr>PowerPoint Presentation</vt:lpstr>
      <vt:lpstr>By the time the Congo was granted independence in 1960, Belgium had established an effective infrastructure but neglected any preparations for the country’s freedom. </vt:lpstr>
      <vt:lpstr>Author Turns to MObutu’s Youth</vt:lpstr>
      <vt:lpstr>Mobutu Comes to Power: Cold War Politics and the CIA</vt:lpstr>
      <vt:lpstr>PowerPoint Presentation</vt:lpstr>
      <vt:lpstr>What you must never forget is that there were many periods to mobutu. You saw the pitiful end. But he was so different at the start. I can remember him as a dynamic, idealist young man who was determined to have an independent state in the congo.</vt:lpstr>
      <vt:lpstr>Congo was/is a huge state with intractable problems for central governance</vt:lpstr>
      <vt:lpstr>PowerPoint Presentation</vt:lpstr>
      <vt:lpstr>Mobutu’s first 15 years in power: the public speaker</vt:lpstr>
      <vt:lpstr>Zaireanization and Authenticity: 1973</vt:lpstr>
      <vt:lpstr>PowerPoint Presentation</vt:lpstr>
      <vt:lpstr>PowerPoint Presentation</vt:lpstr>
      <vt:lpstr>Wrong’s conclusion: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Footsteps of MR. Kurtz</dc:title>
  <dc:creator>Microsoft Office User</dc:creator>
  <cp:lastModifiedBy>Microsoft Office User</cp:lastModifiedBy>
  <cp:revision>14</cp:revision>
  <dcterms:created xsi:type="dcterms:W3CDTF">2016-03-02T00:33:39Z</dcterms:created>
  <dcterms:modified xsi:type="dcterms:W3CDTF">2016-03-02T03:27:06Z</dcterms:modified>
</cp:coreProperties>
</file>