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1"/>
  </p:notesMasterIdLst>
  <p:sldIdLst>
    <p:sldId id="256" r:id="rId2"/>
    <p:sldId id="264" r:id="rId3"/>
    <p:sldId id="261" r:id="rId4"/>
    <p:sldId id="262" r:id="rId5"/>
    <p:sldId id="257" r:id="rId6"/>
    <p:sldId id="259" r:id="rId7"/>
    <p:sldId id="260" r:id="rId8"/>
    <p:sldId id="258"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7"/>
    <p:restoredTop sz="78783"/>
  </p:normalViewPr>
  <p:slideViewPr>
    <p:cSldViewPr snapToGrid="0" snapToObjects="1">
      <p:cViewPr varScale="1">
        <p:scale>
          <a:sx n="81" d="100"/>
          <a:sy n="81" d="100"/>
        </p:scale>
        <p:origin x="15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2CA0-C367-6642-80B7-2C46820DB40B}" type="datetimeFigureOut">
              <a:rPr lang="en-US" smtClean="0"/>
              <a:t>2/16/19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E3EE4-B2E3-2E4A-A546-25BA0BBF9E0E}" type="slidenum">
              <a:rPr lang="en-US" smtClean="0"/>
              <a:t>‹#›</a:t>
            </a:fld>
            <a:endParaRPr lang="en-US"/>
          </a:p>
        </p:txBody>
      </p:sp>
    </p:spTree>
    <p:extLst>
      <p:ext uri="{BB962C8B-B14F-4D97-AF65-F5344CB8AC3E}">
        <p14:creationId xmlns:p14="http://schemas.microsoft.com/office/powerpoint/2010/main" val="113760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Nicolai, S. &amp; </a:t>
            </a:r>
            <a:r>
              <a:rPr lang="en-US" dirty="0" err="1"/>
              <a:t>Triplehorn</a:t>
            </a:r>
            <a:r>
              <a:rPr lang="en-US" dirty="0"/>
              <a:t>, C. (2003). The role of education in protecting children in conflict. </a:t>
            </a:r>
            <a:r>
              <a:rPr lang="en-US" i="1" dirty="0"/>
              <a:t>Humanitarian Practice Network</a:t>
            </a:r>
            <a:r>
              <a:rPr lang="en-US" i="0" dirty="0"/>
              <a:t>, Network Paper 42.</a:t>
            </a:r>
            <a:endParaRPr lang="en-US" dirty="0"/>
          </a:p>
        </p:txBody>
      </p:sp>
      <p:sp>
        <p:nvSpPr>
          <p:cNvPr id="4" name="Slide Number Placeholder 3"/>
          <p:cNvSpPr>
            <a:spLocks noGrp="1"/>
          </p:cNvSpPr>
          <p:nvPr>
            <p:ph type="sldNum" sz="quarter" idx="5"/>
          </p:nvPr>
        </p:nvSpPr>
        <p:spPr/>
        <p:txBody>
          <a:bodyPr/>
          <a:lstStyle/>
          <a:p>
            <a:fld id="{779E3EE4-B2E3-2E4A-A546-25BA0BBF9E0E}" type="slidenum">
              <a:rPr lang="en-US" smtClean="0"/>
              <a:t>3</a:t>
            </a:fld>
            <a:endParaRPr lang="en-US"/>
          </a:p>
        </p:txBody>
      </p:sp>
    </p:spTree>
    <p:extLst>
      <p:ext uri="{BB962C8B-B14F-4D97-AF65-F5344CB8AC3E}">
        <p14:creationId xmlns:p14="http://schemas.microsoft.com/office/powerpoint/2010/main" val="390533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www.odi.org</a:t>
            </a:r>
            <a:r>
              <a:rPr lang="en-US" dirty="0"/>
              <a:t>/opinion/10341-snapshot-out-school-youth-uganda</a:t>
            </a:r>
          </a:p>
        </p:txBody>
      </p:sp>
      <p:sp>
        <p:nvSpPr>
          <p:cNvPr id="4" name="Slide Number Placeholder 3"/>
          <p:cNvSpPr>
            <a:spLocks noGrp="1"/>
          </p:cNvSpPr>
          <p:nvPr>
            <p:ph type="sldNum" sz="quarter" idx="5"/>
          </p:nvPr>
        </p:nvSpPr>
        <p:spPr/>
        <p:txBody>
          <a:bodyPr/>
          <a:lstStyle/>
          <a:p>
            <a:fld id="{779E3EE4-B2E3-2E4A-A546-25BA0BBF9E0E}" type="slidenum">
              <a:rPr lang="en-US" smtClean="0"/>
              <a:t>4</a:t>
            </a:fld>
            <a:endParaRPr lang="en-US"/>
          </a:p>
        </p:txBody>
      </p:sp>
    </p:spTree>
    <p:extLst>
      <p:ext uri="{BB962C8B-B14F-4D97-AF65-F5344CB8AC3E}">
        <p14:creationId xmlns:p14="http://schemas.microsoft.com/office/powerpoint/2010/main" val="344572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a:t>Castle, C., Elder, K., Baxter, P., &amp; </a:t>
            </a:r>
            <a:r>
              <a:rPr lang="en-US" dirty="0" err="1"/>
              <a:t>Cornu</a:t>
            </a:r>
            <a:r>
              <a:rPr lang="en-US" dirty="0"/>
              <a:t>, C. (2005). Education in post-conflict settings. </a:t>
            </a:r>
            <a:r>
              <a:rPr lang="en-US" i="1" dirty="0"/>
              <a:t>Humanitarian Practice Network</a:t>
            </a:r>
            <a:r>
              <a:rPr lang="en-US" i="0" dirty="0"/>
              <a:t>. Retrieved from: https://</a:t>
            </a:r>
            <a:r>
              <a:rPr lang="en-US" i="0" dirty="0" err="1"/>
              <a:t>odihpn.org</a:t>
            </a:r>
            <a:r>
              <a:rPr lang="en-US" i="0" dirty="0"/>
              <a:t>/magazine/education-in-post-conflict-settings/</a:t>
            </a:r>
          </a:p>
          <a:p>
            <a:pPr indent="-457200"/>
            <a:endParaRPr lang="en-US" i="0" dirty="0"/>
          </a:p>
          <a:p>
            <a:pPr indent="-457200"/>
            <a:r>
              <a:rPr lang="en-US" i="0" dirty="0"/>
              <a:t>Women’s Commission for Refugee Women and Children. (2005). Learning in a war zone: Education in northern Uganda. New York: New York.</a:t>
            </a:r>
          </a:p>
        </p:txBody>
      </p:sp>
      <p:sp>
        <p:nvSpPr>
          <p:cNvPr id="4" name="Slide Number Placeholder 3"/>
          <p:cNvSpPr>
            <a:spLocks noGrp="1"/>
          </p:cNvSpPr>
          <p:nvPr>
            <p:ph type="sldNum" sz="quarter" idx="5"/>
          </p:nvPr>
        </p:nvSpPr>
        <p:spPr/>
        <p:txBody>
          <a:bodyPr/>
          <a:lstStyle/>
          <a:p>
            <a:fld id="{779E3EE4-B2E3-2E4A-A546-25BA0BBF9E0E}" type="slidenum">
              <a:rPr lang="en-US" smtClean="0"/>
              <a:t>5</a:t>
            </a:fld>
            <a:endParaRPr lang="en-US"/>
          </a:p>
        </p:txBody>
      </p:sp>
    </p:spTree>
    <p:extLst>
      <p:ext uri="{BB962C8B-B14F-4D97-AF65-F5344CB8AC3E}">
        <p14:creationId xmlns:p14="http://schemas.microsoft.com/office/powerpoint/2010/main" val="241635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Baker, W. G. (2001). Uganda: The marginalization of minorities. </a:t>
            </a:r>
            <a:r>
              <a:rPr lang="en-US" i="1" dirty="0"/>
              <a:t>Minority Rights Group International</a:t>
            </a:r>
            <a:r>
              <a:rPr lang="en-US" i="0" dirty="0"/>
              <a:t>.</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Moyi</a:t>
            </a:r>
            <a:r>
              <a:rPr lang="en-US" dirty="0"/>
              <a:t>, P. (2012). Access to education for children with disabilities in Uganda: Implications for Education for All. </a:t>
            </a:r>
            <a:r>
              <a:rPr lang="en-US" i="1" dirty="0"/>
              <a:t>Journal of International Education and Leadership, 2</a:t>
            </a:r>
            <a:r>
              <a:rPr lang="en-US" i="0" dirty="0"/>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a:t>Mpyangu</a:t>
            </a:r>
            <a:r>
              <a:rPr lang="en-US" i="0" dirty="0"/>
              <a:t>, C. M., </a:t>
            </a:r>
            <a:r>
              <a:rPr lang="en-US" i="0" dirty="0" err="1"/>
              <a:t>Ochen</a:t>
            </a:r>
            <a:r>
              <a:rPr lang="en-US" i="0" dirty="0"/>
              <a:t>, E. A., Onyango, E. O., </a:t>
            </a:r>
            <a:r>
              <a:rPr lang="en-US" i="0" dirty="0" err="1"/>
              <a:t>Lubaale</a:t>
            </a:r>
            <a:r>
              <a:rPr lang="en-US" i="0" dirty="0"/>
              <a:t>, Y. A. M. (2014). Out of school children study in Uganda. </a:t>
            </a:r>
            <a:r>
              <a:rPr lang="en-US" i="1" dirty="0"/>
              <a:t>The Republic of Uganda</a:t>
            </a:r>
            <a:r>
              <a:rPr lang="en-US" i="0" dirty="0"/>
              <a:t>.</a:t>
            </a:r>
          </a:p>
        </p:txBody>
      </p:sp>
      <p:sp>
        <p:nvSpPr>
          <p:cNvPr id="4" name="Slide Number Placeholder 3"/>
          <p:cNvSpPr>
            <a:spLocks noGrp="1"/>
          </p:cNvSpPr>
          <p:nvPr>
            <p:ph type="sldNum" sz="quarter" idx="5"/>
          </p:nvPr>
        </p:nvSpPr>
        <p:spPr/>
        <p:txBody>
          <a:bodyPr/>
          <a:lstStyle/>
          <a:p>
            <a:fld id="{779E3EE4-B2E3-2E4A-A546-25BA0BBF9E0E}" type="slidenum">
              <a:rPr lang="en-US" smtClean="0"/>
              <a:t>6</a:t>
            </a:fld>
            <a:endParaRPr lang="en-US"/>
          </a:p>
        </p:txBody>
      </p:sp>
    </p:spTree>
    <p:extLst>
      <p:ext uri="{BB962C8B-B14F-4D97-AF65-F5344CB8AC3E}">
        <p14:creationId xmlns:p14="http://schemas.microsoft.com/office/powerpoint/2010/main" val="130364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Blattman</a:t>
            </a:r>
            <a:r>
              <a:rPr lang="en-US" dirty="0"/>
              <a:t>, C. &amp; Lundberg, M. (2007). Young people and the experience of war in Uganda. </a:t>
            </a:r>
            <a:r>
              <a:rPr lang="en-US" i="1" dirty="0"/>
              <a:t>Special Report</a:t>
            </a:r>
            <a:r>
              <a:rPr lang="en-US" i="0" dirty="0"/>
              <a:t>.</a:t>
            </a:r>
          </a:p>
          <a:p>
            <a:endParaRPr lang="en-US" i="0" dirty="0"/>
          </a:p>
          <a:p>
            <a:r>
              <a:rPr lang="en-US" i="0" dirty="0"/>
              <a:t>USAID. (2007). </a:t>
            </a:r>
            <a:r>
              <a:rPr lang="en-US" dirty="0"/>
              <a:t>Role of education and the demobilization of child soldiers: Aspects of an appropriate education program for child soldiers. </a:t>
            </a:r>
            <a:r>
              <a:rPr lang="en-US" i="1" dirty="0"/>
              <a:t>Issue Paper #2</a:t>
            </a:r>
            <a:r>
              <a:rPr lang="en-US" i="0" dirty="0"/>
              <a:t>.</a:t>
            </a:r>
            <a:endParaRPr lang="en-US" dirty="0"/>
          </a:p>
        </p:txBody>
      </p:sp>
      <p:sp>
        <p:nvSpPr>
          <p:cNvPr id="4" name="Slide Number Placeholder 3"/>
          <p:cNvSpPr>
            <a:spLocks noGrp="1"/>
          </p:cNvSpPr>
          <p:nvPr>
            <p:ph type="sldNum" sz="quarter" idx="5"/>
          </p:nvPr>
        </p:nvSpPr>
        <p:spPr/>
        <p:txBody>
          <a:bodyPr/>
          <a:lstStyle/>
          <a:p>
            <a:fld id="{779E3EE4-B2E3-2E4A-A546-25BA0BBF9E0E}" type="slidenum">
              <a:rPr lang="en-US" smtClean="0"/>
              <a:t>7</a:t>
            </a:fld>
            <a:endParaRPr lang="en-US"/>
          </a:p>
        </p:txBody>
      </p:sp>
    </p:spTree>
    <p:extLst>
      <p:ext uri="{BB962C8B-B14F-4D97-AF65-F5344CB8AC3E}">
        <p14:creationId xmlns:p14="http://schemas.microsoft.com/office/powerpoint/2010/main" val="105739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Castle, C., Elder, K., Baxter, P., &amp; </a:t>
            </a:r>
            <a:r>
              <a:rPr lang="en-US" dirty="0" err="1"/>
              <a:t>Cornu</a:t>
            </a:r>
            <a:r>
              <a:rPr lang="en-US" dirty="0"/>
              <a:t>, C. (2005). Education in post-conflict settings. </a:t>
            </a:r>
            <a:r>
              <a:rPr lang="en-US" i="1" dirty="0"/>
              <a:t>Humanitarian Practice Network</a:t>
            </a:r>
            <a:r>
              <a:rPr lang="en-US" i="0" dirty="0"/>
              <a:t>. Retrieved from: https://</a:t>
            </a:r>
            <a:r>
              <a:rPr lang="en-US" i="0" dirty="0" err="1"/>
              <a:t>odihpn.org</a:t>
            </a:r>
            <a:r>
              <a:rPr lang="en-US" i="0" dirty="0"/>
              <a:t>/magazine/education-in-post-conflict-settings/</a:t>
            </a:r>
          </a:p>
          <a:p>
            <a:endParaRPr lang="en-US" dirty="0"/>
          </a:p>
          <a:p>
            <a:r>
              <a:rPr lang="en-US" dirty="0"/>
              <a:t>Sommer, M. (2002). Children, education, and war: Reaching Education For All (EFA) objectives in countries affected by conflict. </a:t>
            </a:r>
            <a:r>
              <a:rPr lang="en-US" i="1" dirty="0"/>
              <a:t>Conflict Prevention and Reconstruction Unit</a:t>
            </a:r>
            <a:r>
              <a:rPr lang="en-US" i="0" dirty="0"/>
              <a:t>, Working Paper 1.</a:t>
            </a:r>
          </a:p>
          <a:p>
            <a:endParaRPr lang="en-US" i="0" dirty="0"/>
          </a:p>
          <a:p>
            <a:r>
              <a:rPr lang="en-US" i="0" dirty="0"/>
              <a:t>Uganda National Commission for UNESCO. (2016). National action plan for formal human rights education in Uganda. </a:t>
            </a:r>
            <a:r>
              <a:rPr lang="en-US" i="1" noProof="0" dirty="0"/>
              <a:t>Ministry of Education and Sports</a:t>
            </a:r>
            <a:r>
              <a:rPr lang="en-US" i="0" noProof="0" dirty="0"/>
              <a:t>.</a:t>
            </a:r>
            <a:endParaRPr lang="en-US" dirty="0"/>
          </a:p>
          <a:p>
            <a:endParaRPr lang="en-US" dirty="0"/>
          </a:p>
        </p:txBody>
      </p:sp>
      <p:sp>
        <p:nvSpPr>
          <p:cNvPr id="4" name="Slide Number Placeholder 3"/>
          <p:cNvSpPr>
            <a:spLocks noGrp="1"/>
          </p:cNvSpPr>
          <p:nvPr>
            <p:ph type="sldNum" sz="quarter" idx="5"/>
          </p:nvPr>
        </p:nvSpPr>
        <p:spPr/>
        <p:txBody>
          <a:bodyPr/>
          <a:lstStyle/>
          <a:p>
            <a:fld id="{779E3EE4-B2E3-2E4A-A546-25BA0BBF9E0E}" type="slidenum">
              <a:rPr lang="en-US" smtClean="0"/>
              <a:t>8</a:t>
            </a:fld>
            <a:endParaRPr lang="en-US"/>
          </a:p>
        </p:txBody>
      </p:sp>
    </p:spTree>
    <p:extLst>
      <p:ext uri="{BB962C8B-B14F-4D97-AF65-F5344CB8AC3E}">
        <p14:creationId xmlns:p14="http://schemas.microsoft.com/office/powerpoint/2010/main" val="393821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2/16/19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2/16/19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2/16/19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2/16/19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GKLAHpg96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4576-81E4-A440-9EE8-07C07587AFDB}"/>
              </a:ext>
            </a:extLst>
          </p:cNvPr>
          <p:cNvSpPr>
            <a:spLocks noGrp="1"/>
          </p:cNvSpPr>
          <p:nvPr>
            <p:ph type="ctrTitle"/>
          </p:nvPr>
        </p:nvSpPr>
        <p:spPr/>
        <p:txBody>
          <a:bodyPr/>
          <a:lstStyle/>
          <a:p>
            <a:r>
              <a:rPr lang="en-US" dirty="0"/>
              <a:t>education </a:t>
            </a:r>
            <a:br>
              <a:rPr lang="en-US" dirty="0"/>
            </a:br>
            <a:r>
              <a:rPr lang="en-US" dirty="0"/>
              <a:t>in post-conflict zones</a:t>
            </a:r>
          </a:p>
        </p:txBody>
      </p:sp>
      <p:sp>
        <p:nvSpPr>
          <p:cNvPr id="3" name="Subtitle 2">
            <a:extLst>
              <a:ext uri="{FF2B5EF4-FFF2-40B4-BE49-F238E27FC236}">
                <a16:creationId xmlns:a16="http://schemas.microsoft.com/office/drawing/2014/main" id="{2CF3A1B5-5C72-A44C-A478-F0C0CDE2788C}"/>
              </a:ext>
            </a:extLst>
          </p:cNvPr>
          <p:cNvSpPr>
            <a:spLocks noGrp="1"/>
          </p:cNvSpPr>
          <p:nvPr>
            <p:ph type="subTitle" idx="1"/>
          </p:nvPr>
        </p:nvSpPr>
        <p:spPr/>
        <p:txBody>
          <a:bodyPr/>
          <a:lstStyle/>
          <a:p>
            <a:r>
              <a:rPr lang="en-US" dirty="0"/>
              <a:t>Samantha Monks</a:t>
            </a:r>
          </a:p>
        </p:txBody>
      </p:sp>
    </p:spTree>
    <p:extLst>
      <p:ext uri="{BB962C8B-B14F-4D97-AF65-F5344CB8AC3E}">
        <p14:creationId xmlns:p14="http://schemas.microsoft.com/office/powerpoint/2010/main" val="28555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4B21-0B51-C042-A9AE-16529903DB4C}"/>
              </a:ext>
            </a:extLst>
          </p:cNvPr>
          <p:cNvSpPr>
            <a:spLocks noGrp="1"/>
          </p:cNvSpPr>
          <p:nvPr>
            <p:ph type="title"/>
          </p:nvPr>
        </p:nvSpPr>
        <p:spPr/>
        <p:txBody>
          <a:bodyPr>
            <a:normAutofit/>
          </a:bodyPr>
          <a:lstStyle/>
          <a:p>
            <a:r>
              <a:rPr lang="en-US" sz="4000" dirty="0"/>
              <a:t>Overview</a:t>
            </a:r>
          </a:p>
        </p:txBody>
      </p:sp>
      <p:sp>
        <p:nvSpPr>
          <p:cNvPr id="3" name="Content Placeholder 2">
            <a:extLst>
              <a:ext uri="{FF2B5EF4-FFF2-40B4-BE49-F238E27FC236}">
                <a16:creationId xmlns:a16="http://schemas.microsoft.com/office/drawing/2014/main" id="{D73A8BF6-4328-DF46-B292-A07DDC791E2B}"/>
              </a:ext>
            </a:extLst>
          </p:cNvPr>
          <p:cNvSpPr>
            <a:spLocks noGrp="1"/>
          </p:cNvSpPr>
          <p:nvPr>
            <p:ph idx="1"/>
          </p:nvPr>
        </p:nvSpPr>
        <p:spPr/>
        <p:txBody>
          <a:bodyPr>
            <a:normAutofit/>
          </a:bodyPr>
          <a:lstStyle/>
          <a:p>
            <a:r>
              <a:rPr lang="en-US" sz="2800" dirty="0"/>
              <a:t>Right to Education</a:t>
            </a:r>
          </a:p>
          <a:p>
            <a:r>
              <a:rPr lang="en-US" sz="2800" dirty="0"/>
              <a:t>Educational Context of Uganda</a:t>
            </a:r>
          </a:p>
          <a:p>
            <a:r>
              <a:rPr lang="en-US" sz="2800" dirty="0"/>
              <a:t>Impacts of Conflict on Education</a:t>
            </a:r>
          </a:p>
          <a:p>
            <a:r>
              <a:rPr lang="en-US" sz="2800" dirty="0"/>
              <a:t>Marginalized Groups in Uganda</a:t>
            </a:r>
          </a:p>
          <a:p>
            <a:r>
              <a:rPr lang="en-US" sz="2800" dirty="0"/>
              <a:t>Current Trends in Post-Conflict Education</a:t>
            </a:r>
          </a:p>
        </p:txBody>
      </p:sp>
    </p:spTree>
    <p:extLst>
      <p:ext uri="{BB962C8B-B14F-4D97-AF65-F5344CB8AC3E}">
        <p14:creationId xmlns:p14="http://schemas.microsoft.com/office/powerpoint/2010/main" val="391584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059C-4563-AA48-9EBD-2E4154A9CC10}"/>
              </a:ext>
            </a:extLst>
          </p:cNvPr>
          <p:cNvSpPr>
            <a:spLocks noGrp="1"/>
          </p:cNvSpPr>
          <p:nvPr>
            <p:ph type="title"/>
          </p:nvPr>
        </p:nvSpPr>
        <p:spPr>
          <a:xfrm>
            <a:off x="2231136" y="523613"/>
            <a:ext cx="7729728" cy="1188720"/>
          </a:xfrm>
        </p:spPr>
        <p:txBody>
          <a:bodyPr/>
          <a:lstStyle/>
          <a:p>
            <a:r>
              <a:rPr lang="en-US" dirty="0"/>
              <a:t>The right to education</a:t>
            </a:r>
          </a:p>
        </p:txBody>
      </p:sp>
      <p:sp>
        <p:nvSpPr>
          <p:cNvPr id="3" name="Content Placeholder 2">
            <a:extLst>
              <a:ext uri="{FF2B5EF4-FFF2-40B4-BE49-F238E27FC236}">
                <a16:creationId xmlns:a16="http://schemas.microsoft.com/office/drawing/2014/main" id="{20C19D04-8987-8A4E-AFA1-24EFA1E0EA71}"/>
              </a:ext>
            </a:extLst>
          </p:cNvPr>
          <p:cNvSpPr>
            <a:spLocks noGrp="1"/>
          </p:cNvSpPr>
          <p:nvPr>
            <p:ph idx="1"/>
          </p:nvPr>
        </p:nvSpPr>
        <p:spPr>
          <a:xfrm>
            <a:off x="605536" y="2040128"/>
            <a:ext cx="7729728" cy="4608576"/>
          </a:xfrm>
        </p:spPr>
        <p:txBody>
          <a:bodyPr>
            <a:normAutofit fontScale="92500" lnSpcReduction="10000"/>
          </a:bodyPr>
          <a:lstStyle/>
          <a:p>
            <a:r>
              <a:rPr lang="en-US" dirty="0"/>
              <a:t>Universal Declaration of Human Rights: 1984</a:t>
            </a:r>
          </a:p>
          <a:p>
            <a:pPr lvl="1"/>
            <a:r>
              <a:rPr lang="en-US" b="1" dirty="0"/>
              <a:t>Article 26. </a:t>
            </a:r>
          </a:p>
          <a:p>
            <a:pPr lvl="1"/>
            <a:r>
              <a:rPr lang="en-US" dirty="0"/>
              <a:t>(1)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a:t>
            </a:r>
            <a:br>
              <a:rPr lang="en-US" dirty="0"/>
            </a:br>
            <a:r>
              <a:rPr lang="en-US" dirty="0"/>
              <a:t>(2) Education shall be directed to the full development of the human personality and to the strengthening of respect for human rights and fundamental freedoms. It shall promote understanding, tolerance and friendship among all nations, racial or religious groups, and shall further the activities of the United Nations for the maintenance of peace.</a:t>
            </a:r>
            <a:br>
              <a:rPr lang="en-US" dirty="0"/>
            </a:br>
            <a:r>
              <a:rPr lang="en-US" dirty="0"/>
              <a:t>(3) Parents have a prior right to choose the kind of education that shall be given to their children.</a:t>
            </a:r>
          </a:p>
          <a:p>
            <a:r>
              <a:rPr lang="en-US" dirty="0"/>
              <a:t>Convention on the Rights of the Child: 1989</a:t>
            </a:r>
          </a:p>
          <a:p>
            <a:r>
              <a:rPr lang="en-US" dirty="0"/>
              <a:t>Education For All (EFA) Conference: 1990</a:t>
            </a:r>
          </a:p>
          <a:p>
            <a:pPr lvl="1"/>
            <a:r>
              <a:rPr lang="en-US" dirty="0"/>
              <a:t>Universalize education and reduce illiteracy</a:t>
            </a:r>
          </a:p>
          <a:p>
            <a:r>
              <a:rPr lang="en-US" dirty="0"/>
              <a:t>African Charter on the Rights and Welfare of the Child: 1999</a:t>
            </a:r>
          </a:p>
        </p:txBody>
      </p:sp>
      <p:pic>
        <p:nvPicPr>
          <p:cNvPr id="4" name="Picture 3">
            <a:extLst>
              <a:ext uri="{FF2B5EF4-FFF2-40B4-BE49-F238E27FC236}">
                <a16:creationId xmlns:a16="http://schemas.microsoft.com/office/drawing/2014/main" id="{E5E69713-EF27-4744-9C42-7B471109F2B0}"/>
              </a:ext>
            </a:extLst>
          </p:cNvPr>
          <p:cNvPicPr>
            <a:picLocks noChangeAspect="1"/>
          </p:cNvPicPr>
          <p:nvPr/>
        </p:nvPicPr>
        <p:blipFill>
          <a:blip r:embed="rId3"/>
          <a:stretch>
            <a:fillRect/>
          </a:stretch>
        </p:blipFill>
        <p:spPr>
          <a:xfrm>
            <a:off x="8795657" y="3275802"/>
            <a:ext cx="3048000" cy="1905000"/>
          </a:xfrm>
          <a:prstGeom prst="rect">
            <a:avLst/>
          </a:prstGeom>
        </p:spPr>
      </p:pic>
    </p:spTree>
    <p:extLst>
      <p:ext uri="{BB962C8B-B14F-4D97-AF65-F5344CB8AC3E}">
        <p14:creationId xmlns:p14="http://schemas.microsoft.com/office/powerpoint/2010/main" val="292343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1CC8D-8654-9E42-A277-7D81DBC00DE0}"/>
              </a:ext>
            </a:extLst>
          </p:cNvPr>
          <p:cNvPicPr>
            <a:picLocks noChangeAspect="1"/>
          </p:cNvPicPr>
          <p:nvPr/>
        </p:nvPicPr>
        <p:blipFill rotWithShape="1">
          <a:blip r:embed="rId3"/>
          <a:srcRect t="21333" b="50000"/>
          <a:stretch/>
        </p:blipFill>
        <p:spPr>
          <a:xfrm>
            <a:off x="1227235" y="3561384"/>
            <a:ext cx="4006464" cy="3144435"/>
          </a:xfrm>
          <a:prstGeom prst="rect">
            <a:avLst/>
          </a:prstGeom>
        </p:spPr>
      </p:pic>
      <p:pic>
        <p:nvPicPr>
          <p:cNvPr id="4" name="Picture 3">
            <a:extLst>
              <a:ext uri="{FF2B5EF4-FFF2-40B4-BE49-F238E27FC236}">
                <a16:creationId xmlns:a16="http://schemas.microsoft.com/office/drawing/2014/main" id="{E65229EC-F0B0-0847-851B-A0D0BA78417F}"/>
              </a:ext>
            </a:extLst>
          </p:cNvPr>
          <p:cNvPicPr>
            <a:picLocks noChangeAspect="1"/>
          </p:cNvPicPr>
          <p:nvPr/>
        </p:nvPicPr>
        <p:blipFill rotWithShape="1">
          <a:blip r:embed="rId3"/>
          <a:srcRect t="67778"/>
          <a:stretch/>
        </p:blipFill>
        <p:spPr>
          <a:xfrm>
            <a:off x="7092923" y="3057625"/>
            <a:ext cx="4135407" cy="3648194"/>
          </a:xfrm>
          <a:prstGeom prst="rect">
            <a:avLst/>
          </a:prstGeom>
        </p:spPr>
      </p:pic>
      <p:pic>
        <p:nvPicPr>
          <p:cNvPr id="5" name="Picture 4">
            <a:extLst>
              <a:ext uri="{FF2B5EF4-FFF2-40B4-BE49-F238E27FC236}">
                <a16:creationId xmlns:a16="http://schemas.microsoft.com/office/drawing/2014/main" id="{38902AF2-2134-C54E-AD37-E2BAB9CB599B}"/>
              </a:ext>
            </a:extLst>
          </p:cNvPr>
          <p:cNvPicPr>
            <a:picLocks noChangeAspect="1"/>
          </p:cNvPicPr>
          <p:nvPr/>
        </p:nvPicPr>
        <p:blipFill rotWithShape="1">
          <a:blip r:embed="rId3"/>
          <a:srcRect t="50000" b="32267"/>
          <a:stretch/>
        </p:blipFill>
        <p:spPr>
          <a:xfrm>
            <a:off x="6387624" y="152180"/>
            <a:ext cx="5546006" cy="2692619"/>
          </a:xfrm>
          <a:prstGeom prst="rect">
            <a:avLst/>
          </a:prstGeom>
        </p:spPr>
      </p:pic>
      <p:pic>
        <p:nvPicPr>
          <p:cNvPr id="6" name="Picture 5">
            <a:extLst>
              <a:ext uri="{FF2B5EF4-FFF2-40B4-BE49-F238E27FC236}">
                <a16:creationId xmlns:a16="http://schemas.microsoft.com/office/drawing/2014/main" id="{A511A73E-EFA9-2D44-86FF-D4A2E8072350}"/>
              </a:ext>
            </a:extLst>
          </p:cNvPr>
          <p:cNvPicPr>
            <a:picLocks noChangeAspect="1"/>
          </p:cNvPicPr>
          <p:nvPr/>
        </p:nvPicPr>
        <p:blipFill rotWithShape="1">
          <a:blip r:embed="rId3"/>
          <a:srcRect b="77689"/>
          <a:stretch/>
        </p:blipFill>
        <p:spPr>
          <a:xfrm>
            <a:off x="656626" y="152180"/>
            <a:ext cx="5147751" cy="3144437"/>
          </a:xfrm>
          <a:prstGeom prst="rect">
            <a:avLst/>
          </a:prstGeom>
        </p:spPr>
      </p:pic>
    </p:spTree>
    <p:extLst>
      <p:ext uri="{BB962C8B-B14F-4D97-AF65-F5344CB8AC3E}">
        <p14:creationId xmlns:p14="http://schemas.microsoft.com/office/powerpoint/2010/main" val="325599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3E22-11E1-CA44-9604-E9C2D4D0105A}"/>
              </a:ext>
            </a:extLst>
          </p:cNvPr>
          <p:cNvSpPr>
            <a:spLocks noGrp="1"/>
          </p:cNvSpPr>
          <p:nvPr>
            <p:ph type="title"/>
          </p:nvPr>
        </p:nvSpPr>
        <p:spPr>
          <a:xfrm>
            <a:off x="2231136" y="601835"/>
            <a:ext cx="7729728" cy="1188720"/>
          </a:xfrm>
        </p:spPr>
        <p:txBody>
          <a:bodyPr/>
          <a:lstStyle/>
          <a:p>
            <a:r>
              <a:rPr lang="en-US" dirty="0"/>
              <a:t>Impacts of conflict on education</a:t>
            </a:r>
          </a:p>
        </p:txBody>
      </p:sp>
      <p:sp>
        <p:nvSpPr>
          <p:cNvPr id="3" name="Content Placeholder 2">
            <a:extLst>
              <a:ext uri="{FF2B5EF4-FFF2-40B4-BE49-F238E27FC236}">
                <a16:creationId xmlns:a16="http://schemas.microsoft.com/office/drawing/2014/main" id="{A75F6E17-17DE-6846-AD40-752DB24CFA04}"/>
              </a:ext>
            </a:extLst>
          </p:cNvPr>
          <p:cNvSpPr>
            <a:spLocks noGrp="1"/>
          </p:cNvSpPr>
          <p:nvPr>
            <p:ph sz="half" idx="1"/>
          </p:nvPr>
        </p:nvSpPr>
        <p:spPr>
          <a:xfrm>
            <a:off x="1355486" y="2191656"/>
            <a:ext cx="4740514" cy="3969283"/>
          </a:xfrm>
        </p:spPr>
        <p:txBody>
          <a:bodyPr>
            <a:normAutofit/>
          </a:bodyPr>
          <a:lstStyle/>
          <a:p>
            <a:r>
              <a:rPr lang="en-US" dirty="0"/>
              <a:t>Displaced communities</a:t>
            </a:r>
          </a:p>
          <a:p>
            <a:pPr lvl="1"/>
            <a:r>
              <a:rPr lang="en-US" dirty="0"/>
              <a:t>Refugee and internally-displaced children</a:t>
            </a:r>
          </a:p>
          <a:p>
            <a:pPr lvl="1"/>
            <a:r>
              <a:rPr lang="en-US" dirty="0"/>
              <a:t>Lack of qualified educators</a:t>
            </a:r>
          </a:p>
          <a:p>
            <a:pPr lvl="2"/>
            <a:r>
              <a:rPr lang="en-US" dirty="0"/>
              <a:t>In times of peace, average children to teacher ratio 50:1</a:t>
            </a:r>
          </a:p>
          <a:p>
            <a:r>
              <a:rPr lang="en-US" dirty="0"/>
              <a:t>Physical destruction</a:t>
            </a:r>
          </a:p>
          <a:p>
            <a:pPr lvl="1"/>
            <a:r>
              <a:rPr lang="en-US" dirty="0"/>
              <a:t>Limited resources</a:t>
            </a:r>
          </a:p>
          <a:p>
            <a:r>
              <a:rPr lang="en-US" dirty="0"/>
              <a:t>Unsafe environments</a:t>
            </a:r>
          </a:p>
        </p:txBody>
      </p:sp>
      <p:sp>
        <p:nvSpPr>
          <p:cNvPr id="4" name="Content Placeholder 3">
            <a:extLst>
              <a:ext uri="{FF2B5EF4-FFF2-40B4-BE49-F238E27FC236}">
                <a16:creationId xmlns:a16="http://schemas.microsoft.com/office/drawing/2014/main" id="{497C5280-FA57-B048-9AC1-064112A4DAEA}"/>
              </a:ext>
            </a:extLst>
          </p:cNvPr>
          <p:cNvSpPr>
            <a:spLocks noGrp="1"/>
          </p:cNvSpPr>
          <p:nvPr>
            <p:ph sz="half" idx="2"/>
          </p:nvPr>
        </p:nvSpPr>
        <p:spPr>
          <a:xfrm>
            <a:off x="6338315" y="2191656"/>
            <a:ext cx="4982828" cy="3969283"/>
          </a:xfrm>
        </p:spPr>
        <p:txBody>
          <a:bodyPr/>
          <a:lstStyle/>
          <a:p>
            <a:r>
              <a:rPr lang="en-US" dirty="0"/>
              <a:t>Consequences</a:t>
            </a:r>
          </a:p>
          <a:p>
            <a:pPr lvl="1"/>
            <a:r>
              <a:rPr lang="en-US" dirty="0"/>
              <a:t>Increased focus on survival and basic needs</a:t>
            </a:r>
          </a:p>
          <a:p>
            <a:pPr lvl="1"/>
            <a:r>
              <a:rPr lang="en-US" dirty="0"/>
              <a:t>Decrease in access to formal education</a:t>
            </a:r>
          </a:p>
          <a:p>
            <a:pPr lvl="2"/>
            <a:r>
              <a:rPr lang="en-US" dirty="0"/>
              <a:t>Increase in non-formal learning environments</a:t>
            </a:r>
          </a:p>
          <a:p>
            <a:pPr lvl="1"/>
            <a:r>
              <a:rPr lang="en-US" dirty="0"/>
              <a:t>Decrease in quality of education</a:t>
            </a:r>
          </a:p>
          <a:p>
            <a:pPr lvl="1"/>
            <a:r>
              <a:rPr lang="en-US" dirty="0"/>
              <a:t>Decrease in human capital development</a:t>
            </a:r>
          </a:p>
        </p:txBody>
      </p:sp>
    </p:spTree>
    <p:extLst>
      <p:ext uri="{BB962C8B-B14F-4D97-AF65-F5344CB8AC3E}">
        <p14:creationId xmlns:p14="http://schemas.microsoft.com/office/powerpoint/2010/main" val="342345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4673-5163-FC49-8DB6-59BCF6A022E8}"/>
              </a:ext>
            </a:extLst>
          </p:cNvPr>
          <p:cNvSpPr>
            <a:spLocks noGrp="1"/>
          </p:cNvSpPr>
          <p:nvPr>
            <p:ph type="title"/>
          </p:nvPr>
        </p:nvSpPr>
        <p:spPr>
          <a:xfrm>
            <a:off x="1558253" y="514748"/>
            <a:ext cx="9075493" cy="1188720"/>
          </a:xfrm>
        </p:spPr>
        <p:txBody>
          <a:bodyPr/>
          <a:lstStyle/>
          <a:p>
            <a:r>
              <a:rPr lang="en-US" dirty="0"/>
              <a:t>marginalized groups In Uganda</a:t>
            </a:r>
          </a:p>
        </p:txBody>
      </p:sp>
      <p:sp>
        <p:nvSpPr>
          <p:cNvPr id="3" name="Content Placeholder 2">
            <a:extLst>
              <a:ext uri="{FF2B5EF4-FFF2-40B4-BE49-F238E27FC236}">
                <a16:creationId xmlns:a16="http://schemas.microsoft.com/office/drawing/2014/main" id="{787E1272-C7FC-EE46-9C28-4073BAC73967}"/>
              </a:ext>
            </a:extLst>
          </p:cNvPr>
          <p:cNvSpPr>
            <a:spLocks noGrp="1"/>
          </p:cNvSpPr>
          <p:nvPr>
            <p:ph sz="half" idx="1"/>
          </p:nvPr>
        </p:nvSpPr>
        <p:spPr>
          <a:xfrm>
            <a:off x="595089" y="1872342"/>
            <a:ext cx="5500911" cy="4426858"/>
          </a:xfrm>
        </p:spPr>
        <p:txBody>
          <a:bodyPr>
            <a:normAutofit/>
          </a:bodyPr>
          <a:lstStyle/>
          <a:p>
            <a:r>
              <a:rPr lang="en-US" dirty="0"/>
              <a:t>Groups with Priority:</a:t>
            </a:r>
          </a:p>
          <a:p>
            <a:pPr lvl="1"/>
            <a:r>
              <a:rPr lang="en-US" dirty="0"/>
              <a:t>Girls</a:t>
            </a:r>
          </a:p>
          <a:p>
            <a:pPr lvl="2"/>
            <a:r>
              <a:rPr lang="en-US" dirty="0"/>
              <a:t>Increased enrollment but persisting drop-out rates and rates of illiteracy with increase in poverty</a:t>
            </a:r>
          </a:p>
          <a:p>
            <a:pPr lvl="3"/>
            <a:r>
              <a:rPr lang="en-US" dirty="0"/>
              <a:t>Early marriages</a:t>
            </a:r>
          </a:p>
          <a:p>
            <a:pPr lvl="3"/>
            <a:r>
              <a:rPr lang="en-US" dirty="0"/>
              <a:t>Menstruation</a:t>
            </a:r>
          </a:p>
          <a:p>
            <a:pPr lvl="1"/>
            <a:r>
              <a:rPr lang="en-US" dirty="0"/>
              <a:t>Low-income families</a:t>
            </a:r>
          </a:p>
          <a:p>
            <a:pPr lvl="2"/>
            <a:r>
              <a:rPr lang="en-US" dirty="0"/>
              <a:t>NRM government: free universal primary education in 1997</a:t>
            </a:r>
          </a:p>
          <a:p>
            <a:pPr lvl="3"/>
            <a:r>
              <a:rPr lang="en-US" dirty="0"/>
              <a:t>Reduced illiteracy</a:t>
            </a:r>
          </a:p>
          <a:p>
            <a:pPr lvl="3"/>
            <a:r>
              <a:rPr lang="en-US" dirty="0"/>
              <a:t>Increased enrollment but not quality</a:t>
            </a:r>
          </a:p>
        </p:txBody>
      </p:sp>
      <p:sp>
        <p:nvSpPr>
          <p:cNvPr id="6" name="Content Placeholder 5">
            <a:extLst>
              <a:ext uri="{FF2B5EF4-FFF2-40B4-BE49-F238E27FC236}">
                <a16:creationId xmlns:a16="http://schemas.microsoft.com/office/drawing/2014/main" id="{3B2FE204-FF80-B243-9EC9-8A0CB5DB754E}"/>
              </a:ext>
            </a:extLst>
          </p:cNvPr>
          <p:cNvSpPr>
            <a:spLocks noGrp="1"/>
          </p:cNvSpPr>
          <p:nvPr>
            <p:ph sz="half" idx="2"/>
          </p:nvPr>
        </p:nvSpPr>
        <p:spPr>
          <a:xfrm>
            <a:off x="6338315" y="1872343"/>
            <a:ext cx="5258596" cy="4426857"/>
          </a:xfrm>
        </p:spPr>
        <p:txBody>
          <a:bodyPr>
            <a:normAutofit/>
          </a:bodyPr>
          <a:lstStyle/>
          <a:p>
            <a:r>
              <a:rPr lang="en-US" dirty="0"/>
              <a:t>Groups Left Behind:</a:t>
            </a:r>
          </a:p>
          <a:p>
            <a:pPr lvl="1"/>
            <a:r>
              <a:rPr lang="en-US" dirty="0"/>
              <a:t>Disabled children</a:t>
            </a:r>
          </a:p>
          <a:p>
            <a:pPr lvl="2"/>
            <a:r>
              <a:rPr lang="en-US" dirty="0"/>
              <a:t>Dependent on the severity of the disability</a:t>
            </a:r>
          </a:p>
          <a:p>
            <a:pPr lvl="2"/>
            <a:r>
              <a:rPr lang="en-US" dirty="0"/>
              <a:t>Less likely to enroll, attend, and complete primary school</a:t>
            </a:r>
          </a:p>
          <a:p>
            <a:pPr lvl="2"/>
            <a:r>
              <a:rPr lang="en-US" dirty="0"/>
              <a:t>More likely to experience stigma and prejudice</a:t>
            </a:r>
          </a:p>
          <a:p>
            <a:pPr lvl="1"/>
            <a:r>
              <a:rPr lang="en-US" dirty="0"/>
              <a:t>Nomadic groups, such as the Karamojong</a:t>
            </a:r>
          </a:p>
          <a:p>
            <a:pPr lvl="1"/>
            <a:r>
              <a:rPr lang="en-US" dirty="0"/>
              <a:t>Secondary and tertiary youth who face more opportunities by joining militias or gangs</a:t>
            </a:r>
          </a:p>
          <a:p>
            <a:pPr lvl="1"/>
            <a:r>
              <a:rPr lang="en-US" dirty="0"/>
              <a:t>An older generation that did not receive primary or secondary education</a:t>
            </a:r>
          </a:p>
        </p:txBody>
      </p:sp>
    </p:spTree>
    <p:extLst>
      <p:ext uri="{BB962C8B-B14F-4D97-AF65-F5344CB8AC3E}">
        <p14:creationId xmlns:p14="http://schemas.microsoft.com/office/powerpoint/2010/main" val="139948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1238-79C8-B241-B2E6-0A0DC02A8C1A}"/>
              </a:ext>
            </a:extLst>
          </p:cNvPr>
          <p:cNvSpPr>
            <a:spLocks noGrp="1"/>
          </p:cNvSpPr>
          <p:nvPr>
            <p:ph type="title"/>
          </p:nvPr>
        </p:nvSpPr>
        <p:spPr>
          <a:xfrm>
            <a:off x="999453" y="384119"/>
            <a:ext cx="10193093" cy="1188720"/>
          </a:xfrm>
        </p:spPr>
        <p:txBody>
          <a:bodyPr/>
          <a:lstStyle/>
          <a:p>
            <a:r>
              <a:rPr lang="en-US" dirty="0"/>
              <a:t>Re-integrating and educating child soldiers</a:t>
            </a:r>
          </a:p>
        </p:txBody>
      </p:sp>
      <p:sp>
        <p:nvSpPr>
          <p:cNvPr id="3" name="Content Placeholder 2">
            <a:extLst>
              <a:ext uri="{FF2B5EF4-FFF2-40B4-BE49-F238E27FC236}">
                <a16:creationId xmlns:a16="http://schemas.microsoft.com/office/drawing/2014/main" id="{2ED51941-0D8A-C64B-A319-42CF5090771B}"/>
              </a:ext>
            </a:extLst>
          </p:cNvPr>
          <p:cNvSpPr>
            <a:spLocks noGrp="1"/>
          </p:cNvSpPr>
          <p:nvPr>
            <p:ph sz="half" idx="1"/>
          </p:nvPr>
        </p:nvSpPr>
        <p:spPr>
          <a:xfrm>
            <a:off x="757140" y="1915885"/>
            <a:ext cx="5096546" cy="3925740"/>
          </a:xfrm>
        </p:spPr>
        <p:txBody>
          <a:bodyPr>
            <a:normAutofit lnSpcReduction="10000"/>
          </a:bodyPr>
          <a:lstStyle/>
          <a:p>
            <a:r>
              <a:rPr lang="en-US" dirty="0"/>
              <a:t>Impacts of abduction on young people in northern Uganda:</a:t>
            </a:r>
          </a:p>
          <a:p>
            <a:pPr lvl="1"/>
            <a:r>
              <a:rPr lang="en-US" dirty="0"/>
              <a:t>Physical impairment</a:t>
            </a:r>
          </a:p>
          <a:p>
            <a:pPr lvl="1"/>
            <a:r>
              <a:rPr lang="en-US" dirty="0"/>
              <a:t>Lost education</a:t>
            </a:r>
          </a:p>
          <a:p>
            <a:pPr lvl="1"/>
            <a:r>
              <a:rPr lang="en-US" dirty="0"/>
              <a:t>Lower earnings and occupational status</a:t>
            </a:r>
          </a:p>
          <a:p>
            <a:pPr lvl="1"/>
            <a:r>
              <a:rPr lang="en-US" dirty="0"/>
              <a:t>Concentrated psychological distress</a:t>
            </a:r>
          </a:p>
        </p:txBody>
      </p:sp>
      <p:sp>
        <p:nvSpPr>
          <p:cNvPr id="4" name="Content Placeholder 3">
            <a:extLst>
              <a:ext uri="{FF2B5EF4-FFF2-40B4-BE49-F238E27FC236}">
                <a16:creationId xmlns:a16="http://schemas.microsoft.com/office/drawing/2014/main" id="{75537B16-8885-C448-95C3-69186C04A4C0}"/>
              </a:ext>
            </a:extLst>
          </p:cNvPr>
          <p:cNvSpPr>
            <a:spLocks noGrp="1"/>
          </p:cNvSpPr>
          <p:nvPr>
            <p:ph sz="half" idx="2"/>
          </p:nvPr>
        </p:nvSpPr>
        <p:spPr>
          <a:xfrm>
            <a:off x="6338315" y="1915885"/>
            <a:ext cx="5418256" cy="3925740"/>
          </a:xfrm>
        </p:spPr>
        <p:txBody>
          <a:bodyPr>
            <a:normAutofit lnSpcReduction="10000"/>
          </a:bodyPr>
          <a:lstStyle/>
          <a:p>
            <a:r>
              <a:rPr lang="en-US" dirty="0"/>
              <a:t>Solutions</a:t>
            </a:r>
          </a:p>
          <a:p>
            <a:pPr lvl="1"/>
            <a:r>
              <a:rPr lang="en-US" dirty="0"/>
              <a:t>Stigmatization awareness training for communities and even parents</a:t>
            </a:r>
          </a:p>
          <a:p>
            <a:pPr lvl="1"/>
            <a:r>
              <a:rPr lang="en-US" dirty="0"/>
              <a:t>Transit camps and bridge courses</a:t>
            </a:r>
          </a:p>
          <a:p>
            <a:pPr lvl="1"/>
            <a:r>
              <a:rPr lang="en-US" dirty="0"/>
              <a:t>Civic education to sensitize returnees to underlying causes of child recruitment</a:t>
            </a:r>
          </a:p>
          <a:p>
            <a:pPr lvl="1"/>
            <a:r>
              <a:rPr lang="en-US" dirty="0" err="1"/>
              <a:t>RapidEd</a:t>
            </a:r>
            <a:r>
              <a:rPr lang="en-US" dirty="0"/>
              <a:t> (UNESCO): intensive courses in literacy, numeracy, and healing forms of expression</a:t>
            </a:r>
          </a:p>
          <a:p>
            <a:pPr lvl="1"/>
            <a:r>
              <a:rPr lang="en-US" dirty="0"/>
              <a:t>Vocational programming to fill gaps in job markets</a:t>
            </a:r>
          </a:p>
          <a:p>
            <a:pPr lvl="1"/>
            <a:r>
              <a:rPr lang="en-US" dirty="0"/>
              <a:t>Healing Classrooms: trauma-informed education and psychosocial programming</a:t>
            </a:r>
          </a:p>
          <a:p>
            <a:pPr lvl="2"/>
            <a:r>
              <a:rPr lang="en-US" dirty="0"/>
              <a:t>Focus on educating teachers</a:t>
            </a:r>
          </a:p>
          <a:p>
            <a:endParaRPr lang="en-US" dirty="0"/>
          </a:p>
        </p:txBody>
      </p:sp>
      <p:pic>
        <p:nvPicPr>
          <p:cNvPr id="5" name="Picture 4">
            <a:extLst>
              <a:ext uri="{FF2B5EF4-FFF2-40B4-BE49-F238E27FC236}">
                <a16:creationId xmlns:a16="http://schemas.microsoft.com/office/drawing/2014/main" id="{256C13DA-D680-084F-8DA6-8658C2A95464}"/>
              </a:ext>
            </a:extLst>
          </p:cNvPr>
          <p:cNvPicPr>
            <a:picLocks noChangeAspect="1"/>
          </p:cNvPicPr>
          <p:nvPr/>
        </p:nvPicPr>
        <p:blipFill>
          <a:blip r:embed="rId3"/>
          <a:stretch>
            <a:fillRect/>
          </a:stretch>
        </p:blipFill>
        <p:spPr>
          <a:xfrm>
            <a:off x="2123514" y="4036591"/>
            <a:ext cx="3730172" cy="2637348"/>
          </a:xfrm>
          <a:prstGeom prst="rect">
            <a:avLst/>
          </a:prstGeom>
        </p:spPr>
      </p:pic>
    </p:spTree>
    <p:extLst>
      <p:ext uri="{BB962C8B-B14F-4D97-AF65-F5344CB8AC3E}">
        <p14:creationId xmlns:p14="http://schemas.microsoft.com/office/powerpoint/2010/main" val="364225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2C13-5B03-574D-ACAF-F87C1E86C33B}"/>
              </a:ext>
            </a:extLst>
          </p:cNvPr>
          <p:cNvSpPr>
            <a:spLocks noGrp="1"/>
          </p:cNvSpPr>
          <p:nvPr>
            <p:ph type="title"/>
          </p:nvPr>
        </p:nvSpPr>
        <p:spPr>
          <a:xfrm>
            <a:off x="1826768" y="534586"/>
            <a:ext cx="8538464" cy="1188720"/>
          </a:xfrm>
        </p:spPr>
        <p:txBody>
          <a:bodyPr/>
          <a:lstStyle/>
          <a:p>
            <a:r>
              <a:rPr lang="en-US" dirty="0"/>
              <a:t>Trends in human rights education</a:t>
            </a:r>
          </a:p>
        </p:txBody>
      </p:sp>
      <p:sp>
        <p:nvSpPr>
          <p:cNvPr id="3" name="Content Placeholder 2">
            <a:extLst>
              <a:ext uri="{FF2B5EF4-FFF2-40B4-BE49-F238E27FC236}">
                <a16:creationId xmlns:a16="http://schemas.microsoft.com/office/drawing/2014/main" id="{89CBF0BF-9875-864A-B5EF-52D73F96EBB6}"/>
              </a:ext>
            </a:extLst>
          </p:cNvPr>
          <p:cNvSpPr>
            <a:spLocks noGrp="1"/>
          </p:cNvSpPr>
          <p:nvPr>
            <p:ph idx="1"/>
          </p:nvPr>
        </p:nvSpPr>
        <p:spPr>
          <a:xfrm>
            <a:off x="1826768" y="1889760"/>
            <a:ext cx="8134096" cy="4714240"/>
          </a:xfrm>
        </p:spPr>
        <p:txBody>
          <a:bodyPr>
            <a:normAutofit/>
          </a:bodyPr>
          <a:lstStyle/>
          <a:p>
            <a:r>
              <a:rPr lang="en-US" dirty="0"/>
              <a:t>World </a:t>
            </a:r>
            <a:r>
              <a:rPr lang="en-US" dirty="0" err="1"/>
              <a:t>Programme</a:t>
            </a:r>
            <a:r>
              <a:rPr lang="en-US" dirty="0"/>
              <a:t> for Human Rights Education: UN, 2004</a:t>
            </a:r>
          </a:p>
          <a:p>
            <a:pPr lvl="1"/>
            <a:r>
              <a:rPr lang="en-US" dirty="0"/>
              <a:t>Six main targets: ”…strengthening of respect for human rights and fundamental freedoms, full development of the human personality and the sense of its dignity, promotion of understanding, tolerance, gender equality and friendship among all nations, indigenous peoples and racial, national, ethnic, religious and linguistic groups, enabling of all persons to participate effectively in a free and democratic society governed by the rule of law, building and maintenance of peace and the promotion of people-</a:t>
            </a:r>
            <a:r>
              <a:rPr lang="en-US" dirty="0" err="1"/>
              <a:t>centred</a:t>
            </a:r>
            <a:r>
              <a:rPr lang="en-US" dirty="0"/>
              <a:t> sustainable development and social justice. ”</a:t>
            </a:r>
          </a:p>
          <a:p>
            <a:pPr lvl="1"/>
            <a:r>
              <a:rPr lang="en-US" dirty="0"/>
              <a:t>Ingrain human rights into the curriculum</a:t>
            </a:r>
          </a:p>
          <a:p>
            <a:pPr lvl="2"/>
            <a:r>
              <a:rPr lang="en-US" dirty="0"/>
              <a:t>Safeguard against future abuses</a:t>
            </a:r>
          </a:p>
          <a:p>
            <a:r>
              <a:rPr lang="en-US" dirty="0"/>
              <a:t>National Action Plan for Human Rights Education: Uganda, 2016-2020</a:t>
            </a:r>
          </a:p>
          <a:p>
            <a:r>
              <a:rPr lang="en-US" dirty="0"/>
              <a:t>UNICEF’s “Schools as Centers of Peace”</a:t>
            </a:r>
          </a:p>
          <a:p>
            <a:pPr lvl="1"/>
            <a:r>
              <a:rPr lang="en-US" dirty="0"/>
              <a:t>Provide holistic programs teaching peaceful values</a:t>
            </a:r>
          </a:p>
          <a:p>
            <a:pPr lvl="2"/>
            <a:r>
              <a:rPr lang="en-US" dirty="0"/>
              <a:t>Most effective at the community level informally</a:t>
            </a:r>
          </a:p>
        </p:txBody>
      </p:sp>
    </p:spTree>
    <p:extLst>
      <p:ext uri="{BB962C8B-B14F-4D97-AF65-F5344CB8AC3E}">
        <p14:creationId xmlns:p14="http://schemas.microsoft.com/office/powerpoint/2010/main" val="210136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3E32-DF4D-D542-96A7-B203F744F869}"/>
              </a:ext>
            </a:extLst>
          </p:cNvPr>
          <p:cNvSpPr>
            <a:spLocks noGrp="1"/>
          </p:cNvSpPr>
          <p:nvPr>
            <p:ph type="ctrTitle"/>
          </p:nvPr>
        </p:nvSpPr>
        <p:spPr>
          <a:xfrm>
            <a:off x="1600200" y="2386744"/>
            <a:ext cx="8991600" cy="2185256"/>
          </a:xfrm>
        </p:spPr>
        <p:txBody>
          <a:bodyPr>
            <a:normAutofit/>
          </a:bodyPr>
          <a:lstStyle/>
          <a:p>
            <a:r>
              <a:rPr lang="en-US" dirty="0">
                <a:hlinkClick r:id="rId2"/>
              </a:rPr>
              <a:t>Uganda: the gift of Learning</a:t>
            </a:r>
            <a:br>
              <a:rPr lang="en-US" dirty="0"/>
            </a:br>
            <a:br>
              <a:rPr lang="en-US" dirty="0"/>
            </a:br>
            <a:r>
              <a:rPr lang="en-US" dirty="0"/>
              <a:t>(UNHCR)</a:t>
            </a:r>
          </a:p>
        </p:txBody>
      </p:sp>
    </p:spTree>
    <p:extLst>
      <p:ext uri="{BB962C8B-B14F-4D97-AF65-F5344CB8AC3E}">
        <p14:creationId xmlns:p14="http://schemas.microsoft.com/office/powerpoint/2010/main" val="30998307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{76FBC9D1-7119-3343-A2DE-7C4D866473AD}tf10001120</Template>
  <TotalTime>192</TotalTime>
  <Words>780</Words>
  <Application>Microsoft Macintosh PowerPoint</Application>
  <PresentationFormat>Widescreen</PresentationFormat>
  <Paragraphs>96</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Parcel</vt:lpstr>
      <vt:lpstr>education  in post-conflict zones</vt:lpstr>
      <vt:lpstr>Overview</vt:lpstr>
      <vt:lpstr>The right to education</vt:lpstr>
      <vt:lpstr>PowerPoint Presentation</vt:lpstr>
      <vt:lpstr>Impacts of conflict on education</vt:lpstr>
      <vt:lpstr>marginalized groups In Uganda</vt:lpstr>
      <vt:lpstr>Re-integrating and educating child soldiers</vt:lpstr>
      <vt:lpstr>Trends in human rights education</vt:lpstr>
      <vt:lpstr>Uganda: the gift of Learning  (UNHCR)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education in post-conflict zones</dc:title>
  <dc:creator>Monks, Samantha</dc:creator>
  <cp:lastModifiedBy>Conte, Maura E.</cp:lastModifiedBy>
  <cp:revision>105</cp:revision>
  <dcterms:created xsi:type="dcterms:W3CDTF">2019-02-07T00:57:48Z</dcterms:created>
  <dcterms:modified xsi:type="dcterms:W3CDTF">2019-02-16T14:32:50Z</dcterms:modified>
</cp:coreProperties>
</file>