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5"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587" autoAdjust="0"/>
  </p:normalViewPr>
  <p:slideViewPr>
    <p:cSldViewPr snapToGrid="0">
      <p:cViewPr varScale="1">
        <p:scale>
          <a:sx n="52" d="100"/>
          <a:sy n="52" d="100"/>
        </p:scale>
        <p:origin x="145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7A51F9-11EA-469B-A5BF-39F64E4A8836}" type="datetimeFigureOut">
              <a:rPr lang="en-US" smtClean="0"/>
              <a:t>2/17/2017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22F4E-358F-4BD5-8012-F650CF4A7E39}" type="slidenum">
              <a:rPr lang="en-US" smtClean="0"/>
              <a:t>‹#›</a:t>
            </a:fld>
            <a:endParaRPr lang="en-US"/>
          </a:p>
        </p:txBody>
      </p:sp>
    </p:spTree>
    <p:extLst>
      <p:ext uri="{BB962C8B-B14F-4D97-AF65-F5344CB8AC3E}">
        <p14:creationId xmlns:p14="http://schemas.microsoft.com/office/powerpoint/2010/main" val="46609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Public Policy: a collection of laws, mandates, or regulations established through a political </a:t>
            </a:r>
            <a:r>
              <a:rPr lang="en-US" sz="1200" kern="1200" dirty="0" err="1">
                <a:solidFill>
                  <a:schemeClr val="tx1"/>
                </a:solidFill>
                <a:effectLst/>
                <a:latin typeface="+mn-lt"/>
                <a:ea typeface="+mn-ea"/>
                <a:cs typeface="+mn-cs"/>
              </a:rPr>
              <a:t>process.What</a:t>
            </a:r>
            <a:r>
              <a:rPr lang="en-US" sz="1200" kern="1200" dirty="0">
                <a:solidFill>
                  <a:schemeClr val="tx1"/>
                </a:solidFill>
                <a:effectLst/>
                <a:latin typeface="+mn-lt"/>
                <a:ea typeface="+mn-ea"/>
                <a:cs typeface="+mn-cs"/>
              </a:rPr>
              <a:t> policy will be created.</a:t>
            </a:r>
          </a:p>
          <a:p>
            <a:r>
              <a:rPr lang="en-US" sz="1200" kern="1200" dirty="0">
                <a:solidFill>
                  <a:schemeClr val="tx1"/>
                </a:solidFill>
                <a:effectLst/>
                <a:latin typeface="+mn-lt"/>
                <a:ea typeface="+mn-ea"/>
                <a:cs typeface="+mn-cs"/>
              </a:rPr>
              <a:t>Public Administration: The management of public policy and performance through established standards, procedures, and ethics. (</a:t>
            </a:r>
            <a:r>
              <a:rPr lang="en-US" sz="1200" kern="1200" dirty="0" err="1">
                <a:solidFill>
                  <a:schemeClr val="tx1"/>
                </a:solidFill>
                <a:effectLst/>
                <a:latin typeface="+mn-lt"/>
                <a:ea typeface="+mn-ea"/>
                <a:cs typeface="+mn-cs"/>
              </a:rPr>
              <a:t>Schiavo</a:t>
            </a:r>
            <a:r>
              <a:rPr lang="en-US" sz="1200" kern="1200" dirty="0">
                <a:solidFill>
                  <a:schemeClr val="tx1"/>
                </a:solidFill>
                <a:effectLst/>
                <a:latin typeface="+mn-lt"/>
                <a:ea typeface="+mn-ea"/>
                <a:cs typeface="+mn-cs"/>
              </a:rPr>
              <a:t>-Campo 18-19) How policy will be carried out. </a:t>
            </a:r>
          </a:p>
          <a:p>
            <a:r>
              <a:rPr lang="en-US" sz="1200" kern="1200" dirty="0">
                <a:solidFill>
                  <a:schemeClr val="tx1"/>
                </a:solidFill>
                <a:effectLst/>
                <a:latin typeface="+mn-lt"/>
                <a:ea typeface="+mn-ea"/>
                <a:cs typeface="+mn-cs"/>
              </a:rPr>
              <a:t>Public Affairs: all affairs related to public field, including public policy and public administration.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Need examples or more….</a:t>
            </a:r>
          </a:p>
          <a:p>
            <a:endParaRPr lang="en-US" dirty="0"/>
          </a:p>
        </p:txBody>
      </p:sp>
      <p:sp>
        <p:nvSpPr>
          <p:cNvPr id="4" name="Slide Number Placeholder 3"/>
          <p:cNvSpPr>
            <a:spLocks noGrp="1"/>
          </p:cNvSpPr>
          <p:nvPr>
            <p:ph type="sldNum" sz="quarter" idx="10"/>
          </p:nvPr>
        </p:nvSpPr>
        <p:spPr/>
        <p:txBody>
          <a:bodyPr/>
          <a:lstStyle/>
          <a:p>
            <a:fld id="{60222F4E-358F-4BD5-8012-F650CF4A7E39}" type="slidenum">
              <a:rPr lang="en-US" smtClean="0"/>
              <a:t>3</a:t>
            </a:fld>
            <a:endParaRPr lang="en-US"/>
          </a:p>
        </p:txBody>
      </p:sp>
    </p:spTree>
    <p:extLst>
      <p:ext uri="{BB962C8B-B14F-4D97-AF65-F5344CB8AC3E}">
        <p14:creationId xmlns:p14="http://schemas.microsoft.com/office/powerpoint/2010/main" val="2702697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Definition of Nation, State, vs. Tribe: (</a:t>
            </a:r>
            <a:r>
              <a:rPr lang="en-US" sz="1200" kern="1200" dirty="0" err="1">
                <a:solidFill>
                  <a:schemeClr val="tx1"/>
                </a:solidFill>
                <a:effectLst/>
                <a:latin typeface="+mn-lt"/>
                <a:ea typeface="+mn-ea"/>
                <a:cs typeface="+mn-cs"/>
              </a:rPr>
              <a:t>MPyAy</a:t>
            </a:r>
            <a:r>
              <a:rPr lang="en-US" sz="1200" kern="1200" dirty="0">
                <a:solidFill>
                  <a:schemeClr val="tx1"/>
                </a:solidFill>
                <a:effectLst/>
                <a:latin typeface="+mn-lt"/>
                <a:ea typeface="+mn-ea"/>
                <a:cs typeface="+mn-cs"/>
              </a:rPr>
              <a:t>!)</a:t>
            </a:r>
          </a:p>
          <a:p>
            <a:pPr lvl="1"/>
            <a:r>
              <a:rPr lang="en-US" sz="1200" kern="1200" dirty="0">
                <a:solidFill>
                  <a:schemeClr val="tx1"/>
                </a:solidFill>
                <a:effectLst/>
                <a:latin typeface="+mn-lt"/>
                <a:ea typeface="+mn-ea"/>
                <a:cs typeface="+mn-cs"/>
              </a:rPr>
              <a:t>1. nation – a population with a shared culture, language, history, and possibly religion</a:t>
            </a:r>
          </a:p>
          <a:p>
            <a:pPr lvl="1"/>
            <a:r>
              <a:rPr lang="en-US" sz="1200" kern="1200" dirty="0">
                <a:solidFill>
                  <a:schemeClr val="tx1"/>
                </a:solidFill>
                <a:effectLst/>
                <a:latin typeface="+mn-lt"/>
                <a:ea typeface="+mn-ea"/>
                <a:cs typeface="+mn-cs"/>
              </a:rPr>
              <a:t>2. state – a sovereign legal bureaucratic entity with a set territory over which it governs; can contain nations or tribes </a:t>
            </a:r>
          </a:p>
          <a:p>
            <a:pPr lvl="1"/>
            <a:r>
              <a:rPr lang="en-US" sz="1200" kern="1200" dirty="0">
                <a:solidFill>
                  <a:schemeClr val="tx1"/>
                </a:solidFill>
                <a:effectLst/>
                <a:latin typeface="+mn-lt"/>
                <a:ea typeface="+mn-ea"/>
                <a:cs typeface="+mn-cs"/>
              </a:rPr>
              <a:t>3. tribe – a population grouped by shared race, ethnicity, or shared ancestral background; not recognized as a legal entity </a:t>
            </a:r>
          </a:p>
        </p:txBody>
      </p:sp>
      <p:sp>
        <p:nvSpPr>
          <p:cNvPr id="4" name="Slide Number Placeholder 3"/>
          <p:cNvSpPr>
            <a:spLocks noGrp="1"/>
          </p:cNvSpPr>
          <p:nvPr>
            <p:ph type="sldNum" sz="quarter" idx="10"/>
          </p:nvPr>
        </p:nvSpPr>
        <p:spPr/>
        <p:txBody>
          <a:bodyPr/>
          <a:lstStyle/>
          <a:p>
            <a:fld id="{60222F4E-358F-4BD5-8012-F650CF4A7E39}" type="slidenum">
              <a:rPr lang="en-US" smtClean="0"/>
              <a:t>12</a:t>
            </a:fld>
            <a:endParaRPr lang="en-US"/>
          </a:p>
        </p:txBody>
      </p:sp>
    </p:spTree>
    <p:extLst>
      <p:ext uri="{BB962C8B-B14F-4D97-AF65-F5344CB8AC3E}">
        <p14:creationId xmlns:p14="http://schemas.microsoft.com/office/powerpoint/2010/main" val="2195183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err="1">
                <a:solidFill>
                  <a:schemeClr val="tx1"/>
                </a:solidFill>
                <a:effectLst/>
                <a:latin typeface="+mn-lt"/>
                <a:ea typeface="+mn-ea"/>
                <a:cs typeface="+mn-cs"/>
              </a:rPr>
              <a:t>keynesianism</a:t>
            </a:r>
            <a:r>
              <a:rPr lang="en-US" sz="1200" kern="1200" dirty="0">
                <a:solidFill>
                  <a:schemeClr val="tx1"/>
                </a:solidFill>
                <a:effectLst/>
                <a:latin typeface="+mn-lt"/>
                <a:ea typeface="+mn-ea"/>
                <a:cs typeface="+mn-cs"/>
              </a:rPr>
              <a:t> &amp; Functions of Government: (Cthulhu)</a:t>
            </a:r>
          </a:p>
          <a:p>
            <a:pPr lvl="1"/>
            <a:r>
              <a:rPr lang="en-US" sz="1200" kern="1200" dirty="0">
                <a:solidFill>
                  <a:schemeClr val="tx1"/>
                </a:solidFill>
                <a:effectLst/>
                <a:latin typeface="+mn-lt"/>
                <a:ea typeface="+mn-ea"/>
                <a:cs typeface="+mn-cs"/>
              </a:rPr>
              <a:t>Keynesianism noticed the failure of market, and it encouraged the country to develop an elaborate national planning system, through which government could partial manage the economy. </a:t>
            </a:r>
          </a:p>
          <a:p>
            <a:pPr lvl="1"/>
            <a:r>
              <a:rPr lang="en-US" sz="1200" kern="1200" dirty="0">
                <a:solidFill>
                  <a:schemeClr val="tx1"/>
                </a:solidFill>
                <a:effectLst/>
                <a:latin typeface="+mn-lt"/>
                <a:ea typeface="+mn-ea"/>
                <a:cs typeface="+mn-cs"/>
              </a:rPr>
              <a:t>Government functions under Keynesianism: </a:t>
            </a:r>
          </a:p>
          <a:p>
            <a:pPr lvl="2"/>
            <a:r>
              <a:rPr lang="en-US" sz="1200" kern="1200" dirty="0">
                <a:solidFill>
                  <a:schemeClr val="tx1"/>
                </a:solidFill>
                <a:effectLst/>
                <a:latin typeface="+mn-lt"/>
                <a:ea typeface="+mn-ea"/>
                <a:cs typeface="+mn-cs"/>
              </a:rPr>
              <a:t>Traditional – police and law and order.</a:t>
            </a:r>
          </a:p>
          <a:p>
            <a:pPr lvl="2"/>
            <a:r>
              <a:rPr lang="en-US" sz="1200" kern="1200" dirty="0">
                <a:solidFill>
                  <a:schemeClr val="tx1"/>
                </a:solidFill>
                <a:effectLst/>
                <a:latin typeface="+mn-lt"/>
                <a:ea typeface="+mn-ea"/>
                <a:cs typeface="+mn-cs"/>
              </a:rPr>
              <a:t>National defense.</a:t>
            </a:r>
          </a:p>
          <a:p>
            <a:pPr lvl="2"/>
            <a:r>
              <a:rPr lang="en-US" sz="1200" kern="1200" dirty="0">
                <a:solidFill>
                  <a:schemeClr val="tx1"/>
                </a:solidFill>
                <a:effectLst/>
                <a:latin typeface="+mn-lt"/>
                <a:ea typeface="+mn-ea"/>
                <a:cs typeface="+mn-cs"/>
              </a:rPr>
              <a:t>Social services – education, healthcare and welfare</a:t>
            </a:r>
          </a:p>
          <a:p>
            <a:pPr lvl="2"/>
            <a:r>
              <a:rPr lang="en-US" sz="1200" kern="1200" dirty="0">
                <a:solidFill>
                  <a:schemeClr val="tx1"/>
                </a:solidFill>
                <a:effectLst/>
                <a:latin typeface="+mn-lt"/>
                <a:ea typeface="+mn-ea"/>
                <a:cs typeface="+mn-cs"/>
              </a:rPr>
              <a:t>Resource mobilization</a:t>
            </a:r>
          </a:p>
          <a:p>
            <a:pPr lvl="2"/>
            <a:r>
              <a:rPr lang="en-US" sz="1200" kern="1200" dirty="0">
                <a:solidFill>
                  <a:schemeClr val="tx1"/>
                </a:solidFill>
                <a:effectLst/>
                <a:latin typeface="+mn-lt"/>
                <a:ea typeface="+mn-ea"/>
                <a:cs typeface="+mn-cs"/>
              </a:rPr>
              <a:t>Priming the pump – economic stimulus and control</a:t>
            </a:r>
          </a:p>
          <a:p>
            <a:pPr lvl="2"/>
            <a:r>
              <a:rPr lang="en-US" sz="1200" kern="1200" dirty="0">
                <a:solidFill>
                  <a:schemeClr val="tx1"/>
                </a:solidFill>
                <a:effectLst/>
                <a:latin typeface="+mn-lt"/>
                <a:ea typeface="+mn-ea"/>
                <a:cs typeface="+mn-cs"/>
              </a:rPr>
              <a:t>Control of money flow during recession and inflation</a:t>
            </a:r>
          </a:p>
          <a:p>
            <a:pPr lvl="2"/>
            <a:r>
              <a:rPr lang="en-US" sz="1200" kern="1200" dirty="0">
                <a:solidFill>
                  <a:schemeClr val="tx1"/>
                </a:solidFill>
                <a:effectLst/>
                <a:latin typeface="+mn-lt"/>
                <a:ea typeface="+mn-ea"/>
                <a:cs typeface="+mn-cs"/>
              </a:rPr>
              <a:t>Economic growth generation</a:t>
            </a:r>
          </a:p>
          <a:p>
            <a:pPr lvl="2"/>
            <a:r>
              <a:rPr lang="en-US" sz="1200" kern="1200" dirty="0">
                <a:solidFill>
                  <a:schemeClr val="tx1"/>
                </a:solidFill>
                <a:effectLst/>
                <a:latin typeface="+mn-lt"/>
                <a:ea typeface="+mn-ea"/>
                <a:cs typeface="+mn-cs"/>
              </a:rPr>
              <a:t>Modernization – transferring from agricultural society to industrialized society</a:t>
            </a:r>
          </a:p>
        </p:txBody>
      </p:sp>
      <p:sp>
        <p:nvSpPr>
          <p:cNvPr id="4" name="Slide Number Placeholder 3"/>
          <p:cNvSpPr>
            <a:spLocks noGrp="1"/>
          </p:cNvSpPr>
          <p:nvPr>
            <p:ph type="sldNum" sz="quarter" idx="10"/>
          </p:nvPr>
        </p:nvSpPr>
        <p:spPr/>
        <p:txBody>
          <a:bodyPr/>
          <a:lstStyle/>
          <a:p>
            <a:fld id="{60222F4E-358F-4BD5-8012-F650CF4A7E39}" type="slidenum">
              <a:rPr lang="en-US" smtClean="0"/>
              <a:t>13</a:t>
            </a:fld>
            <a:endParaRPr lang="en-US"/>
          </a:p>
        </p:txBody>
      </p:sp>
    </p:spTree>
    <p:extLst>
      <p:ext uri="{BB962C8B-B14F-4D97-AF65-F5344CB8AC3E}">
        <p14:creationId xmlns:p14="http://schemas.microsoft.com/office/powerpoint/2010/main" val="4071631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Command Economics:  (DDD)</a:t>
            </a:r>
          </a:p>
          <a:p>
            <a:pPr lvl="1"/>
            <a:r>
              <a:rPr lang="en-US" sz="1200" kern="1200" dirty="0">
                <a:solidFill>
                  <a:schemeClr val="tx1"/>
                </a:solidFill>
                <a:effectLst/>
                <a:latin typeface="+mn-lt"/>
                <a:ea typeface="+mn-ea"/>
                <a:cs typeface="+mn-cs"/>
              </a:rPr>
              <a:t>A command economy is a system where the government, rather than the free market, determines what goods should be produced, how much should be produced and the price at which the goods are offered for sale. It can be argued that this type of economics maximizes social welfare as opposed to maximizing capital gains. </a:t>
            </a:r>
          </a:p>
        </p:txBody>
      </p:sp>
      <p:sp>
        <p:nvSpPr>
          <p:cNvPr id="4" name="Slide Number Placeholder 3"/>
          <p:cNvSpPr>
            <a:spLocks noGrp="1"/>
          </p:cNvSpPr>
          <p:nvPr>
            <p:ph type="sldNum" sz="quarter" idx="10"/>
          </p:nvPr>
        </p:nvSpPr>
        <p:spPr/>
        <p:txBody>
          <a:bodyPr/>
          <a:lstStyle/>
          <a:p>
            <a:fld id="{60222F4E-358F-4BD5-8012-F650CF4A7E39}" type="slidenum">
              <a:rPr lang="en-US" smtClean="0"/>
              <a:t>14</a:t>
            </a:fld>
            <a:endParaRPr lang="en-US"/>
          </a:p>
        </p:txBody>
      </p:sp>
    </p:spTree>
    <p:extLst>
      <p:ext uri="{BB962C8B-B14F-4D97-AF65-F5344CB8AC3E}">
        <p14:creationId xmlns:p14="http://schemas.microsoft.com/office/powerpoint/2010/main" val="2841063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Tasks of Policy-Making Support Mechanism (SCM):  (MPPM ) </a:t>
            </a:r>
          </a:p>
          <a:p>
            <a:pPr lvl="1"/>
            <a:r>
              <a:rPr lang="en-US" sz="1200" kern="1200" dirty="0">
                <a:solidFill>
                  <a:schemeClr val="tx1"/>
                </a:solidFill>
                <a:effectLst/>
                <a:latin typeface="+mn-lt"/>
                <a:ea typeface="+mn-ea"/>
                <a:cs typeface="+mn-cs"/>
              </a:rPr>
              <a:t>Designed to foster discipline, stability, and clarity while filtering out the unimportant. Needs to perform the following five tasks well:</a:t>
            </a:r>
          </a:p>
          <a:p>
            <a:pPr lvl="2"/>
            <a:r>
              <a:rPr lang="en-US" sz="1200" kern="1200" dirty="0">
                <a:solidFill>
                  <a:schemeClr val="tx1"/>
                </a:solidFill>
                <a:effectLst/>
                <a:latin typeface="+mn-lt"/>
                <a:ea typeface="+mn-ea"/>
                <a:cs typeface="+mn-cs"/>
              </a:rPr>
              <a:t>Early Provision of Relevant Information</a:t>
            </a:r>
          </a:p>
          <a:p>
            <a:pPr lvl="2"/>
            <a:r>
              <a:rPr lang="en-US" sz="1200" kern="1200" dirty="0">
                <a:solidFill>
                  <a:schemeClr val="tx1"/>
                </a:solidFill>
                <a:effectLst/>
                <a:latin typeface="+mn-lt"/>
                <a:ea typeface="+mn-ea"/>
                <a:cs typeface="+mn-cs"/>
              </a:rPr>
              <a:t>Adequate Consultation</a:t>
            </a:r>
          </a:p>
          <a:p>
            <a:pPr lvl="2"/>
            <a:r>
              <a:rPr lang="en-US" sz="1200" kern="1200" dirty="0">
                <a:solidFill>
                  <a:schemeClr val="tx1"/>
                </a:solidFill>
                <a:effectLst/>
                <a:latin typeface="+mn-lt"/>
                <a:ea typeface="+mn-ea"/>
                <a:cs typeface="+mn-cs"/>
              </a:rPr>
              <a:t>Contestability</a:t>
            </a:r>
          </a:p>
          <a:p>
            <a:pPr lvl="2"/>
            <a:r>
              <a:rPr lang="en-US" sz="1200" kern="1200" dirty="0">
                <a:solidFill>
                  <a:schemeClr val="tx1"/>
                </a:solidFill>
                <a:effectLst/>
                <a:latin typeface="+mn-lt"/>
                <a:ea typeface="+mn-ea"/>
                <a:cs typeface="+mn-cs"/>
              </a:rPr>
              <a:t>Recording and Dissemination</a:t>
            </a:r>
          </a:p>
          <a:p>
            <a:pPr lvl="2"/>
            <a:r>
              <a:rPr lang="en-US" sz="1200" kern="1200" dirty="0">
                <a:solidFill>
                  <a:schemeClr val="tx1"/>
                </a:solidFill>
                <a:effectLst/>
                <a:latin typeface="+mn-lt"/>
                <a:ea typeface="+mn-ea"/>
                <a:cs typeface="+mn-cs"/>
              </a:rPr>
              <a:t>Monitoring Policy Implementation</a:t>
            </a:r>
          </a:p>
        </p:txBody>
      </p:sp>
      <p:sp>
        <p:nvSpPr>
          <p:cNvPr id="4" name="Slide Number Placeholder 3"/>
          <p:cNvSpPr>
            <a:spLocks noGrp="1"/>
          </p:cNvSpPr>
          <p:nvPr>
            <p:ph type="sldNum" sz="quarter" idx="10"/>
          </p:nvPr>
        </p:nvSpPr>
        <p:spPr/>
        <p:txBody>
          <a:bodyPr/>
          <a:lstStyle/>
          <a:p>
            <a:fld id="{60222F4E-358F-4BD5-8012-F650CF4A7E39}" type="slidenum">
              <a:rPr lang="en-US" smtClean="0"/>
              <a:t>15</a:t>
            </a:fld>
            <a:endParaRPr lang="en-US"/>
          </a:p>
        </p:txBody>
      </p:sp>
    </p:spTree>
    <p:extLst>
      <p:ext uri="{BB962C8B-B14F-4D97-AF65-F5344CB8AC3E}">
        <p14:creationId xmlns:p14="http://schemas.microsoft.com/office/powerpoint/2010/main" val="2107453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Asian Tigers &amp; Asia Model: (Cthulhu) </a:t>
            </a:r>
          </a:p>
          <a:p>
            <a:pPr lvl="1"/>
            <a:r>
              <a:rPr lang="en-US" sz="1200" kern="1200" dirty="0">
                <a:solidFill>
                  <a:schemeClr val="tx1"/>
                </a:solidFill>
                <a:effectLst/>
                <a:latin typeface="+mn-lt"/>
                <a:ea typeface="+mn-ea"/>
                <a:cs typeface="+mn-cs"/>
              </a:rPr>
              <a:t>Asian Tigers: 4 countries in the 1970s and 1980s that went under rapid development based on the ‘Japan/Asian’ model of development. Republic of Korea, Taiwan (Republic of China), Hong Kong (at the time a British colony, not the SAR it is today), and Singapore.</a:t>
            </a:r>
          </a:p>
          <a:p>
            <a:pPr lvl="1"/>
            <a:r>
              <a:rPr lang="en-US" sz="1200" kern="1200" dirty="0">
                <a:solidFill>
                  <a:schemeClr val="tx1"/>
                </a:solidFill>
                <a:effectLst/>
                <a:latin typeface="+mn-lt"/>
                <a:ea typeface="+mn-ea"/>
                <a:cs typeface="+mn-cs"/>
              </a:rPr>
              <a:t>Asian Model: Focused on corporatist intermeshing of state and private sector. Economics first, worry about the politics later. Important to note that these countries did not have proper democracy until the 1980s and 1990s and some were ruled by military dictatorships during the 1970s and 80s.</a:t>
            </a:r>
          </a:p>
        </p:txBody>
      </p:sp>
      <p:sp>
        <p:nvSpPr>
          <p:cNvPr id="4" name="Slide Number Placeholder 3"/>
          <p:cNvSpPr>
            <a:spLocks noGrp="1"/>
          </p:cNvSpPr>
          <p:nvPr>
            <p:ph type="sldNum" sz="quarter" idx="10"/>
          </p:nvPr>
        </p:nvSpPr>
        <p:spPr/>
        <p:txBody>
          <a:bodyPr/>
          <a:lstStyle/>
          <a:p>
            <a:fld id="{60222F4E-358F-4BD5-8012-F650CF4A7E39}" type="slidenum">
              <a:rPr lang="en-US" smtClean="0"/>
              <a:t>16</a:t>
            </a:fld>
            <a:endParaRPr lang="en-US"/>
          </a:p>
        </p:txBody>
      </p:sp>
    </p:spTree>
    <p:extLst>
      <p:ext uri="{BB962C8B-B14F-4D97-AF65-F5344CB8AC3E}">
        <p14:creationId xmlns:p14="http://schemas.microsoft.com/office/powerpoint/2010/main" val="125975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1. economy – the acquisition of goods and services of a given quality at lowest cost and on a timely basis</a:t>
            </a:r>
          </a:p>
          <a:p>
            <a:pPr lvl="1"/>
            <a:r>
              <a:rPr lang="en-US" sz="1200" kern="1200" dirty="0">
                <a:solidFill>
                  <a:schemeClr val="tx1"/>
                </a:solidFill>
                <a:effectLst/>
                <a:latin typeface="+mn-lt"/>
                <a:ea typeface="+mn-ea"/>
                <a:cs typeface="+mn-cs"/>
              </a:rPr>
              <a:t>2. efficiency – production at the lowest possible unit cost (for a given quality)</a:t>
            </a:r>
          </a:p>
          <a:p>
            <a:pPr lvl="1"/>
            <a:r>
              <a:rPr lang="en-US" sz="1200" kern="1200" dirty="0">
                <a:solidFill>
                  <a:schemeClr val="tx1"/>
                </a:solidFill>
                <a:effectLst/>
                <a:latin typeface="+mn-lt"/>
                <a:ea typeface="+mn-ea"/>
                <a:cs typeface="+mn-cs"/>
              </a:rPr>
              <a:t>3. effectiveness – the extent to which the ultimate objectives of the activity are achieved</a:t>
            </a:r>
          </a:p>
          <a:p>
            <a:pPr lvl="1"/>
            <a:r>
              <a:rPr lang="en-US" sz="1200" kern="1200" dirty="0">
                <a:solidFill>
                  <a:schemeClr val="tx1"/>
                </a:solidFill>
                <a:effectLst/>
                <a:latin typeface="+mn-lt"/>
                <a:ea typeface="+mn-ea"/>
                <a:cs typeface="+mn-cs"/>
              </a:rPr>
              <a:t>4. equity – the welfare of society is evaluated by the conditions of the base, not of the top</a:t>
            </a:r>
          </a:p>
          <a:p>
            <a:endParaRPr lang="en-US" dirty="0"/>
          </a:p>
        </p:txBody>
      </p:sp>
      <p:sp>
        <p:nvSpPr>
          <p:cNvPr id="4" name="Slide Number Placeholder 3"/>
          <p:cNvSpPr>
            <a:spLocks noGrp="1"/>
          </p:cNvSpPr>
          <p:nvPr>
            <p:ph type="sldNum" sz="quarter" idx="10"/>
          </p:nvPr>
        </p:nvSpPr>
        <p:spPr/>
        <p:txBody>
          <a:bodyPr/>
          <a:lstStyle/>
          <a:p>
            <a:fld id="{60222F4E-358F-4BD5-8012-F650CF4A7E39}" type="slidenum">
              <a:rPr lang="en-US" smtClean="0"/>
              <a:t>4</a:t>
            </a:fld>
            <a:endParaRPr lang="en-US"/>
          </a:p>
        </p:txBody>
      </p:sp>
    </p:spTree>
    <p:extLst>
      <p:ext uri="{BB962C8B-B14F-4D97-AF65-F5344CB8AC3E}">
        <p14:creationId xmlns:p14="http://schemas.microsoft.com/office/powerpoint/2010/main" val="2952310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Four pillars of governance; Accountability, Transparency, Predictability (Rule of law), Participation. All supported by the foundation of a strong, active civil society.</a:t>
            </a:r>
            <a:endParaRPr lang="en-US" dirty="0"/>
          </a:p>
        </p:txBody>
      </p:sp>
      <p:sp>
        <p:nvSpPr>
          <p:cNvPr id="4" name="Slide Number Placeholder 3"/>
          <p:cNvSpPr>
            <a:spLocks noGrp="1"/>
          </p:cNvSpPr>
          <p:nvPr>
            <p:ph type="sldNum" sz="quarter" idx="10"/>
          </p:nvPr>
        </p:nvSpPr>
        <p:spPr/>
        <p:txBody>
          <a:bodyPr/>
          <a:lstStyle/>
          <a:p>
            <a:fld id="{60222F4E-358F-4BD5-8012-F650CF4A7E39}" type="slidenum">
              <a:rPr lang="en-US" smtClean="0"/>
              <a:t>5</a:t>
            </a:fld>
            <a:endParaRPr lang="en-US"/>
          </a:p>
        </p:txBody>
      </p:sp>
    </p:spTree>
    <p:extLst>
      <p:ext uri="{BB962C8B-B14F-4D97-AF65-F5344CB8AC3E}">
        <p14:creationId xmlns:p14="http://schemas.microsoft.com/office/powerpoint/2010/main" val="2355878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Max Weber’s Opinion of Democracy: (DDD) </a:t>
            </a:r>
          </a:p>
          <a:p>
            <a:pPr lvl="1"/>
            <a:r>
              <a:rPr lang="en-US" sz="1200" kern="1200" dirty="0">
                <a:solidFill>
                  <a:schemeClr val="tx1"/>
                </a:solidFill>
                <a:effectLst/>
                <a:latin typeface="+mn-lt"/>
                <a:ea typeface="+mn-ea"/>
                <a:cs typeface="+mn-cs"/>
              </a:rPr>
              <a:t>Max Weber believed in democracy as an important means of delivering public services </a:t>
            </a:r>
          </a:p>
          <a:p>
            <a:pPr lvl="1"/>
            <a:r>
              <a:rPr lang="en-US" sz="1200" kern="1200" dirty="0">
                <a:solidFill>
                  <a:schemeClr val="tx1"/>
                </a:solidFill>
                <a:effectLst/>
                <a:latin typeface="+mn-lt"/>
                <a:ea typeface="+mn-ea"/>
                <a:cs typeface="+mn-cs"/>
              </a:rPr>
              <a:t>He was an advocate for capitalism and the protestant ethic which he believe created competition leading to capitalism leading to wealth </a:t>
            </a:r>
          </a:p>
        </p:txBody>
      </p:sp>
      <p:sp>
        <p:nvSpPr>
          <p:cNvPr id="4" name="Slide Number Placeholder 3"/>
          <p:cNvSpPr>
            <a:spLocks noGrp="1"/>
          </p:cNvSpPr>
          <p:nvPr>
            <p:ph type="sldNum" sz="quarter" idx="10"/>
          </p:nvPr>
        </p:nvSpPr>
        <p:spPr/>
        <p:txBody>
          <a:bodyPr/>
          <a:lstStyle/>
          <a:p>
            <a:fld id="{60222F4E-358F-4BD5-8012-F650CF4A7E39}" type="slidenum">
              <a:rPr lang="en-US" smtClean="0"/>
              <a:t>6</a:t>
            </a:fld>
            <a:endParaRPr lang="en-US"/>
          </a:p>
        </p:txBody>
      </p:sp>
    </p:spTree>
    <p:extLst>
      <p:ext uri="{BB962C8B-B14F-4D97-AF65-F5344CB8AC3E}">
        <p14:creationId xmlns:p14="http://schemas.microsoft.com/office/powerpoint/2010/main" val="3374094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Marx’s Dialectic and the 4 Epochs: (Cthulhu)</a:t>
            </a:r>
          </a:p>
          <a:p>
            <a:pPr lvl="1"/>
            <a:r>
              <a:rPr lang="en-US" sz="1200" kern="1200" dirty="0">
                <a:solidFill>
                  <a:schemeClr val="tx1"/>
                </a:solidFill>
                <a:effectLst/>
                <a:latin typeface="+mn-lt"/>
                <a:ea typeface="+mn-ea"/>
                <a:cs typeface="+mn-cs"/>
              </a:rPr>
              <a:t>Thesis vs antithesis will lead to synthesis. In terms of the evolution of epochs, subordinate group (antithesis) vs ruling group (thesis)  will lead to the next epoch (synthesis), which becomes the thesis of next step.</a:t>
            </a:r>
          </a:p>
          <a:p>
            <a:pPr lvl="1"/>
            <a:r>
              <a:rPr lang="en-US" sz="1200" kern="1200" dirty="0">
                <a:solidFill>
                  <a:schemeClr val="tx1"/>
                </a:solidFill>
                <a:effectLst/>
                <a:latin typeface="+mn-lt"/>
                <a:ea typeface="+mn-ea"/>
                <a:cs typeface="+mn-cs"/>
              </a:rPr>
              <a:t>Slavery – Citizens vs Slaves </a:t>
            </a:r>
          </a:p>
          <a:p>
            <a:pPr lvl="1"/>
            <a:r>
              <a:rPr lang="en-US" sz="1200" kern="1200" dirty="0">
                <a:solidFill>
                  <a:schemeClr val="tx1"/>
                </a:solidFill>
                <a:effectLst/>
                <a:latin typeface="+mn-lt"/>
                <a:ea typeface="+mn-ea"/>
                <a:cs typeface="+mn-cs"/>
              </a:rPr>
              <a:t>Feudalism –  Lords vs Serfs  </a:t>
            </a:r>
          </a:p>
          <a:p>
            <a:pPr lvl="1"/>
            <a:r>
              <a:rPr lang="en-US" sz="1200" kern="1200" dirty="0">
                <a:solidFill>
                  <a:schemeClr val="tx1"/>
                </a:solidFill>
                <a:effectLst/>
                <a:latin typeface="+mn-lt"/>
                <a:ea typeface="+mn-ea"/>
                <a:cs typeface="+mn-cs"/>
              </a:rPr>
              <a:t>Capitalism – Bourgeoisie vs Proletarian</a:t>
            </a:r>
          </a:p>
          <a:p>
            <a:pPr lvl="1"/>
            <a:r>
              <a:rPr lang="en-US" sz="1200" kern="1200" dirty="0">
                <a:solidFill>
                  <a:schemeClr val="tx1"/>
                </a:solidFill>
                <a:effectLst/>
                <a:latin typeface="+mn-lt"/>
                <a:ea typeface="+mn-ea"/>
                <a:cs typeface="+mn-cs"/>
              </a:rPr>
              <a:t>Socialism </a:t>
            </a:r>
          </a:p>
        </p:txBody>
      </p:sp>
      <p:sp>
        <p:nvSpPr>
          <p:cNvPr id="4" name="Slide Number Placeholder 3"/>
          <p:cNvSpPr>
            <a:spLocks noGrp="1"/>
          </p:cNvSpPr>
          <p:nvPr>
            <p:ph type="sldNum" sz="quarter" idx="10"/>
          </p:nvPr>
        </p:nvSpPr>
        <p:spPr/>
        <p:txBody>
          <a:bodyPr/>
          <a:lstStyle/>
          <a:p>
            <a:fld id="{60222F4E-358F-4BD5-8012-F650CF4A7E39}" type="slidenum">
              <a:rPr lang="en-US" smtClean="0"/>
              <a:t>7</a:t>
            </a:fld>
            <a:endParaRPr lang="en-US"/>
          </a:p>
        </p:txBody>
      </p:sp>
    </p:spTree>
    <p:extLst>
      <p:ext uri="{BB962C8B-B14F-4D97-AF65-F5344CB8AC3E}">
        <p14:creationId xmlns:p14="http://schemas.microsoft.com/office/powerpoint/2010/main" val="1721023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Zakaria’s definition of Illiberalism, and differences between liberty and democracy: (</a:t>
            </a:r>
            <a:r>
              <a:rPr lang="en-US" sz="1200" kern="1200" dirty="0" err="1">
                <a:solidFill>
                  <a:schemeClr val="tx1"/>
                </a:solidFill>
                <a:effectLst/>
                <a:latin typeface="+mn-lt"/>
                <a:ea typeface="+mn-ea"/>
                <a:cs typeface="+mn-cs"/>
              </a:rPr>
              <a:t>MPyAy</a:t>
            </a:r>
            <a:r>
              <a:rPr lang="en-US" sz="1200" kern="1200" dirty="0">
                <a:solidFill>
                  <a:schemeClr val="tx1"/>
                </a:solidFill>
                <a:effectLst/>
                <a:latin typeface="+mn-lt"/>
                <a:ea typeface="+mn-ea"/>
                <a:cs typeface="+mn-cs"/>
              </a:rPr>
              <a:t>!)</a:t>
            </a:r>
          </a:p>
          <a:p>
            <a:pPr lvl="1"/>
            <a:r>
              <a:rPr lang="en-US" sz="1200" kern="1200" dirty="0">
                <a:solidFill>
                  <a:schemeClr val="tx1"/>
                </a:solidFill>
                <a:effectLst/>
                <a:latin typeface="+mn-lt"/>
                <a:ea typeface="+mn-ea"/>
                <a:cs typeface="+mn-cs"/>
              </a:rPr>
              <a:t>Illiberal democracy – when democratically elected regimes ignore constitutional limits on power</a:t>
            </a:r>
          </a:p>
          <a:p>
            <a:pPr lvl="1"/>
            <a:r>
              <a:rPr lang="en-US" sz="1200" kern="1200" dirty="0">
                <a:solidFill>
                  <a:schemeClr val="tx1"/>
                </a:solidFill>
                <a:effectLst/>
                <a:latin typeface="+mn-lt"/>
                <a:ea typeface="+mn-ea"/>
                <a:cs typeface="+mn-cs"/>
              </a:rPr>
              <a:t>Liberty - the freedom of the individual from arbitrary authority</a:t>
            </a:r>
          </a:p>
          <a:p>
            <a:pPr lvl="1"/>
            <a:r>
              <a:rPr lang="en-US" sz="1200" kern="1200" dirty="0">
                <a:solidFill>
                  <a:schemeClr val="tx1"/>
                </a:solidFill>
                <a:effectLst/>
                <a:latin typeface="+mn-lt"/>
                <a:ea typeface="+mn-ea"/>
                <a:cs typeface="+mn-cs"/>
              </a:rPr>
              <a:t>Democracy – simple definition = rule of the people </a:t>
            </a:r>
          </a:p>
          <a:p>
            <a:pPr lvl="1"/>
            <a:r>
              <a:rPr lang="en-US" sz="1200" kern="1200" dirty="0">
                <a:solidFill>
                  <a:schemeClr val="tx1"/>
                </a:solidFill>
                <a:effectLst/>
                <a:latin typeface="+mn-lt"/>
                <a:ea typeface="+mn-ea"/>
                <a:cs typeface="+mn-cs"/>
              </a:rPr>
              <a:t>For Westerners liberty and democracy are hard to separate, but they are not intrinsically related (ex: Hitler was democratically elected)</a:t>
            </a:r>
          </a:p>
        </p:txBody>
      </p:sp>
      <p:sp>
        <p:nvSpPr>
          <p:cNvPr id="4" name="Slide Number Placeholder 3"/>
          <p:cNvSpPr>
            <a:spLocks noGrp="1"/>
          </p:cNvSpPr>
          <p:nvPr>
            <p:ph type="sldNum" sz="quarter" idx="10"/>
          </p:nvPr>
        </p:nvSpPr>
        <p:spPr/>
        <p:txBody>
          <a:bodyPr/>
          <a:lstStyle/>
          <a:p>
            <a:fld id="{60222F4E-358F-4BD5-8012-F650CF4A7E39}" type="slidenum">
              <a:rPr lang="en-US" smtClean="0"/>
              <a:t>8</a:t>
            </a:fld>
            <a:endParaRPr lang="en-US"/>
          </a:p>
        </p:txBody>
      </p:sp>
    </p:spTree>
    <p:extLst>
      <p:ext uri="{BB962C8B-B14F-4D97-AF65-F5344CB8AC3E}">
        <p14:creationId xmlns:p14="http://schemas.microsoft.com/office/powerpoint/2010/main" val="3498424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Zakaria’s definition of Illiberalism, and differences between liberty and democracy: (</a:t>
            </a:r>
            <a:r>
              <a:rPr lang="en-US" sz="1200" kern="1200" dirty="0" err="1">
                <a:solidFill>
                  <a:schemeClr val="tx1"/>
                </a:solidFill>
                <a:effectLst/>
                <a:latin typeface="+mn-lt"/>
                <a:ea typeface="+mn-ea"/>
                <a:cs typeface="+mn-cs"/>
              </a:rPr>
              <a:t>MPyAy</a:t>
            </a:r>
            <a:r>
              <a:rPr lang="en-US" sz="1200" kern="1200" dirty="0">
                <a:solidFill>
                  <a:schemeClr val="tx1"/>
                </a:solidFill>
                <a:effectLst/>
                <a:latin typeface="+mn-lt"/>
                <a:ea typeface="+mn-ea"/>
                <a:cs typeface="+mn-cs"/>
              </a:rPr>
              <a:t>!)</a:t>
            </a:r>
          </a:p>
          <a:p>
            <a:pPr lvl="1"/>
            <a:r>
              <a:rPr lang="en-US" sz="1200" kern="1200" dirty="0">
                <a:solidFill>
                  <a:schemeClr val="tx1"/>
                </a:solidFill>
                <a:effectLst/>
                <a:latin typeface="+mn-lt"/>
                <a:ea typeface="+mn-ea"/>
                <a:cs typeface="+mn-cs"/>
              </a:rPr>
              <a:t>Illiberal democracy – when democratically elected regimes ignore constitutional limits on power</a:t>
            </a:r>
          </a:p>
          <a:p>
            <a:pPr lvl="1"/>
            <a:r>
              <a:rPr lang="en-US" sz="1200" kern="1200" dirty="0">
                <a:solidFill>
                  <a:schemeClr val="tx1"/>
                </a:solidFill>
                <a:effectLst/>
                <a:latin typeface="+mn-lt"/>
                <a:ea typeface="+mn-ea"/>
                <a:cs typeface="+mn-cs"/>
              </a:rPr>
              <a:t>Liberty - the freedom of the individual from arbitrary authority</a:t>
            </a:r>
          </a:p>
          <a:p>
            <a:pPr lvl="1"/>
            <a:r>
              <a:rPr lang="en-US" sz="1200" kern="1200" dirty="0">
                <a:solidFill>
                  <a:schemeClr val="tx1"/>
                </a:solidFill>
                <a:effectLst/>
                <a:latin typeface="+mn-lt"/>
                <a:ea typeface="+mn-ea"/>
                <a:cs typeface="+mn-cs"/>
              </a:rPr>
              <a:t>Democracy – simple definition = rule of the people </a:t>
            </a:r>
          </a:p>
          <a:p>
            <a:pPr lvl="1"/>
            <a:r>
              <a:rPr lang="en-US" sz="1200" kern="1200" dirty="0">
                <a:solidFill>
                  <a:schemeClr val="tx1"/>
                </a:solidFill>
                <a:effectLst/>
                <a:latin typeface="+mn-lt"/>
                <a:ea typeface="+mn-ea"/>
                <a:cs typeface="+mn-cs"/>
              </a:rPr>
              <a:t>For Westerners liberty and democracy are hard to separate, but they are not intrinsically related (ex: Hitler was democratically elected)</a:t>
            </a:r>
          </a:p>
        </p:txBody>
      </p:sp>
      <p:sp>
        <p:nvSpPr>
          <p:cNvPr id="4" name="Slide Number Placeholder 3"/>
          <p:cNvSpPr>
            <a:spLocks noGrp="1"/>
          </p:cNvSpPr>
          <p:nvPr>
            <p:ph type="sldNum" sz="quarter" idx="10"/>
          </p:nvPr>
        </p:nvSpPr>
        <p:spPr/>
        <p:txBody>
          <a:bodyPr/>
          <a:lstStyle/>
          <a:p>
            <a:fld id="{60222F4E-358F-4BD5-8012-F650CF4A7E39}" type="slidenum">
              <a:rPr lang="en-US" smtClean="0"/>
              <a:t>9</a:t>
            </a:fld>
            <a:endParaRPr lang="en-US"/>
          </a:p>
        </p:txBody>
      </p:sp>
    </p:spTree>
    <p:extLst>
      <p:ext uri="{BB962C8B-B14F-4D97-AF65-F5344CB8AC3E}">
        <p14:creationId xmlns:p14="http://schemas.microsoft.com/office/powerpoint/2010/main" val="1898857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Confucius on moral value system and political order (SCM):</a:t>
            </a:r>
          </a:p>
          <a:p>
            <a:pPr lvl="1"/>
            <a:r>
              <a:rPr lang="en-US" sz="1200" kern="1200" dirty="0">
                <a:solidFill>
                  <a:schemeClr val="tx1"/>
                </a:solidFill>
                <a:effectLst/>
                <a:latin typeface="+mn-lt"/>
                <a:ea typeface="+mn-ea"/>
                <a:cs typeface="+mn-cs"/>
              </a:rPr>
              <a:t>Political order - “Government of the people and for the people but not by the people”</a:t>
            </a:r>
          </a:p>
          <a:p>
            <a:pPr lvl="1"/>
            <a:r>
              <a:rPr lang="en-US" sz="1200" kern="1200" dirty="0">
                <a:solidFill>
                  <a:schemeClr val="tx1"/>
                </a:solidFill>
                <a:effectLst/>
                <a:latin typeface="+mn-lt"/>
                <a:ea typeface="+mn-ea"/>
                <a:cs typeface="+mn-cs"/>
              </a:rPr>
              <a:t>Basic principles of Confucian administration are order, unity, harmony, and sustainability</a:t>
            </a:r>
          </a:p>
          <a:p>
            <a:pPr lvl="1"/>
            <a:r>
              <a:rPr lang="en-US" sz="1200" kern="1200" dirty="0">
                <a:solidFill>
                  <a:schemeClr val="tx1"/>
                </a:solidFill>
                <a:effectLst/>
                <a:latin typeface="+mn-lt"/>
                <a:ea typeface="+mn-ea"/>
                <a:cs typeface="+mn-cs"/>
              </a:rPr>
              <a:t>The Way of Jen - love the people around you, specifically children serving their parents</a:t>
            </a:r>
          </a:p>
          <a:p>
            <a:pPr lvl="1"/>
            <a:r>
              <a:rPr lang="en-US" sz="1200" kern="1200" dirty="0">
                <a:solidFill>
                  <a:schemeClr val="tx1"/>
                </a:solidFill>
                <a:effectLst/>
                <a:latin typeface="+mn-lt"/>
                <a:ea typeface="+mn-ea"/>
                <a:cs typeface="+mn-cs"/>
              </a:rPr>
              <a:t>Moral value system influences the political order. The role you play in your family affects the role you play in society. Sons obey fathers, workers obey superiors.  </a:t>
            </a:r>
          </a:p>
        </p:txBody>
      </p:sp>
      <p:sp>
        <p:nvSpPr>
          <p:cNvPr id="4" name="Slide Number Placeholder 3"/>
          <p:cNvSpPr>
            <a:spLocks noGrp="1"/>
          </p:cNvSpPr>
          <p:nvPr>
            <p:ph type="sldNum" sz="quarter" idx="10"/>
          </p:nvPr>
        </p:nvSpPr>
        <p:spPr/>
        <p:txBody>
          <a:bodyPr/>
          <a:lstStyle/>
          <a:p>
            <a:fld id="{60222F4E-358F-4BD5-8012-F650CF4A7E39}" type="slidenum">
              <a:rPr lang="en-US" smtClean="0"/>
              <a:t>10</a:t>
            </a:fld>
            <a:endParaRPr lang="en-US"/>
          </a:p>
        </p:txBody>
      </p:sp>
    </p:spTree>
    <p:extLst>
      <p:ext uri="{BB962C8B-B14F-4D97-AF65-F5344CB8AC3E}">
        <p14:creationId xmlns:p14="http://schemas.microsoft.com/office/powerpoint/2010/main" val="3596236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Max Weber’s 3 Forms of Legitimacy: (</a:t>
            </a:r>
            <a:r>
              <a:rPr lang="en-US" sz="1200" kern="1200" dirty="0" err="1">
                <a:solidFill>
                  <a:schemeClr val="tx1"/>
                </a:solidFill>
                <a:effectLst/>
                <a:latin typeface="+mn-lt"/>
                <a:ea typeface="+mn-ea"/>
                <a:cs typeface="+mn-cs"/>
              </a:rPr>
              <a:t>MPYay</a:t>
            </a:r>
            <a:r>
              <a:rPr lang="en-US" sz="1200" kern="1200" dirty="0">
                <a:solidFill>
                  <a:schemeClr val="tx1"/>
                </a:solidFill>
                <a:effectLst/>
                <a:latin typeface="+mn-lt"/>
                <a:ea typeface="+mn-ea"/>
                <a:cs typeface="+mn-cs"/>
              </a:rPr>
              <a:t>!)</a:t>
            </a:r>
          </a:p>
          <a:p>
            <a:pPr lvl="1"/>
            <a:r>
              <a:rPr lang="en-US" sz="1200" kern="1200" dirty="0">
                <a:solidFill>
                  <a:schemeClr val="tx1"/>
                </a:solidFill>
                <a:effectLst/>
                <a:latin typeface="+mn-lt"/>
                <a:ea typeface="+mn-ea"/>
                <a:cs typeface="+mn-cs"/>
              </a:rPr>
              <a:t>Legitimacy defined as lawful basis by which people obey their governments orders and abide by rules</a:t>
            </a:r>
          </a:p>
          <a:p>
            <a:pPr lvl="1"/>
            <a:r>
              <a:rPr lang="en-US" sz="1200" kern="1200" dirty="0">
                <a:solidFill>
                  <a:schemeClr val="tx1"/>
                </a:solidFill>
                <a:effectLst/>
                <a:latin typeface="+mn-lt"/>
                <a:ea typeface="+mn-ea"/>
                <a:cs typeface="+mn-cs"/>
              </a:rPr>
              <a:t>Traditional Legitimacy – compliance by force of vales and customs</a:t>
            </a:r>
          </a:p>
          <a:p>
            <a:pPr lvl="1"/>
            <a:r>
              <a:rPr lang="en-US" sz="1200" kern="1200" dirty="0">
                <a:solidFill>
                  <a:schemeClr val="tx1"/>
                </a:solidFill>
                <a:effectLst/>
                <a:latin typeface="+mn-lt"/>
                <a:ea typeface="+mn-ea"/>
                <a:cs typeface="+mn-cs"/>
              </a:rPr>
              <a:t>Charismatic Legitimacy - devotion/personal confidence in heroism or other qualities of an individual leader</a:t>
            </a:r>
          </a:p>
          <a:p>
            <a:pPr lvl="1"/>
            <a:r>
              <a:rPr lang="en-US" sz="1200" kern="1200" dirty="0">
                <a:solidFill>
                  <a:schemeClr val="tx1"/>
                </a:solidFill>
                <a:effectLst/>
                <a:latin typeface="+mn-lt"/>
                <a:ea typeface="+mn-ea"/>
                <a:cs typeface="+mn-cs"/>
              </a:rPr>
              <a:t>Bureaucratic Legitimacy – acceptance of validity of laws and belief in competence of government administrators </a:t>
            </a:r>
          </a:p>
        </p:txBody>
      </p:sp>
      <p:sp>
        <p:nvSpPr>
          <p:cNvPr id="4" name="Slide Number Placeholder 3"/>
          <p:cNvSpPr>
            <a:spLocks noGrp="1"/>
          </p:cNvSpPr>
          <p:nvPr>
            <p:ph type="sldNum" sz="quarter" idx="10"/>
          </p:nvPr>
        </p:nvSpPr>
        <p:spPr/>
        <p:txBody>
          <a:bodyPr/>
          <a:lstStyle/>
          <a:p>
            <a:fld id="{60222F4E-358F-4BD5-8012-F650CF4A7E39}" type="slidenum">
              <a:rPr lang="en-US" smtClean="0"/>
              <a:t>11</a:t>
            </a:fld>
            <a:endParaRPr lang="en-US"/>
          </a:p>
        </p:txBody>
      </p:sp>
    </p:spTree>
    <p:extLst>
      <p:ext uri="{BB962C8B-B14F-4D97-AF65-F5344CB8AC3E}">
        <p14:creationId xmlns:p14="http://schemas.microsoft.com/office/powerpoint/2010/main" val="284845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2/17/2017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2/17/2017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2/17/2017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36" y="620170"/>
            <a:ext cx="8361229" cy="2098226"/>
          </a:xfrm>
        </p:spPr>
        <p:txBody>
          <a:bodyPr/>
          <a:lstStyle/>
          <a:p>
            <a:r>
              <a:rPr lang="en-US" dirty="0"/>
              <a:t>Test Prep</a:t>
            </a:r>
          </a:p>
        </p:txBody>
      </p:sp>
      <p:sp>
        <p:nvSpPr>
          <p:cNvPr id="3" name="Subtitle 2"/>
          <p:cNvSpPr>
            <a:spLocks noGrp="1"/>
          </p:cNvSpPr>
          <p:nvPr>
            <p:ph type="subTitle" idx="1"/>
          </p:nvPr>
        </p:nvSpPr>
        <p:spPr>
          <a:xfrm>
            <a:off x="731836" y="2986174"/>
            <a:ext cx="6831673" cy="1086237"/>
          </a:xfrm>
        </p:spPr>
        <p:txBody>
          <a:bodyPr/>
          <a:lstStyle/>
          <a:p>
            <a:r>
              <a:rPr lang="en-US" dirty="0"/>
              <a:t>PIA 2020 </a:t>
            </a:r>
          </a:p>
          <a:p>
            <a:r>
              <a:rPr lang="en-US" dirty="0"/>
              <a:t>2017</a:t>
            </a:r>
          </a:p>
        </p:txBody>
      </p:sp>
      <p:pic>
        <p:nvPicPr>
          <p:cNvPr id="1030" name="Picture 6" descr="Image result for image game sh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2609" y="2718396"/>
            <a:ext cx="4814277" cy="2708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06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did </a:t>
            </a:r>
            <a:r>
              <a:rPr lang="en-US" sz="4000" dirty="0">
                <a:solidFill>
                  <a:schemeClr val="tx1"/>
                </a:solidFill>
              </a:rPr>
              <a:t>Confucius promote on moral value system and political order</a:t>
            </a:r>
            <a:r>
              <a:rPr lang="en-US" sz="4000" dirty="0"/>
              <a:t>?</a:t>
            </a:r>
            <a:endParaRPr lang="en-US" sz="4000" dirty="0"/>
          </a:p>
        </p:txBody>
      </p:sp>
      <p:pic>
        <p:nvPicPr>
          <p:cNvPr id="11266" name="Picture 2" descr="Image result for test taking me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3865" y="2550367"/>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707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is </a:t>
            </a:r>
            <a:r>
              <a:rPr lang="en-US" sz="4000" dirty="0">
                <a:solidFill>
                  <a:schemeClr val="tx1"/>
                </a:solidFill>
              </a:rPr>
              <a:t>Max Weber’s 3 Forms of Legitimacy</a:t>
            </a:r>
            <a:r>
              <a:rPr lang="en-US" sz="4000" dirty="0"/>
              <a:t>?</a:t>
            </a:r>
            <a:endParaRPr lang="en-US" sz="4000" dirty="0"/>
          </a:p>
        </p:txBody>
      </p:sp>
      <p:pic>
        <p:nvPicPr>
          <p:cNvPr id="2050" name="Picture 2" descr="... /images/Revo-Game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252" y="2876700"/>
            <a:ext cx="2952984" cy="3617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91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are the </a:t>
            </a:r>
            <a:r>
              <a:rPr lang="en-US" sz="4000" dirty="0">
                <a:solidFill>
                  <a:schemeClr val="tx1"/>
                </a:solidFill>
              </a:rPr>
              <a:t>Definitions of Nation, State, vs. Tribe</a:t>
            </a:r>
            <a:r>
              <a:rPr lang="en-US" sz="4000" dirty="0"/>
              <a:t>?</a:t>
            </a:r>
            <a:endParaRPr lang="en-US" sz="4000" dirty="0"/>
          </a:p>
        </p:txBody>
      </p:sp>
      <p:pic>
        <p:nvPicPr>
          <p:cNvPr id="9218" name="Picture 2" descr="Image result for test taking me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878" y="2231281"/>
            <a:ext cx="4371975" cy="444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494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are the </a:t>
            </a:r>
            <a:r>
              <a:rPr lang="en-US" sz="4000" dirty="0">
                <a:solidFill>
                  <a:schemeClr val="tx1"/>
                </a:solidFill>
              </a:rPr>
              <a:t>Government functions under Keynesianism</a:t>
            </a:r>
            <a:r>
              <a:rPr lang="en-US" sz="4000" dirty="0"/>
              <a:t>?</a:t>
            </a:r>
            <a:endParaRPr lang="en-US" sz="4000" dirty="0"/>
          </a:p>
        </p:txBody>
      </p:sp>
      <p:pic>
        <p:nvPicPr>
          <p:cNvPr id="2050" name="Picture 2" descr="... /images/Revo-Game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252" y="2876700"/>
            <a:ext cx="2952984" cy="3617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069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is Command Economics?</a:t>
            </a:r>
            <a:endParaRPr lang="en-US" sz="4000" dirty="0"/>
          </a:p>
        </p:txBody>
      </p:sp>
      <p:pic>
        <p:nvPicPr>
          <p:cNvPr id="7170" name="Picture 2" descr="Image result for test taking me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14" y="268099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3039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are </a:t>
            </a:r>
            <a:r>
              <a:rPr lang="en-US" sz="4000" dirty="0">
                <a:solidFill>
                  <a:schemeClr val="tx1"/>
                </a:solidFill>
              </a:rPr>
              <a:t>Tasks of Policy-Making Support Mechanism</a:t>
            </a:r>
            <a:r>
              <a:rPr lang="en-US" sz="4000" dirty="0"/>
              <a:t>?</a:t>
            </a:r>
            <a:endParaRPr lang="en-US" sz="4000" dirty="0"/>
          </a:p>
        </p:txBody>
      </p:sp>
      <p:pic>
        <p:nvPicPr>
          <p:cNvPr id="2050" name="Picture 2" descr="... /images/Revo-Game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252" y="2876700"/>
            <a:ext cx="2952984" cy="3617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427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is the Asian Model and the Asian Tigers?</a:t>
            </a:r>
            <a:endParaRPr lang="en-US" sz="4000" dirty="0"/>
          </a:p>
        </p:txBody>
      </p:sp>
      <p:pic>
        <p:nvPicPr>
          <p:cNvPr id="5122" name="Picture 2" descr="Image result for test taking me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276309"/>
            <a:ext cx="4667250"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537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Points Completed	</a:t>
            </a:r>
          </a:p>
        </p:txBody>
      </p:sp>
      <p:sp>
        <p:nvSpPr>
          <p:cNvPr id="3" name="Content Placeholder 2"/>
          <p:cNvSpPr>
            <a:spLocks noGrp="1"/>
          </p:cNvSpPr>
          <p:nvPr>
            <p:ph idx="1"/>
          </p:nvPr>
        </p:nvSpPr>
        <p:spPr>
          <a:xfrm>
            <a:off x="1371600" y="1754155"/>
            <a:ext cx="6932645" cy="4739951"/>
          </a:xfrm>
        </p:spPr>
        <p:txBody>
          <a:bodyPr>
            <a:normAutofit fontScale="92500" lnSpcReduction="20000"/>
          </a:bodyPr>
          <a:lstStyle/>
          <a:p>
            <a:r>
              <a:rPr lang="en-US" sz="2800" dirty="0"/>
              <a:t>Please all teams must complete their discussion points by tomorrow at 9pm.  No more changes will be accepted after that, so that everyone can use them to study with. </a:t>
            </a:r>
          </a:p>
          <a:p>
            <a:r>
              <a:rPr lang="en-US" sz="2800" dirty="0"/>
              <a:t>The information in each point will be used for the grading rubric.  Those that are empty will be set by Dr. Picard based on the information from class and the material. </a:t>
            </a:r>
          </a:p>
          <a:p>
            <a:r>
              <a:rPr lang="en-US" sz="2800" dirty="0"/>
              <a:t>Teams that finish all their points get full participation credit.</a:t>
            </a:r>
          </a:p>
          <a:p>
            <a:r>
              <a:rPr lang="en-US" sz="2800" dirty="0"/>
              <a:t>If you are having difficulty with them, please see Jessi right after this session.  </a:t>
            </a:r>
          </a:p>
          <a:p>
            <a:r>
              <a:rPr lang="en-US" sz="2800" dirty="0"/>
              <a:t>Great work!  </a:t>
            </a:r>
          </a:p>
        </p:txBody>
      </p:sp>
      <p:pic>
        <p:nvPicPr>
          <p:cNvPr id="4098" name="Picture 2" descr="Image result for test taking me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584" y="2453951"/>
            <a:ext cx="3664209" cy="2435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910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Essay Questions</a:t>
            </a:r>
          </a:p>
        </p:txBody>
      </p:sp>
      <p:sp>
        <p:nvSpPr>
          <p:cNvPr id="3" name="Content Placeholder 2"/>
          <p:cNvSpPr>
            <a:spLocks noGrp="1"/>
          </p:cNvSpPr>
          <p:nvPr>
            <p:ph idx="1"/>
          </p:nvPr>
        </p:nvSpPr>
        <p:spPr>
          <a:xfrm>
            <a:off x="895739" y="1642187"/>
            <a:ext cx="11296261" cy="4926563"/>
          </a:xfrm>
        </p:spPr>
        <p:txBody>
          <a:bodyPr>
            <a:normAutofit/>
          </a:bodyPr>
          <a:lstStyle/>
          <a:p>
            <a:r>
              <a:rPr lang="en-US" sz="2800" dirty="0"/>
              <a:t>What defines a good governance? </a:t>
            </a:r>
            <a:r>
              <a:rPr lang="en-US" sz="2800" dirty="0"/>
              <a:t>Using </a:t>
            </a:r>
            <a:r>
              <a:rPr lang="en-US" sz="2800" dirty="0" err="1"/>
              <a:t>Schiavo</a:t>
            </a:r>
            <a:r>
              <a:rPr lang="en-US" sz="2800" dirty="0"/>
              <a:t>-Campo &amp; </a:t>
            </a:r>
            <a:r>
              <a:rPr lang="en-US" sz="2800" dirty="0" err="1"/>
              <a:t>McFerson’s</a:t>
            </a:r>
            <a:r>
              <a:rPr lang="en-US" sz="2800" dirty="0"/>
              <a:t> description of ‘Good Governance’, choose one country of your choice and evaluate how this particular country would rank in terms of accountability, transparency, rule of law, and participation. </a:t>
            </a:r>
          </a:p>
          <a:p>
            <a:r>
              <a:rPr lang="en-US" sz="2800" dirty="0"/>
              <a:t>Using </a:t>
            </a:r>
            <a:r>
              <a:rPr lang="en-US" sz="2800" dirty="0" err="1"/>
              <a:t>Schiavo</a:t>
            </a:r>
            <a:r>
              <a:rPr lang="en-US" sz="2800" dirty="0"/>
              <a:t>-Campo &amp; </a:t>
            </a:r>
            <a:r>
              <a:rPr lang="en-US" sz="2800" dirty="0" err="1"/>
              <a:t>McFerson</a:t>
            </a:r>
            <a:r>
              <a:rPr lang="en-US" sz="2800" dirty="0"/>
              <a:t> as a main reference, describe what is ‘Capacity Building/Development’ and what activities organizations should use to support it in the work place? </a:t>
            </a:r>
          </a:p>
          <a:p>
            <a:r>
              <a:rPr lang="en-US" sz="2800" dirty="0"/>
              <a:t>What have you specifically learnt from the core readings, degree readings and/or classical readings that apply to your field of study (MPA, MID, MPIA, MPPM)?  </a:t>
            </a:r>
            <a:endParaRPr lang="en-US" sz="2800" dirty="0"/>
          </a:p>
        </p:txBody>
      </p:sp>
    </p:spTree>
    <p:extLst>
      <p:ext uri="{BB962C8B-B14F-4D97-AF65-F5344CB8AC3E}">
        <p14:creationId xmlns:p14="http://schemas.microsoft.com/office/powerpoint/2010/main" val="1248382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Essay Questions</a:t>
            </a:r>
          </a:p>
        </p:txBody>
      </p:sp>
      <p:sp>
        <p:nvSpPr>
          <p:cNvPr id="3" name="Content Placeholder 2"/>
          <p:cNvSpPr>
            <a:spLocks noGrp="1"/>
          </p:cNvSpPr>
          <p:nvPr>
            <p:ph idx="1"/>
          </p:nvPr>
        </p:nvSpPr>
        <p:spPr>
          <a:xfrm>
            <a:off x="1371600" y="1642187"/>
            <a:ext cx="10328988" cy="4926563"/>
          </a:xfrm>
        </p:spPr>
        <p:txBody>
          <a:bodyPr>
            <a:normAutofit/>
          </a:bodyPr>
          <a:lstStyle/>
          <a:p>
            <a:pPr lvl="0"/>
            <a:r>
              <a:rPr lang="en-US" sz="3200" dirty="0"/>
              <a:t>Does liberalization of a market inherently lead to democratization?  Present the sides of this debate.  Explain your answer with concrete examples and refer to specific economic and development theories that support your case.</a:t>
            </a:r>
          </a:p>
          <a:p>
            <a:pPr lvl="0"/>
            <a:r>
              <a:rPr lang="en-US" sz="3200" dirty="0"/>
              <a:t>What makes good verses a bad leader?  Define both types of leadership and provide real world examples to support your cases.  </a:t>
            </a:r>
          </a:p>
          <a:p>
            <a:endParaRPr lang="en-US" sz="3200" dirty="0"/>
          </a:p>
          <a:p>
            <a:endParaRPr lang="en-US" sz="3200" dirty="0"/>
          </a:p>
        </p:txBody>
      </p:sp>
    </p:spTree>
    <p:extLst>
      <p:ext uri="{BB962C8B-B14F-4D97-AF65-F5344CB8AC3E}">
        <p14:creationId xmlns:p14="http://schemas.microsoft.com/office/powerpoint/2010/main" val="205934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a:t>
            </a:r>
          </a:p>
        </p:txBody>
      </p:sp>
      <p:sp>
        <p:nvSpPr>
          <p:cNvPr id="3" name="Content Placeholder 2"/>
          <p:cNvSpPr>
            <a:spLocks noGrp="1"/>
          </p:cNvSpPr>
          <p:nvPr>
            <p:ph idx="1"/>
          </p:nvPr>
        </p:nvSpPr>
        <p:spPr>
          <a:xfrm>
            <a:off x="1371600" y="1325217"/>
            <a:ext cx="7613374" cy="5708629"/>
          </a:xfrm>
        </p:spPr>
        <p:txBody>
          <a:bodyPr>
            <a:normAutofit/>
          </a:bodyPr>
          <a:lstStyle/>
          <a:p>
            <a:r>
              <a:rPr lang="en-US" dirty="0"/>
              <a:t>Each team works together to come up with their answer to a question. Select one speaker to give your team answers when called on. (1 min)</a:t>
            </a:r>
          </a:p>
          <a:p>
            <a:r>
              <a:rPr lang="en-US" dirty="0"/>
              <a:t>No notes or computers or iPhones, please, </a:t>
            </a:r>
            <a:r>
              <a:rPr lang="en-US"/>
              <a:t>but you can take notes</a:t>
            </a:r>
            <a:endParaRPr lang="en-US" dirty="0"/>
          </a:p>
          <a:p>
            <a:r>
              <a:rPr lang="en-US" dirty="0"/>
              <a:t>A group will be randomly selected from the pile of names to give their answer</a:t>
            </a:r>
          </a:p>
          <a:p>
            <a:r>
              <a:rPr lang="en-US" dirty="0"/>
              <a:t>They will receive 0-5 points for their response according the Discussion Notes and Rubric standards</a:t>
            </a:r>
          </a:p>
          <a:p>
            <a:r>
              <a:rPr lang="en-US" dirty="0"/>
              <a:t>CHALLENGE: If a team thinks that they have a BETTER or more COMPLETE answer, they can raise their hand to give it. The first team to raise their hand AFTER the first team is finished giving their answer wins the chance to challenge. If their answer is more complete, they give the total points awarded plus the other team’s points.</a:t>
            </a:r>
          </a:p>
          <a:p>
            <a:r>
              <a:rPr lang="en-US" dirty="0"/>
              <a:t>PRIZE: The Team with the most points in the end wins 2 free weeks of no discussion notes, plus a prize!</a:t>
            </a:r>
          </a:p>
          <a:p>
            <a:endParaRPr lang="en-US" dirty="0"/>
          </a:p>
        </p:txBody>
      </p:sp>
      <p:pic>
        <p:nvPicPr>
          <p:cNvPr id="4" name="Picture 2" descr="Image result for mem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2886" y="1933594"/>
            <a:ext cx="2933827" cy="2933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402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is the differences between Public Policy, Public Administration vs. Public Affairs?</a:t>
            </a:r>
            <a:endParaRPr lang="en-US" sz="4000" dirty="0"/>
          </a:p>
        </p:txBody>
      </p:sp>
      <p:pic>
        <p:nvPicPr>
          <p:cNvPr id="2050" name="Picture 2" descr="... /images/Revo-Game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252" y="2876700"/>
            <a:ext cx="2952984" cy="3617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317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are the four </a:t>
            </a:r>
            <a:r>
              <a:rPr lang="en-US" sz="4000" dirty="0" err="1"/>
              <a:t>Es</a:t>
            </a:r>
            <a:r>
              <a:rPr lang="en-US" sz="4000" dirty="0"/>
              <a:t> of Administration Effectiveness?</a:t>
            </a:r>
            <a:endParaRPr lang="en-US" sz="4000" dirty="0"/>
          </a:p>
        </p:txBody>
      </p:sp>
      <p:pic>
        <p:nvPicPr>
          <p:cNvPr id="17410" name="Picture 2" descr="Image result for test taking me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315283"/>
            <a:ext cx="388620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633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is the Temple of Good Governance?</a:t>
            </a:r>
            <a:endParaRPr lang="en-US" sz="4000" dirty="0"/>
          </a:p>
        </p:txBody>
      </p:sp>
      <p:pic>
        <p:nvPicPr>
          <p:cNvPr id="2050" name="Picture 2" descr="... /images/Revo-Game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252" y="2876700"/>
            <a:ext cx="2952984" cy="3617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914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is Max Weber’s Opinion of Democracy, giving one example?</a:t>
            </a:r>
            <a:endParaRPr lang="en-US" sz="4000" dirty="0"/>
          </a:p>
        </p:txBody>
      </p:sp>
      <p:pic>
        <p:nvPicPr>
          <p:cNvPr id="15362"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2445" y="3381180"/>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942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are Marx’s Dialectic and its 4 Epochs?</a:t>
            </a:r>
            <a:endParaRPr lang="en-US" sz="4000" dirty="0"/>
          </a:p>
        </p:txBody>
      </p:sp>
      <p:pic>
        <p:nvPicPr>
          <p:cNvPr id="2050" name="Picture 2" descr="... /images/Revo-Game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252" y="2876700"/>
            <a:ext cx="2952984" cy="3617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00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is </a:t>
            </a:r>
            <a:r>
              <a:rPr lang="en-US" sz="4000" dirty="0">
                <a:solidFill>
                  <a:schemeClr val="tx1"/>
                </a:solidFill>
              </a:rPr>
              <a:t>Zakaria’s definition of Illiberalism, and differences between liberty and democracy</a:t>
            </a:r>
            <a:r>
              <a:rPr lang="en-US" sz="4000" dirty="0"/>
              <a:t>?</a:t>
            </a:r>
            <a:endParaRPr lang="en-US" sz="4000" dirty="0"/>
          </a:p>
        </p:txBody>
      </p:sp>
      <p:pic>
        <p:nvPicPr>
          <p:cNvPr id="13314" name="Picture 2" descr="Image result for test taking me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1887" y="3516525"/>
            <a:ext cx="5248275"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320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1308"/>
          </a:xfrm>
        </p:spPr>
        <p:txBody>
          <a:bodyPr/>
          <a:lstStyle/>
          <a:p>
            <a:r>
              <a:rPr lang="en-US" dirty="0"/>
              <a:t>Question</a:t>
            </a:r>
          </a:p>
        </p:txBody>
      </p:sp>
      <p:sp>
        <p:nvSpPr>
          <p:cNvPr id="3" name="Content Placeholder 2"/>
          <p:cNvSpPr>
            <a:spLocks noGrp="1"/>
          </p:cNvSpPr>
          <p:nvPr>
            <p:ph idx="1"/>
          </p:nvPr>
        </p:nvSpPr>
        <p:spPr>
          <a:xfrm>
            <a:off x="4746814" y="1669504"/>
            <a:ext cx="6911009" cy="3694043"/>
          </a:xfrm>
        </p:spPr>
        <p:txBody>
          <a:bodyPr>
            <a:normAutofit/>
          </a:bodyPr>
          <a:lstStyle/>
          <a:p>
            <a:pPr marL="0" indent="0" algn="ctr">
              <a:buNone/>
            </a:pPr>
            <a:r>
              <a:rPr lang="en-US" sz="4000" dirty="0"/>
              <a:t>What is </a:t>
            </a:r>
            <a:r>
              <a:rPr lang="en-US" sz="4000" dirty="0">
                <a:solidFill>
                  <a:schemeClr val="tx1"/>
                </a:solidFill>
              </a:rPr>
              <a:t>Zakaria’s definition of Illiberalism, and differences between liberty and democracy</a:t>
            </a:r>
            <a:r>
              <a:rPr lang="en-US" sz="4000" dirty="0"/>
              <a:t>?</a:t>
            </a:r>
            <a:endParaRPr lang="en-US" sz="4000" dirty="0"/>
          </a:p>
        </p:txBody>
      </p:sp>
      <p:pic>
        <p:nvPicPr>
          <p:cNvPr id="2050" name="Picture 2" descr="... /images/Revo-GameSh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252" y="2876700"/>
            <a:ext cx="2952984" cy="3617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07261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77</TotalTime>
  <Words>1610</Words>
  <Application>Microsoft Office PowerPoint</Application>
  <PresentationFormat>Widescreen</PresentationFormat>
  <Paragraphs>131</Paragraphs>
  <Slides>19</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Franklin Gothic Book</vt:lpstr>
      <vt:lpstr>Crop</vt:lpstr>
      <vt:lpstr>Test Prep</vt:lpstr>
      <vt:lpstr>Rules </vt:lpstr>
      <vt:lpstr>Question</vt:lpstr>
      <vt:lpstr>Question</vt:lpstr>
      <vt:lpstr>Question</vt:lpstr>
      <vt:lpstr>Question</vt:lpstr>
      <vt:lpstr>Question</vt:lpstr>
      <vt:lpstr>Question</vt:lpstr>
      <vt:lpstr>Question</vt:lpstr>
      <vt:lpstr>Question</vt:lpstr>
      <vt:lpstr>Question</vt:lpstr>
      <vt:lpstr>Question</vt:lpstr>
      <vt:lpstr>Question</vt:lpstr>
      <vt:lpstr>Question</vt:lpstr>
      <vt:lpstr>Question</vt:lpstr>
      <vt:lpstr>Question</vt:lpstr>
      <vt:lpstr>Discussion Points Completed </vt:lpstr>
      <vt:lpstr>Potential Essay Questions</vt:lpstr>
      <vt:lpstr>Potential Essay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Prep</dc:title>
  <dc:creator>Jhanson133</dc:creator>
  <cp:lastModifiedBy>Jhanson133</cp:lastModifiedBy>
  <cp:revision>13</cp:revision>
  <dcterms:created xsi:type="dcterms:W3CDTF">2017-02-17T18:48:33Z</dcterms:created>
  <dcterms:modified xsi:type="dcterms:W3CDTF">2017-02-17T20:06:29Z</dcterms:modified>
</cp:coreProperties>
</file>