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41"/>
  </p:notesMasterIdLst>
  <p:sldIdLst>
    <p:sldId id="356" r:id="rId2"/>
    <p:sldId id="344" r:id="rId3"/>
    <p:sldId id="367" r:id="rId4"/>
    <p:sldId id="345" r:id="rId5"/>
    <p:sldId id="346" r:id="rId6"/>
    <p:sldId id="347" r:id="rId7"/>
    <p:sldId id="348" r:id="rId8"/>
    <p:sldId id="349" r:id="rId9"/>
    <p:sldId id="350" r:id="rId10"/>
    <p:sldId id="351" r:id="rId11"/>
    <p:sldId id="352" r:id="rId12"/>
    <p:sldId id="353" r:id="rId13"/>
    <p:sldId id="354" r:id="rId14"/>
    <p:sldId id="262" r:id="rId15"/>
    <p:sldId id="294" r:id="rId16"/>
    <p:sldId id="281" r:id="rId17"/>
    <p:sldId id="283" r:id="rId18"/>
    <p:sldId id="340" r:id="rId19"/>
    <p:sldId id="357" r:id="rId20"/>
    <p:sldId id="359" r:id="rId21"/>
    <p:sldId id="360" r:id="rId22"/>
    <p:sldId id="302" r:id="rId23"/>
    <p:sldId id="296" r:id="rId24"/>
    <p:sldId id="298" r:id="rId25"/>
    <p:sldId id="299" r:id="rId26"/>
    <p:sldId id="312" r:id="rId27"/>
    <p:sldId id="311" r:id="rId28"/>
    <p:sldId id="303" r:id="rId29"/>
    <p:sldId id="366" r:id="rId30"/>
    <p:sldId id="300" r:id="rId31"/>
    <p:sldId id="297" r:id="rId32"/>
    <p:sldId id="301" r:id="rId33"/>
    <p:sldId id="305" r:id="rId34"/>
    <p:sldId id="310" r:id="rId35"/>
    <p:sldId id="306" r:id="rId36"/>
    <p:sldId id="307" r:id="rId37"/>
    <p:sldId id="308" r:id="rId38"/>
    <p:sldId id="309" r:id="rId39"/>
    <p:sldId id="314"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32" autoAdjust="0"/>
    <p:restoredTop sz="64097" autoAdjust="0"/>
  </p:normalViewPr>
  <p:slideViewPr>
    <p:cSldViewPr>
      <p:cViewPr varScale="1">
        <p:scale>
          <a:sx n="125" d="100"/>
          <a:sy n="125" d="100"/>
        </p:scale>
        <p:origin x="77" y="346"/>
      </p:cViewPr>
      <p:guideLst>
        <p:guide orient="horz" pos="2160"/>
        <p:guide pos="3840"/>
      </p:guideLst>
    </p:cSldViewPr>
  </p:slideViewPr>
  <p:notesTextViewPr>
    <p:cViewPr>
      <p:scale>
        <a:sx n="1" d="1"/>
        <a:sy n="1" d="1"/>
      </p:scale>
      <p:origin x="0" y="0"/>
    </p:cViewPr>
  </p:notesTextViewPr>
  <p:notesViewPr>
    <p:cSldViewPr>
      <p:cViewPr varScale="1">
        <p:scale>
          <a:sx n="96" d="100"/>
          <a:sy n="96" d="100"/>
        </p:scale>
        <p:origin x="-401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7.64706" units="1/cm"/>
          <inkml:channelProperty channel="Y" name="resolution" value="37.24138" units="1/cm"/>
        </inkml:channelProperties>
      </inkml:inkSource>
      <inkml:timestamp xml:id="ts0" timeString="2013-09-07T23:49:20.77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4226EB-2598-4B21-BD43-EC5826005AAE}" emma:medium="tactile" emma:mode="ink">
          <msink:context xmlns:msink="http://schemas.microsoft.com/ink/2010/main" type="writingRegion" rotatedBoundingBox="21280,6819 21295,6819 21295,6834 21280,6834"/>
        </emma:interpretation>
      </emma:emma>
    </inkml:annotationXML>
    <inkml:traceGroup>
      <inkml:annotationXML>
        <emma:emma xmlns:emma="http://www.w3.org/2003/04/emma" version="1.0">
          <emma:interpretation id="{EE4B2601-FB45-4FCE-94EE-2B08D4660175}" emma:medium="tactile" emma:mode="ink">
            <msink:context xmlns:msink="http://schemas.microsoft.com/ink/2010/main" type="paragraph" rotatedBoundingBox="21280,6819 21295,6819 21295,6834 21280,6834" alignmentLevel="1"/>
          </emma:interpretation>
        </emma:emma>
      </inkml:annotationXML>
      <inkml:traceGroup>
        <inkml:annotationXML>
          <emma:emma xmlns:emma="http://www.w3.org/2003/04/emma" version="1.0">
            <emma:interpretation id="{EE4F5505-B79F-4545-9561-B5AC19DF87A7}" emma:medium="tactile" emma:mode="ink">
              <msink:context xmlns:msink="http://schemas.microsoft.com/ink/2010/main" type="line" rotatedBoundingBox="21280,6819 21295,6819 21295,6834 21280,6834"/>
            </emma:interpretation>
          </emma:emma>
        </inkml:annotationXML>
        <inkml:traceGroup>
          <inkml:annotationXML>
            <emma:emma xmlns:emma="http://www.w3.org/2003/04/emma" version="1.0">
              <emma:interpretation id="{BF8E4F60-3AC3-4B86-AC88-009CF956A986}" emma:medium="tactile" emma:mode="ink">
                <msink:context xmlns:msink="http://schemas.microsoft.com/ink/2010/main" type="inkWord" rotatedBoundingBox="21280,6819 21295,6819 21295,6834 21280,6834"/>
              </emma:interpretation>
            </emma:emma>
          </inkml:annotationXML>
          <inkml:trace contextRef="#ctx0" brushRef="#br0">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0-09-13T15:30:36.36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1DF2249-30C2-4976-BE95-188DBDC133F8}" emma:medium="tactile" emma:mode="ink">
          <msink:context xmlns:msink="http://schemas.microsoft.com/ink/2010/main" type="inkDrawing" rotatedBoundingBox="1810,14843 1902,15090 1896,15092 1805,14845" semanticType="callout" shapeName="Other"/>
        </emma:interpretation>
      </emma:emma>
    </inkml:annotationXML>
    <inkml:trace contextRef="#ctx0" brushRef="#br0">92 246 21,'-33'-72'22,"13"14"-8,1 3-38,-1-6-4</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FB81563-6B4A-4319-9D1E-EA34415DD707}" type="datetimeFigureOut">
              <a:rPr lang="en-US" smtClean="0"/>
              <a:t>9/7/2014</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E7AAE91-D81F-4DC2-9670-51A3A9335C59}" type="slidenum">
              <a:rPr lang="en-US" smtClean="0"/>
              <a:t>‹#›</a:t>
            </a:fld>
            <a:endParaRPr lang="en-US"/>
          </a:p>
        </p:txBody>
      </p:sp>
    </p:spTree>
    <p:extLst>
      <p:ext uri="{BB962C8B-B14F-4D97-AF65-F5344CB8AC3E}">
        <p14:creationId xmlns:p14="http://schemas.microsoft.com/office/powerpoint/2010/main" val="419555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14</a:t>
            </a:fld>
            <a:endParaRPr lang="en-US"/>
          </a:p>
        </p:txBody>
      </p:sp>
    </p:spTree>
    <p:extLst>
      <p:ext uri="{BB962C8B-B14F-4D97-AF65-F5344CB8AC3E}">
        <p14:creationId xmlns:p14="http://schemas.microsoft.com/office/powerpoint/2010/main" val="130280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The Worm in the Apple: Whose Ox is Being Gored?: </a:t>
            </a:r>
            <a:r>
              <a:rPr lang="en-US" sz="1200" kern="1200" dirty="0" smtClean="0">
                <a:solidFill>
                  <a:schemeClr val="tx1"/>
                </a:solidFill>
                <a:effectLst/>
                <a:latin typeface="+mn-lt"/>
                <a:ea typeface="+mn-ea"/>
                <a:cs typeface="+mn-cs"/>
              </a:rPr>
              <a:t> Problem with decision trees is that it assumes away the impact on different groups. There will be winners and losers. Thus, overall efficiency of government is an important criterion, but it is certainly not the only one. </a:t>
            </a:r>
          </a:p>
          <a:p>
            <a:pPr lvl="1"/>
            <a:r>
              <a:rPr lang="en-US" sz="1200" b="1" kern="1200" dirty="0" smtClean="0">
                <a:solidFill>
                  <a:schemeClr val="tx1"/>
                </a:solidFill>
                <a:effectLst/>
                <a:latin typeface="+mn-lt"/>
                <a:ea typeface="+mn-ea"/>
                <a:cs typeface="+mn-cs"/>
              </a:rPr>
              <a:t>Majority</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Unanimity</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Consensus: </a:t>
            </a:r>
            <a:r>
              <a:rPr lang="en-US" sz="1200" kern="1200" dirty="0" smtClean="0">
                <a:solidFill>
                  <a:schemeClr val="tx1"/>
                </a:solidFill>
                <a:effectLst/>
                <a:latin typeface="+mn-lt"/>
                <a:ea typeface="+mn-ea"/>
                <a:cs typeface="+mn-cs"/>
              </a:rPr>
              <a:t>does not require unanimity. Entails no significant segment of society is so strongly opposed to the decisions as to diminish its willing continued cooperation with he system as a whole and thus in time erode the system’s legitimacy.</a:t>
            </a:r>
          </a:p>
          <a:p>
            <a:endParaRPr lang="en-US" dirty="0" smtClean="0"/>
          </a:p>
          <a:p>
            <a:endParaRPr lang="en-US" dirty="0" smtClean="0"/>
          </a:p>
          <a:p>
            <a:pPr marL="171450" lvl="0" indent="-171450" rtl="0">
              <a:buFont typeface="Arial" pitchFamily="34" charset="0"/>
              <a:buChar char="•"/>
            </a:pPr>
            <a:r>
              <a:rPr lang="en-US" sz="1200" b="1" kern="1200" dirty="0" smtClean="0">
                <a:solidFill>
                  <a:schemeClr val="tx1"/>
                </a:solidFill>
                <a:effectLst/>
                <a:latin typeface="+mn-lt"/>
                <a:ea typeface="+mn-ea"/>
                <a:cs typeface="+mn-cs"/>
              </a:rPr>
              <a:t>Let Winners be Winners and Losers be Content</a:t>
            </a:r>
            <a:r>
              <a:rPr lang="en-US" sz="1200" kern="1200" dirty="0" smtClean="0">
                <a:solidFill>
                  <a:schemeClr val="tx1"/>
                </a:solidFill>
                <a:effectLst/>
                <a:latin typeface="+mn-lt"/>
                <a:ea typeface="+mn-ea"/>
                <a:cs typeface="+mn-cs"/>
              </a:rPr>
              <a:t>: Every government decision entails winners and losers. Functioning democracy must have provisions to protect minority rights and the survival of the state requires its continued legitimacy. </a:t>
            </a:r>
          </a:p>
          <a:p>
            <a:pPr marL="171450" lvl="0" indent="-171450">
              <a:buFont typeface="Arial" pitchFamily="34" charset="0"/>
              <a:buChar char="•"/>
            </a:pPr>
            <a:r>
              <a:rPr lang="en-US" sz="1200" kern="1200" dirty="0" smtClean="0">
                <a:solidFill>
                  <a:schemeClr val="tx1"/>
                </a:solidFill>
                <a:effectLst/>
                <a:latin typeface="+mn-lt"/>
                <a:ea typeface="+mn-ea"/>
                <a:cs typeface="+mn-cs"/>
              </a:rPr>
              <a:t>If a sizeable group in society come to the conclusions that they will always and systematically be on the losing side, their adherence to the state will weaken, and in time, may threaten the common prosperity of the survival of the state.</a:t>
            </a:r>
          </a:p>
          <a:p>
            <a:pPr marL="628650" lvl="1" indent="-171450">
              <a:buFont typeface="Arial" pitchFamily="34" charset="0"/>
              <a:buChar char="•"/>
            </a:pPr>
            <a:r>
              <a:rPr lang="en-US" sz="1200" kern="1200" dirty="0" smtClean="0">
                <a:solidFill>
                  <a:schemeClr val="tx1"/>
                </a:solidFill>
                <a:effectLst/>
                <a:latin typeface="+mn-lt"/>
                <a:ea typeface="+mn-ea"/>
                <a:cs typeface="+mn-cs"/>
              </a:rPr>
              <a:t>Sustainability of the government decision-making process is key.</a:t>
            </a:r>
          </a:p>
          <a:p>
            <a:pPr marL="171450" lvl="0" indent="-171450">
              <a:buFont typeface="Arial" pitchFamily="34" charset="0"/>
              <a:buChar char="•"/>
            </a:pPr>
            <a:r>
              <a:rPr lang="en-US" sz="1200" kern="1200" dirty="0" smtClean="0">
                <a:solidFill>
                  <a:schemeClr val="tx1"/>
                </a:solidFill>
                <a:effectLst/>
                <a:latin typeface="+mn-lt"/>
                <a:ea typeface="+mn-ea"/>
                <a:cs typeface="+mn-cs"/>
              </a:rPr>
              <a:t>Pareto optimality: a situation cannot be improved upon if it impossible to make somebody better off without causing someone else to lose. Conversely, and economic state of affairs is suboptimal and a change is economically desirable, if it is possible to produce gains for the winners without making anyone else worse off (if it produces a net gain). </a:t>
            </a:r>
          </a:p>
          <a:p>
            <a:pPr marL="628650" lvl="1" indent="-171450">
              <a:buFont typeface="Arial" pitchFamily="34" charset="0"/>
              <a:buChar char="•"/>
            </a:pPr>
            <a:r>
              <a:rPr lang="en-US" sz="1200" kern="1200" dirty="0" smtClean="0">
                <a:solidFill>
                  <a:schemeClr val="tx1"/>
                </a:solidFill>
                <a:effectLst/>
                <a:latin typeface="+mn-lt"/>
                <a:ea typeface="+mn-ea"/>
                <a:cs typeface="+mn-cs"/>
              </a:rPr>
              <a:t>Economists are therefore satisfied if the change permits the lowers to be fully compensated while still producing gains for others—whether or not the compensation actually takes place. </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27</a:t>
            </a:fld>
            <a:endParaRPr lang="en-US"/>
          </a:p>
        </p:txBody>
      </p:sp>
    </p:spTree>
    <p:extLst>
      <p:ext uri="{BB962C8B-B14F-4D97-AF65-F5344CB8AC3E}">
        <p14:creationId xmlns:p14="http://schemas.microsoft.com/office/powerpoint/2010/main" val="304065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Nonmarket: Demand and Supply Characteristics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basis for distinguishing between the market and the nonmarket tis that organizations derive their principal revenues from prices charged for output sold in markets where buyers can choose what to buy as well as whether to buy, whereas nonmarket organizations derive their principal revenues from taxes, donations, or other </a:t>
            </a:r>
            <a:r>
              <a:rPr lang="en-US" sz="1200" b="1" kern="1200" dirty="0" err="1" smtClean="0">
                <a:solidFill>
                  <a:schemeClr val="tx1"/>
                </a:solidFill>
                <a:effectLst/>
                <a:latin typeface="+mn-lt"/>
                <a:ea typeface="+mn-ea"/>
                <a:cs typeface="+mn-cs"/>
              </a:rPr>
              <a:t>nonpriced</a:t>
            </a:r>
            <a:r>
              <a:rPr lang="en-US" sz="1200" b="1" kern="1200" dirty="0" smtClean="0">
                <a:solidFill>
                  <a:schemeClr val="tx1"/>
                </a:solidFill>
                <a:effectLst/>
                <a:latin typeface="+mn-lt"/>
                <a:ea typeface="+mn-ea"/>
                <a:cs typeface="+mn-cs"/>
              </a:rPr>
              <a:t> sources.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28</a:t>
            </a:fld>
            <a:endParaRPr lang="en-US"/>
          </a:p>
        </p:txBody>
      </p:sp>
    </p:spTree>
    <p:extLst>
      <p:ext uri="{BB962C8B-B14F-4D97-AF65-F5344CB8AC3E}">
        <p14:creationId xmlns:p14="http://schemas.microsoft.com/office/powerpoint/2010/main" val="245046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How is the success or failure of market outcomes to be judged? </a:t>
            </a:r>
          </a:p>
          <a:p>
            <a:pPr lvl="1"/>
            <a:r>
              <a:rPr lang="en-US" sz="1200" kern="1200" dirty="0" smtClean="0">
                <a:solidFill>
                  <a:schemeClr val="tx1"/>
                </a:solidFill>
                <a:effectLst/>
                <a:latin typeface="+mn-lt"/>
                <a:ea typeface="+mn-ea"/>
                <a:cs typeface="+mn-cs"/>
              </a:rPr>
              <a:t>Efficiency: Market outcomes can be termed efficient if the same level of total benefits that they generate cannot be obtained at lower cost or, alternatively, if greater benefits cannot be generated at the </a:t>
            </a:r>
            <a:r>
              <a:rPr lang="en-US" sz="1200" kern="1200" dirty="0" err="1" smtClean="0">
                <a:solidFill>
                  <a:schemeClr val="tx1"/>
                </a:solidFill>
                <a:effectLst/>
                <a:latin typeface="+mn-lt"/>
                <a:ea typeface="+mn-ea"/>
                <a:cs typeface="+mn-cs"/>
              </a:rPr>
              <a:t>samel</a:t>
            </a:r>
            <a:r>
              <a:rPr lang="en-US" sz="1200" kern="1200" dirty="0" smtClean="0">
                <a:solidFill>
                  <a:schemeClr val="tx1"/>
                </a:solidFill>
                <a:effectLst/>
                <a:latin typeface="+mn-lt"/>
                <a:ea typeface="+mn-ea"/>
                <a:cs typeface="+mn-cs"/>
              </a:rPr>
              <a:t> level of costs; in either case, the resulting total benefits must exceed total costs if the outcomes are to be deemed efficiency. </a:t>
            </a:r>
          </a:p>
          <a:p>
            <a:pPr lvl="2"/>
            <a:r>
              <a:rPr lang="en-US" sz="1200" kern="1200" dirty="0" smtClean="0">
                <a:solidFill>
                  <a:schemeClr val="tx1"/>
                </a:solidFill>
                <a:effectLst/>
                <a:latin typeface="+mn-lt"/>
                <a:ea typeface="+mn-ea"/>
                <a:cs typeface="+mn-cs"/>
              </a:rPr>
              <a:t>Allocative efficiency</a:t>
            </a:r>
          </a:p>
          <a:p>
            <a:pPr lvl="1"/>
            <a:r>
              <a:rPr lang="en-US" sz="1200" kern="1200" dirty="0" smtClean="0">
                <a:solidFill>
                  <a:schemeClr val="tx1"/>
                </a:solidFill>
                <a:effectLst/>
                <a:latin typeface="+mn-lt"/>
                <a:ea typeface="+mn-ea"/>
                <a:cs typeface="+mn-cs"/>
              </a:rPr>
              <a:t>Distributional Equity: Goes beyond economics. Distributional issues tend to be more important.  Many non-economists argue that distributional considerations should have more priority of efficiency, and they fault the market for its failure to accord this priority. </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30</a:t>
            </a:fld>
            <a:endParaRPr lang="en-US"/>
          </a:p>
        </p:txBody>
      </p:sp>
    </p:spTree>
    <p:extLst>
      <p:ext uri="{BB962C8B-B14F-4D97-AF65-F5344CB8AC3E}">
        <p14:creationId xmlns:p14="http://schemas.microsoft.com/office/powerpoint/2010/main" val="277952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31</a:t>
            </a:fld>
            <a:endParaRPr lang="en-US"/>
          </a:p>
        </p:txBody>
      </p:sp>
    </p:spTree>
    <p:extLst>
      <p:ext uri="{BB962C8B-B14F-4D97-AF65-F5344CB8AC3E}">
        <p14:creationId xmlns:p14="http://schemas.microsoft.com/office/powerpoint/2010/main" val="171935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Externalities and Public Goods</a:t>
            </a:r>
            <a:r>
              <a:rPr lang="en-US" sz="1200" kern="1200" dirty="0" smtClean="0">
                <a:solidFill>
                  <a:schemeClr val="tx1"/>
                </a:solidFill>
                <a:effectLst/>
                <a:latin typeface="+mn-lt"/>
                <a:ea typeface="+mn-ea"/>
                <a:cs typeface="+mn-cs"/>
              </a:rPr>
              <a:t>: Where economic activities create spillovers, whether benefits or costs, that are not, respectively, appropriable by or collective from the producer, then market outcomes will not be efficient in the allocative sense defined previously. Since these external benefits or costs do not enter the calculations upon which production decisions are based, too little will tend to be produced where the externalities are (net) benefits, and too much where they are (net) costs, compared with socially efficient output levels . Education is an example</a:t>
            </a:r>
            <a:r>
              <a:rPr lang="en-US" sz="1200" b="1"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 it benefits society and individuals. These externalities provide a justification for government intervention to compensate for the tendency of the market, if it is not prodded, to produce insufficient output. Technology investment. To the extent these benefits are external to and </a:t>
            </a:r>
            <a:r>
              <a:rPr lang="en-US" sz="1200" kern="1200" dirty="0" err="1" smtClean="0">
                <a:solidFill>
                  <a:schemeClr val="tx1"/>
                </a:solidFill>
                <a:effectLst/>
                <a:latin typeface="+mn-lt"/>
                <a:ea typeface="+mn-ea"/>
                <a:cs typeface="+mn-cs"/>
              </a:rPr>
              <a:t>nonappropriable</a:t>
            </a:r>
            <a:r>
              <a:rPr lang="en-US" sz="1200" kern="1200" dirty="0" smtClean="0">
                <a:solidFill>
                  <a:schemeClr val="tx1"/>
                </a:solidFill>
                <a:effectLst/>
                <a:latin typeface="+mn-lt"/>
                <a:ea typeface="+mn-ea"/>
                <a:cs typeface="+mn-cs"/>
              </a:rPr>
              <a:t> by the firms that bear the associated costs, these and other firms will invest too little in R&amp;D. </a:t>
            </a:r>
          </a:p>
          <a:p>
            <a:pPr rtl="0"/>
            <a:endParaRPr lang="en-US" baseline="0" dirty="0" smtClean="0"/>
          </a:p>
          <a:p>
            <a:pPr lvl="0" rtl="0"/>
            <a:r>
              <a:rPr lang="en-US" sz="1200" kern="1200" dirty="0" err="1" smtClean="0">
                <a:solidFill>
                  <a:schemeClr val="tx1"/>
                </a:solidFill>
                <a:effectLst/>
                <a:latin typeface="+mn-lt"/>
                <a:ea typeface="+mn-ea"/>
                <a:cs typeface="+mn-cs"/>
              </a:rPr>
              <a:t>Coase</a:t>
            </a:r>
            <a:r>
              <a:rPr lang="en-US" sz="1200" kern="1200" dirty="0" smtClean="0">
                <a:solidFill>
                  <a:schemeClr val="tx1"/>
                </a:solidFill>
                <a:effectLst/>
                <a:latin typeface="+mn-lt"/>
                <a:ea typeface="+mn-ea"/>
                <a:cs typeface="+mn-cs"/>
              </a:rPr>
              <a:t> (1960) contends that externalities to not necessarily lead to market failure provided that a transaction or contract can be struck between the source and recipients, that, in effect, bring externalities into the market. He argues that those who are the victims of external costs can make these costs tangible to their sources by offering to pay the latter to desist or diminish the culpable activities. </a:t>
            </a:r>
          </a:p>
          <a:p>
            <a:pPr lvl="1"/>
            <a:r>
              <a:rPr lang="en-US" sz="1200" kern="1200" dirty="0" err="1" smtClean="0">
                <a:solidFill>
                  <a:schemeClr val="tx1"/>
                </a:solidFill>
                <a:effectLst/>
                <a:latin typeface="+mn-lt"/>
                <a:ea typeface="+mn-ea"/>
                <a:cs typeface="+mn-cs"/>
              </a:rPr>
              <a:t>Coase’s</a:t>
            </a:r>
            <a:r>
              <a:rPr lang="en-US" sz="1200" kern="1200" dirty="0" smtClean="0">
                <a:solidFill>
                  <a:schemeClr val="tx1"/>
                </a:solidFill>
                <a:effectLst/>
                <a:latin typeface="+mn-lt"/>
                <a:ea typeface="+mn-ea"/>
                <a:cs typeface="+mn-cs"/>
              </a:rPr>
              <a:t> theorem runs into problems of implementation. Harder to bargain. Transaction costs are high. </a:t>
            </a:r>
          </a:p>
          <a:p>
            <a:pPr rtl="0"/>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Increasing Returns: </a:t>
            </a:r>
            <a:r>
              <a:rPr lang="en-US" sz="1200" kern="1200" dirty="0" smtClean="0">
                <a:solidFill>
                  <a:schemeClr val="tx1"/>
                </a:solidFill>
                <a:effectLst/>
                <a:latin typeface="+mn-lt"/>
                <a:ea typeface="+mn-ea"/>
                <a:cs typeface="+mn-cs"/>
              </a:rPr>
              <a:t>Where economic activities are subject to increasing returns and decreasing marginal costs, markets will again fail to generate efficient outcomes. Under conditions of decreasing costs, the lowest cost mode of production would be achieved by a single producer. Consequently, a free market will result in monopoly. Assuming the monopolist cannot discriminate in the prices charged to different buyers and hence a single price prevails in the market, the outcome will be inefficient. It will produce lower quantities and the profit-maximizing price charged by the monopolist will be higher than warranted by the costs of production. </a:t>
            </a:r>
          </a:p>
          <a:p>
            <a:pPr rtl="0"/>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Market Imperfections: </a:t>
            </a:r>
            <a:r>
              <a:rPr lang="en-US" sz="1200" kern="1200" dirty="0" smtClean="0">
                <a:solidFill>
                  <a:schemeClr val="tx1"/>
                </a:solidFill>
                <a:effectLst/>
                <a:latin typeface="+mn-lt"/>
                <a:ea typeface="+mn-ea"/>
                <a:cs typeface="+mn-cs"/>
              </a:rPr>
              <a:t>Where price, information, and mobility characteristics of perfect markets depart significantly from those prevailing in actual markets, the outcomes resulting from those markets will not be efficient. Once again a rationale arises for government intervention. These conditions abound in the economies of developing countries. </a:t>
            </a:r>
          </a:p>
          <a:p>
            <a:pPr rtl="0"/>
            <a:r>
              <a:rPr lang="en-US" sz="1200" kern="1200" dirty="0" smtClean="0">
                <a:solidFill>
                  <a:schemeClr val="tx1"/>
                </a:solidFill>
                <a:effectLst/>
                <a:latin typeface="+mn-lt"/>
                <a:ea typeface="+mn-ea"/>
                <a:cs typeface="+mn-cs"/>
              </a:rPr>
              <a:t>In developing country “big push” by government is presumed to be needed to compensate for the inadequacies of markets</a:t>
            </a:r>
          </a:p>
          <a:p>
            <a:pPr rtl="0"/>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Distributional Equity: </a:t>
            </a:r>
            <a:r>
              <a:rPr lang="en-US" sz="1200" kern="1200" dirty="0" smtClean="0">
                <a:solidFill>
                  <a:schemeClr val="tx1"/>
                </a:solidFill>
                <a:effectLst/>
                <a:latin typeface="+mn-lt"/>
                <a:ea typeface="+mn-ea"/>
                <a:cs typeface="+mn-cs"/>
              </a:rPr>
              <a:t>Welfare economics typically discusses trade-offs in dealing with relative efficiency of various redistributive schemes. Income distribution is a type of public good. An equitable redistribution does not result from freely functioning markets because philanthropy and charity yield benefits that are external to, and not appropriable by, the donor, but are instead realized by society as a whole. Left to its own devices, the market will therefor produce less redistribution than is efficient (that is, socially desirable) because of the usual free rider problem associated with externalities, public goods, and incomplete markets. </a:t>
            </a:r>
          </a:p>
          <a:p>
            <a:pPr rtl="0"/>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32</a:t>
            </a:fld>
            <a:endParaRPr lang="en-US"/>
          </a:p>
        </p:txBody>
      </p:sp>
    </p:spTree>
    <p:extLst>
      <p:ext uri="{BB962C8B-B14F-4D97-AF65-F5344CB8AC3E}">
        <p14:creationId xmlns:p14="http://schemas.microsoft.com/office/powerpoint/2010/main" val="423649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The absence of perfect and complete markets accounts for the various types of market failure. Similarly, nonmarket failures are due to the absence of nonmarket mechanisms for reconciling calculations by decision makers of their private and organizational costs and benefits with the costs and benefits of society as a whole. Nor are the prospects for the invention of suitable nonmarket mechanisms that will avoid nonmarket failure notably brighter than for creating and perfecting suitable markets whose absence leads to market failures.</a:t>
            </a:r>
          </a:p>
          <a:p>
            <a:pPr marL="0" lvl="0" indent="0" rtl="0">
              <a:buFont typeface="Arial" pitchFamily="34" charset="0"/>
              <a:buNone/>
            </a:pP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It is difficult to construct visible nonmarket hands that will turn public vices into public virtues</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33</a:t>
            </a:fld>
            <a:endParaRPr lang="en-US"/>
          </a:p>
        </p:txBody>
      </p:sp>
    </p:spTree>
    <p:extLst>
      <p:ext uri="{BB962C8B-B14F-4D97-AF65-F5344CB8AC3E}">
        <p14:creationId xmlns:p14="http://schemas.microsoft.com/office/powerpoint/2010/main" val="1387423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34</a:t>
            </a:fld>
            <a:endParaRPr lang="en-US"/>
          </a:p>
        </p:txBody>
      </p:sp>
    </p:spTree>
    <p:extLst>
      <p:ext uri="{BB962C8B-B14F-4D97-AF65-F5344CB8AC3E}">
        <p14:creationId xmlns:p14="http://schemas.microsoft.com/office/powerpoint/2010/main" val="379034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Public policies intended to compensate for market shortcomings generally take the form of legislative or administrative assignment of particular functions to one or another government agency to produce specified outputs that are expected to redress the market’s shortcomings. </a:t>
            </a:r>
          </a:p>
          <a:p>
            <a:pPr lvl="0" rtl="0"/>
            <a:r>
              <a:rPr lang="en-US" sz="1200" kern="1200" dirty="0" smtClean="0">
                <a:solidFill>
                  <a:schemeClr val="tx1"/>
                </a:solidFill>
                <a:effectLst/>
                <a:latin typeface="+mn-lt"/>
                <a:ea typeface="+mn-ea"/>
                <a:cs typeface="+mn-cs"/>
              </a:rPr>
              <a:t>These outputs or activities are of four types:</a:t>
            </a:r>
          </a:p>
          <a:p>
            <a:pPr marL="628650" lvl="1" indent="-171450">
              <a:buFont typeface="Arial" pitchFamily="34" charset="0"/>
              <a:buChar char="•"/>
            </a:pPr>
            <a:r>
              <a:rPr lang="en-US" sz="1200" kern="1200" dirty="0" smtClean="0">
                <a:solidFill>
                  <a:schemeClr val="tx1"/>
                </a:solidFill>
                <a:effectLst/>
                <a:latin typeface="+mn-lt"/>
                <a:ea typeface="+mn-ea"/>
                <a:cs typeface="+mn-cs"/>
              </a:rPr>
              <a:t>Regulatory services </a:t>
            </a:r>
          </a:p>
          <a:p>
            <a:pPr marL="628650" lvl="1" indent="-171450">
              <a:buFont typeface="Arial" pitchFamily="34" charset="0"/>
              <a:buChar char="•"/>
            </a:pPr>
            <a:r>
              <a:rPr lang="en-US" sz="1200" kern="1200" dirty="0" smtClean="0">
                <a:solidFill>
                  <a:schemeClr val="tx1"/>
                </a:solidFill>
                <a:effectLst/>
                <a:latin typeface="+mn-lt"/>
                <a:ea typeface="+mn-ea"/>
                <a:cs typeface="+mn-cs"/>
              </a:rPr>
              <a:t>Pure public goods (self defense, space R&amp;D)</a:t>
            </a:r>
          </a:p>
          <a:p>
            <a:pPr marL="628650" lvl="1" indent="-171450">
              <a:buFont typeface="Arial" pitchFamily="34" charset="0"/>
              <a:buChar char="•"/>
            </a:pPr>
            <a:r>
              <a:rPr lang="en-US" sz="1200" kern="1200" dirty="0" smtClean="0">
                <a:solidFill>
                  <a:schemeClr val="tx1"/>
                </a:solidFill>
                <a:effectLst/>
                <a:latin typeface="+mn-lt"/>
                <a:ea typeface="+mn-ea"/>
                <a:cs typeface="+mn-cs"/>
              </a:rPr>
              <a:t>Quasi public goods (education, postal services, health research)</a:t>
            </a:r>
          </a:p>
          <a:p>
            <a:pPr marL="628650" lvl="1" indent="-171450">
              <a:buFont typeface="Arial" pitchFamily="34" charset="0"/>
              <a:buChar char="•"/>
            </a:pPr>
            <a:r>
              <a:rPr lang="en-US" sz="1200" kern="1200" dirty="0" smtClean="0">
                <a:solidFill>
                  <a:schemeClr val="tx1"/>
                </a:solidFill>
                <a:effectLst/>
                <a:latin typeface="+mn-lt"/>
                <a:ea typeface="+mn-ea"/>
                <a:cs typeface="+mn-cs"/>
              </a:rPr>
              <a:t>Administering transfer payments (SS, welfare programs)</a:t>
            </a:r>
          </a:p>
          <a:p>
            <a:pPr marL="457200" lvl="1" indent="0">
              <a:buFont typeface="Arial" pitchFamily="34" charset="0"/>
              <a:buNone/>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value of these outputs is expressed in national accounts as exactly equal to the cost of the inputs used in producing them. But it says nothing about the efficiency or the social or economic value of the activities themselves. </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35</a:t>
            </a:fld>
            <a:endParaRPr lang="en-US"/>
          </a:p>
        </p:txBody>
      </p:sp>
    </p:spTree>
    <p:extLst>
      <p:ext uri="{BB962C8B-B14F-4D97-AF65-F5344CB8AC3E}">
        <p14:creationId xmlns:p14="http://schemas.microsoft.com/office/powerpoint/2010/main" val="3728407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The conditions of demand may contribute to shortcomings in the delivery of government services by inflating the demand for such services. The demand conditions can be summarized under five headings:</a:t>
            </a:r>
          </a:p>
          <a:p>
            <a:pPr marL="628650" lvl="1" indent="-171450">
              <a:buFont typeface="Arial" pitchFamily="34" charset="0"/>
              <a:buChar char="•"/>
            </a:pPr>
            <a:r>
              <a:rPr lang="en-US" sz="1200" b="1" kern="1200" dirty="0" smtClean="0">
                <a:solidFill>
                  <a:schemeClr val="tx1"/>
                </a:solidFill>
                <a:effectLst/>
                <a:latin typeface="+mn-lt"/>
                <a:ea typeface="+mn-ea"/>
                <a:cs typeface="+mn-cs"/>
              </a:rPr>
              <a:t>Increased public awareness of market shortcomings</a:t>
            </a:r>
            <a:r>
              <a:rPr lang="en-US" sz="1200" kern="1200" dirty="0" smtClean="0">
                <a:solidFill>
                  <a:schemeClr val="tx1"/>
                </a:solidFill>
                <a:effectLst/>
                <a:latin typeface="+mn-lt"/>
                <a:ea typeface="+mn-ea"/>
                <a:cs typeface="+mn-cs"/>
              </a:rPr>
              <a:t>: Especially from 1930s to 1980. Change due to the acknowledged failures of market outcomes to be socially optimal and to wider dissemination of information about these </a:t>
            </a:r>
            <a:r>
              <a:rPr lang="en-US" sz="1200" kern="1200" dirty="0" err="1" smtClean="0">
                <a:solidFill>
                  <a:schemeClr val="tx1"/>
                </a:solidFill>
                <a:effectLst/>
                <a:latin typeface="+mn-lt"/>
                <a:ea typeface="+mn-ea"/>
                <a:cs typeface="+mn-cs"/>
              </a:rPr>
              <a:t>paese</a:t>
            </a:r>
            <a:r>
              <a:rPr lang="en-US" sz="1200" kern="1200" dirty="0" smtClean="0">
                <a:solidFill>
                  <a:schemeClr val="tx1"/>
                </a:solidFill>
                <a:effectLst/>
                <a:latin typeface="+mn-lt"/>
                <a:ea typeface="+mn-ea"/>
                <a:cs typeface="+mn-cs"/>
              </a:rPr>
              <a:t>. Increased public awareness has led to reduced tolerance of them (environment, consumer organizations).</a:t>
            </a:r>
          </a:p>
          <a:p>
            <a:pPr marL="628650" lvl="1" indent="-171450">
              <a:buFont typeface="Arial" pitchFamily="34" charset="0"/>
              <a:buChar char="•"/>
            </a:pPr>
            <a:r>
              <a:rPr lang="en-US" sz="1200" b="1" kern="1200" dirty="0" smtClean="0">
                <a:solidFill>
                  <a:schemeClr val="tx1"/>
                </a:solidFill>
                <a:effectLst/>
                <a:latin typeface="+mn-lt"/>
                <a:ea typeface="+mn-ea"/>
                <a:cs typeface="+mn-cs"/>
              </a:rPr>
              <a:t>Political organization and enfranchisement</a:t>
            </a:r>
            <a:r>
              <a:rPr lang="en-US" sz="1200" kern="1200" dirty="0" smtClean="0">
                <a:solidFill>
                  <a:schemeClr val="tx1"/>
                </a:solidFill>
                <a:effectLst/>
                <a:latin typeface="+mn-lt"/>
                <a:ea typeface="+mn-ea"/>
                <a:cs typeface="+mn-cs"/>
              </a:rPr>
              <a:t>: Public organization is reflected in numbers of social organizations. </a:t>
            </a:r>
          </a:p>
          <a:p>
            <a:pPr marL="628650" lvl="1" indent="-171450">
              <a:buFont typeface="Arial" pitchFamily="34" charset="0"/>
              <a:buChar char="•"/>
            </a:pPr>
            <a:r>
              <a:rPr lang="en-US" sz="1200" b="1" kern="1200" dirty="0" smtClean="0">
                <a:solidFill>
                  <a:schemeClr val="tx1"/>
                </a:solidFill>
                <a:effectLst/>
                <a:latin typeface="+mn-lt"/>
                <a:ea typeface="+mn-ea"/>
                <a:cs typeface="+mn-cs"/>
              </a:rPr>
              <a:t>Structure of political rewards</a:t>
            </a:r>
            <a:r>
              <a:rPr lang="en-US" sz="1200" kern="1200" dirty="0" smtClean="0">
                <a:solidFill>
                  <a:schemeClr val="tx1"/>
                </a:solidFill>
                <a:effectLst/>
                <a:latin typeface="+mn-lt"/>
                <a:ea typeface="+mn-ea"/>
                <a:cs typeface="+mn-cs"/>
              </a:rPr>
              <a:t>: Rewards often accrue to legislators and governmental officials who articulate and publicize problems and legislate proposed solutions, without assuming responsibility for implementing them. </a:t>
            </a:r>
          </a:p>
          <a:p>
            <a:pPr marL="628650" lvl="1" indent="-171450">
              <a:buFont typeface="Arial" pitchFamily="34" charset="0"/>
              <a:buChar char="•"/>
            </a:pPr>
            <a:r>
              <a:rPr lang="en-US" sz="1200" b="1" kern="1200" dirty="0" smtClean="0">
                <a:solidFill>
                  <a:schemeClr val="tx1"/>
                </a:solidFill>
                <a:effectLst/>
                <a:latin typeface="+mn-lt"/>
                <a:ea typeface="+mn-ea"/>
                <a:cs typeface="+mn-cs"/>
              </a:rPr>
              <a:t>The high time-discount of political actors</a:t>
            </a:r>
            <a:r>
              <a:rPr lang="en-US" sz="1200" kern="1200" dirty="0" smtClean="0">
                <a:solidFill>
                  <a:schemeClr val="tx1"/>
                </a:solidFill>
                <a:effectLst/>
                <a:latin typeface="+mn-lt"/>
                <a:ea typeface="+mn-ea"/>
                <a:cs typeface="+mn-cs"/>
              </a:rPr>
              <a:t>: Rate of the time discount of political actors may be higher than that of society. The result is often an appreciable disjuncture between the short time horizons of political actors and the longer time required to analyze, experiment with, and understand a particular problem or market shortcoming, in order to see whether a practical remedy exists at all. Hence, future costs and benefits tend to be heavily discounted or ignored, while current or near-term benefits and costs are magnified. </a:t>
            </a:r>
          </a:p>
          <a:p>
            <a:pPr marL="628650" lvl="1" indent="-171450">
              <a:buFont typeface="Arial" pitchFamily="34" charset="0"/>
              <a:buChar char="•"/>
            </a:pPr>
            <a:r>
              <a:rPr lang="en-US" sz="1200" b="1" kern="1200" dirty="0" smtClean="0">
                <a:solidFill>
                  <a:schemeClr val="tx1"/>
                </a:solidFill>
                <a:effectLst/>
                <a:latin typeface="+mn-lt"/>
                <a:ea typeface="+mn-ea"/>
                <a:cs typeface="+mn-cs"/>
              </a:rPr>
              <a:t>Decoupling between burdens and benefits</a:t>
            </a:r>
            <a:r>
              <a:rPr lang="en-US" sz="1200" kern="1200" dirty="0" smtClean="0">
                <a:solidFill>
                  <a:schemeClr val="tx1"/>
                </a:solidFill>
                <a:effectLst/>
                <a:latin typeface="+mn-lt"/>
                <a:ea typeface="+mn-ea"/>
                <a:cs typeface="+mn-cs"/>
              </a:rPr>
              <a:t>: Decoupling between those who receive the benefits and those who party the costs of government programs. The classic free rider problem is a special case of decoupling: benefits are extended to all or to specified groups regardless of whether any particular member pays. Beneficiaries have stronger incentives, and may make politically more effective effort to initiate, sustain or expand a particular program than the victims have, or make, to oppose it. The result may be a government program or regulation that is inefficient, or inequitable, or both. Income of retirees through social security benefits is a good example. Decoupling may contribute to excess demand for government activities—excess either in the sense that they entail greater social costs than benefits, or that they are not sustainable because they diminish incentives for productivity and growth in the economy.</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36</a:t>
            </a:fld>
            <a:endParaRPr lang="en-US"/>
          </a:p>
        </p:txBody>
      </p:sp>
    </p:spTree>
    <p:extLst>
      <p:ext uri="{BB962C8B-B14F-4D97-AF65-F5344CB8AC3E}">
        <p14:creationId xmlns:p14="http://schemas.microsoft.com/office/powerpoint/2010/main" val="337629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Perceptions  and the Demand for Nonmarket Activities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demand characteristics previously described relate to public perceptions of the inadequacies and shortcomings of market outcomes. The correspondence between these perceptions and the realities of market failure, inducing distributional failure may or may not be close. </a:t>
            </a:r>
          </a:p>
          <a:p>
            <a:pPr marL="628650" lvl="1" indent="-171450">
              <a:buFont typeface="Arial" pitchFamily="34" charset="0"/>
              <a:buChar char="•"/>
            </a:pPr>
            <a:r>
              <a:rPr lang="en-US" sz="1200" kern="1200" dirty="0" smtClean="0">
                <a:solidFill>
                  <a:schemeClr val="tx1"/>
                </a:solidFill>
                <a:effectLst/>
                <a:latin typeface="+mn-lt"/>
                <a:ea typeface="+mn-ea"/>
                <a:cs typeface="+mn-cs"/>
              </a:rPr>
              <a:t>Special interests groups distort</a:t>
            </a:r>
          </a:p>
          <a:p>
            <a:pPr marL="628650" lvl="1" indent="-171450">
              <a:buFont typeface="Arial" pitchFamily="34" charset="0"/>
              <a:buChar char="•"/>
            </a:pPr>
            <a:r>
              <a:rPr lang="en-US" sz="1200" kern="1200" dirty="0" smtClean="0">
                <a:solidFill>
                  <a:schemeClr val="tx1"/>
                </a:solidFill>
                <a:effectLst/>
                <a:latin typeface="+mn-lt"/>
                <a:ea typeface="+mn-ea"/>
                <a:cs typeface="+mn-cs"/>
              </a:rPr>
              <a:t>Government tends to be hypersensitive to market shortcomings in the optimistic belief that it possesses the means to remedy them. </a:t>
            </a:r>
          </a:p>
          <a:p>
            <a:pPr marL="628650" lvl="1" indent="-171450">
              <a:buFont typeface="Arial" pitchFamily="34" charset="0"/>
              <a:buChar char="•"/>
            </a:pPr>
            <a:r>
              <a:rPr lang="en-US" sz="1200" kern="1200" dirty="0" smtClean="0">
                <a:solidFill>
                  <a:schemeClr val="tx1"/>
                </a:solidFill>
                <a:effectLst/>
                <a:latin typeface="+mn-lt"/>
                <a:ea typeface="+mn-ea"/>
                <a:cs typeface="+mn-cs"/>
              </a:rPr>
              <a:t>Socialist legacy also is responsible for this in Europe. </a:t>
            </a:r>
          </a:p>
          <a:p>
            <a:pPr marL="171450" lvl="0" indent="-171450">
              <a:buFont typeface="Arial" pitchFamily="34" charset="0"/>
              <a:buChar char="•"/>
            </a:pPr>
            <a:r>
              <a:rPr lang="en-US" sz="1200" kern="1200" dirty="0" smtClean="0">
                <a:solidFill>
                  <a:schemeClr val="tx1"/>
                </a:solidFill>
                <a:effectLst/>
                <a:latin typeface="+mn-lt"/>
                <a:ea typeface="+mn-ea"/>
                <a:cs typeface="+mn-cs"/>
              </a:rPr>
              <a:t>Whether these changes in policy direction will be permanent remains to be seen. Even if they endure, the types of distorting influences described earlier sometimes result in presumptions that certain events are typical and frequent, when they are actually rare. They are outliers.</a:t>
            </a:r>
          </a:p>
          <a:p>
            <a:pPr marL="171450" lvl="0" indent="-171450">
              <a:buFont typeface="Arial" pitchFamily="34" charset="0"/>
              <a:buChar char="•"/>
            </a:pPr>
            <a:r>
              <a:rPr lang="en-US" sz="1200" kern="1200" dirty="0" smtClean="0">
                <a:solidFill>
                  <a:schemeClr val="tx1"/>
                </a:solidFill>
                <a:effectLst/>
                <a:latin typeface="+mn-lt"/>
                <a:ea typeface="+mn-ea"/>
                <a:cs typeface="+mn-cs"/>
              </a:rPr>
              <a:t>In sum, if the process that nurtures perceptions of market failures yields distorted estimates, then the demand for non-market intervention and activities can be excessive, thereby leading to various nonmarket failures and government deficiencies. Underlying this conclusion, of course, is the assumption that in democratic systems the political process generally responds to public perceptions. Consequently, if perceptions are distorted, the response of government will be accordingly deformed.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37</a:t>
            </a:fld>
            <a:endParaRPr lang="en-US"/>
          </a:p>
        </p:txBody>
      </p:sp>
    </p:spTree>
    <p:extLst>
      <p:ext uri="{BB962C8B-B14F-4D97-AF65-F5344CB8AC3E}">
        <p14:creationId xmlns:p14="http://schemas.microsoft.com/office/powerpoint/2010/main" val="136312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is no optimal size of government</a:t>
            </a:r>
          </a:p>
          <a:p>
            <a:pPr marL="628650" lvl="1" indent="-171450">
              <a:buFont typeface="Arial" pitchFamily="34" charset="0"/>
              <a:buChar char="•"/>
            </a:pPr>
            <a:r>
              <a:rPr lang="en-US" dirty="0" smtClean="0"/>
              <a:t>This is a normative question</a:t>
            </a:r>
          </a:p>
          <a:p>
            <a:pPr marL="171450" indent="-171450">
              <a:buFont typeface="Arial" pitchFamily="34" charset="0"/>
              <a:buChar char="•"/>
            </a:pPr>
            <a:endParaRPr lang="en-US" dirty="0" smtClean="0"/>
          </a:p>
          <a:p>
            <a:pPr marL="171450" indent="-171450">
              <a:buFont typeface="Arial" pitchFamily="34" charset="0"/>
              <a:buChar char="•"/>
            </a:pPr>
            <a:r>
              <a:rPr lang="en-US" dirty="0" smtClean="0"/>
              <a:t>Typically</a:t>
            </a:r>
            <a:r>
              <a:rPr lang="en-US" baseline="0" dirty="0" smtClean="0"/>
              <a:t> size of state is measured as government activity as percentage of the country’s GDP</a:t>
            </a:r>
          </a:p>
          <a:p>
            <a:pPr marL="628650" lvl="1" indent="-171450">
              <a:buFont typeface="Arial" pitchFamily="34" charset="0"/>
              <a:buChar char="•"/>
            </a:pPr>
            <a:r>
              <a:rPr lang="en-US" baseline="0" dirty="0" smtClean="0"/>
              <a:t>GDP is the value of all goods and services produced In one year</a:t>
            </a:r>
          </a:p>
          <a:p>
            <a:pPr marL="628650" lvl="1" indent="-171450">
              <a:buFont typeface="Arial" pitchFamily="34" charset="0"/>
              <a:buChar char="•"/>
            </a:pPr>
            <a:endParaRPr lang="en-US" baseline="0" dirty="0" smtClean="0"/>
          </a:p>
          <a:p>
            <a:pPr marL="171450" lvl="0" indent="-171450">
              <a:buFont typeface="Arial" pitchFamily="34" charset="0"/>
              <a:buChar char="•"/>
            </a:pPr>
            <a:r>
              <a:rPr lang="en-US" baseline="0" dirty="0" smtClean="0"/>
              <a:t>Increase in government size seems to accompany economic growth. </a:t>
            </a:r>
          </a:p>
          <a:p>
            <a:pPr marL="628650" lvl="1" indent="-171450">
              <a:buFont typeface="Arial" pitchFamily="34" charset="0"/>
              <a:buChar char="•"/>
            </a:pPr>
            <a:r>
              <a:rPr lang="en-US" baseline="0" dirty="0" smtClean="0"/>
              <a:t>Shrunk during 1980s, Grew during 1990s, today?</a:t>
            </a:r>
          </a:p>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15</a:t>
            </a:fld>
            <a:endParaRPr lang="en-US"/>
          </a:p>
        </p:txBody>
      </p:sp>
    </p:spTree>
    <p:extLst>
      <p:ext uri="{BB962C8B-B14F-4D97-AF65-F5344CB8AC3E}">
        <p14:creationId xmlns:p14="http://schemas.microsoft.com/office/powerpoint/2010/main" val="877877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Conditions of Nonmarket Supply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Nonmarket supply is associated with several characteristics that distinguish it from market supply and contribute to nonmarket failures:</a:t>
            </a:r>
          </a:p>
          <a:p>
            <a:pPr marL="171450" lvl="0" indent="-171450">
              <a:buFont typeface="Arial" pitchFamily="34" charset="0"/>
              <a:buChar char="•"/>
            </a:pPr>
            <a:r>
              <a:rPr lang="en-US" sz="1200" kern="1200" dirty="0" smtClean="0">
                <a:solidFill>
                  <a:schemeClr val="tx1"/>
                </a:solidFill>
                <a:effectLst/>
                <a:latin typeface="+mn-lt"/>
                <a:ea typeface="+mn-ea"/>
                <a:cs typeface="+mn-cs"/>
              </a:rPr>
              <a:t>Difficulty in defining and measuring output: Nonmarket outputs are usually intermediate products that are, at best, only proxies for the intended final output. Quality is especially hard to ascertain. Measurement varies widely among nonmarket outputs. </a:t>
            </a:r>
          </a:p>
          <a:p>
            <a:pPr marL="171450" lvl="0" indent="-171450">
              <a:buFont typeface="Arial" pitchFamily="34" charset="0"/>
              <a:buChar char="•"/>
            </a:pPr>
            <a:r>
              <a:rPr lang="en-US" sz="1200" kern="1200" dirty="0" smtClean="0">
                <a:solidFill>
                  <a:schemeClr val="tx1"/>
                </a:solidFill>
                <a:effectLst/>
                <a:latin typeface="+mn-lt"/>
                <a:ea typeface="+mn-ea"/>
                <a:cs typeface="+mn-cs"/>
              </a:rPr>
              <a:t>Single Source production: they are usually produced by a single agency whose exclusive cognizance (monopoly) in a particular field is legislatively mandated, administratively accepted, or both. NASA. School systems. </a:t>
            </a:r>
          </a:p>
          <a:p>
            <a:pPr marL="171450" lvl="0" indent="-171450">
              <a:buFont typeface="Arial" pitchFamily="34" charset="0"/>
              <a:buChar char="•"/>
            </a:pPr>
            <a:r>
              <a:rPr lang="en-US" sz="1200" kern="1200" dirty="0" smtClean="0">
                <a:solidFill>
                  <a:schemeClr val="tx1"/>
                </a:solidFill>
                <a:effectLst/>
                <a:latin typeface="+mn-lt"/>
                <a:ea typeface="+mn-ea"/>
                <a:cs typeface="+mn-cs"/>
              </a:rPr>
              <a:t>Uncertainty of production technology: The technology of producing nonmarket outputs is frequently unknown or if known is associated with considerable uncertainty and ambiguity What leads to better educational performance? What leads to better national security. Limited understanding of the technical (production function) relationships between inputs and the intended final output of national security. More insubstantial is our understanding of the technologies associated with producing such other nonmarket outputs as social welfare through provision of welfare services and transfer payments. </a:t>
            </a:r>
          </a:p>
          <a:p>
            <a:pPr marL="171450" lvl="0" indent="-171450">
              <a:buFont typeface="Arial" pitchFamily="34" charset="0"/>
              <a:buChar char="•"/>
            </a:pPr>
            <a:r>
              <a:rPr lang="en-US" sz="1200" kern="1200" dirty="0" smtClean="0">
                <a:solidFill>
                  <a:schemeClr val="tx1"/>
                </a:solidFill>
                <a:effectLst/>
                <a:latin typeface="+mn-lt"/>
                <a:ea typeface="+mn-ea"/>
                <a:cs typeface="+mn-cs"/>
              </a:rPr>
              <a:t>Absence of bottom-line and termination mechanism: </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38</a:t>
            </a:fld>
            <a:endParaRPr lang="en-US"/>
          </a:p>
        </p:txBody>
      </p:sp>
    </p:spTree>
    <p:extLst>
      <p:ext uri="{BB962C8B-B14F-4D97-AF65-F5344CB8AC3E}">
        <p14:creationId xmlns:p14="http://schemas.microsoft.com/office/powerpoint/2010/main" val="104175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lvl="0" indent="-171450" rtl="0">
              <a:buFont typeface="Arial" pitchFamily="34" charset="0"/>
              <a:buChar char="•"/>
            </a:pPr>
            <a:r>
              <a:rPr lang="en-US" sz="1200" kern="1200" dirty="0" smtClean="0">
                <a:solidFill>
                  <a:schemeClr val="tx1"/>
                </a:solidFill>
                <a:effectLst/>
                <a:latin typeface="+mn-lt"/>
                <a:ea typeface="+mn-ea"/>
                <a:cs typeface="+mn-cs"/>
              </a:rPr>
              <a:t>Core functions of government are to protect the safety of citizens, defend the state, make and enforce laws and rules, assure public order, enable a favorable and stable economic environment, foster competitive markets, protect the physical environment. Some would argue for additional functions, but there is little argument about the above functions. There is plenty of argument about how far government should go in each of these roles and how it should exercise them, because different groups benefit from government exercise of those functions to a very different degree. </a:t>
            </a:r>
          </a:p>
          <a:p>
            <a:pPr marL="171450" lvl="0" indent="-171450">
              <a:buFont typeface="Arial" pitchFamily="34" charset="0"/>
              <a:buChar char="•"/>
            </a:pPr>
            <a:r>
              <a:rPr lang="en-US" sz="1200" kern="1200" dirty="0" smtClean="0">
                <a:solidFill>
                  <a:schemeClr val="tx1"/>
                </a:solidFill>
                <a:effectLst/>
                <a:latin typeface="+mn-lt"/>
                <a:ea typeface="+mn-ea"/>
                <a:cs typeface="+mn-cs"/>
              </a:rPr>
              <a:t>Politics is a system to make choices on the allocation of benefits and costs among different individuals and groups in society—underpinned by some notion of the common good—and public administration Is the machinery for operationalizing those choices, delivering the benefits and minimizing the costs. </a:t>
            </a:r>
          </a:p>
          <a:p>
            <a:pPr marL="171450" lvl="0" indent="-171450">
              <a:buFont typeface="Arial" pitchFamily="34" charset="0"/>
              <a:buChar char="•"/>
            </a:pPr>
            <a:r>
              <a:rPr lang="en-US" sz="1200" kern="1200" dirty="0" smtClean="0">
                <a:solidFill>
                  <a:schemeClr val="tx1"/>
                </a:solidFill>
                <a:effectLst/>
                <a:latin typeface="+mn-lt"/>
                <a:ea typeface="+mn-ea"/>
                <a:cs typeface="+mn-cs"/>
              </a:rPr>
              <a:t>The technical nature of the discussion should not be allowed to obscure the fundamentally political nature of the compact by which citizens surrender some freedom of individual action in exchange for certain protections and services which can only be provided on a collective basis. </a:t>
            </a:r>
          </a:p>
          <a:p>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39</a:t>
            </a:fld>
            <a:endParaRPr lang="en-US"/>
          </a:p>
        </p:txBody>
      </p:sp>
    </p:spTree>
    <p:extLst>
      <p:ext uri="{BB962C8B-B14F-4D97-AF65-F5344CB8AC3E}">
        <p14:creationId xmlns:p14="http://schemas.microsoft.com/office/powerpoint/2010/main" val="375532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16</a:t>
            </a:fld>
            <a:endParaRPr lang="en-US"/>
          </a:p>
        </p:txBody>
      </p:sp>
    </p:spTree>
    <p:extLst>
      <p:ext uri="{BB962C8B-B14F-4D97-AF65-F5344CB8AC3E}">
        <p14:creationId xmlns:p14="http://schemas.microsoft.com/office/powerpoint/2010/main" val="56406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17</a:t>
            </a:fld>
            <a:endParaRPr lang="en-US"/>
          </a:p>
        </p:txBody>
      </p:sp>
    </p:spTree>
    <p:extLst>
      <p:ext uri="{BB962C8B-B14F-4D97-AF65-F5344CB8AC3E}">
        <p14:creationId xmlns:p14="http://schemas.microsoft.com/office/powerpoint/2010/main" val="166157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22</a:t>
            </a:fld>
            <a:endParaRPr lang="en-US"/>
          </a:p>
        </p:txBody>
      </p:sp>
    </p:spTree>
    <p:extLst>
      <p:ext uri="{BB962C8B-B14F-4D97-AF65-F5344CB8AC3E}">
        <p14:creationId xmlns:p14="http://schemas.microsoft.com/office/powerpoint/2010/main" val="320911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Galbraith: TV series Age of uncertainty</a:t>
            </a:r>
            <a:r>
              <a:rPr lang="en-US" baseline="0" dirty="0" smtClean="0"/>
              <a:t> in 1977</a:t>
            </a:r>
          </a:p>
          <a:p>
            <a:pPr marL="171450" indent="-171450">
              <a:buFont typeface="Arial" pitchFamily="34" charset="0"/>
              <a:buChar char="•"/>
            </a:pPr>
            <a:r>
              <a:rPr lang="en-US" baseline="0" dirty="0" smtClean="0"/>
              <a:t>Shared </a:t>
            </a:r>
            <a:r>
              <a:rPr lang="en-US" baseline="0" dirty="0" err="1" smtClean="0"/>
              <a:t>schumperian</a:t>
            </a:r>
            <a:r>
              <a:rPr lang="en-US" baseline="0" dirty="0" smtClean="0"/>
              <a:t> and </a:t>
            </a:r>
            <a:r>
              <a:rPr lang="en-US" baseline="0" dirty="0" err="1" smtClean="0"/>
              <a:t>marxian</a:t>
            </a:r>
            <a:r>
              <a:rPr lang="en-US" baseline="0" dirty="0" smtClean="0"/>
              <a:t> view of the dramatic and technological achievements of capitalism and the market</a:t>
            </a:r>
          </a:p>
          <a:p>
            <a:pPr marL="171450" indent="-171450">
              <a:buFont typeface="Arial" pitchFamily="34" charset="0"/>
              <a:buChar char="•"/>
            </a:pPr>
            <a:r>
              <a:rPr lang="en-US" baseline="0" dirty="0" smtClean="0"/>
              <a:t>Viewed government policy and intervention as essential to bringing about economic stability, efficiency, and enhanced social equity. </a:t>
            </a:r>
          </a:p>
          <a:p>
            <a:pPr marL="171450" indent="-171450">
              <a:buFont typeface="Arial" pitchFamily="34" charset="0"/>
              <a:buChar char="•"/>
            </a:pPr>
            <a:r>
              <a:rPr lang="en-US" baseline="0" dirty="0" smtClean="0"/>
              <a:t>Based on an idealized model of an informed, efficient, and humane government able to identify and remedy failures of the market and to achieve national goals arrived at through democratic means</a:t>
            </a:r>
          </a:p>
          <a:p>
            <a:pPr marL="171450" indent="-171450">
              <a:buFont typeface="Arial" pitchFamily="34" charset="0"/>
              <a:buChar char="•"/>
            </a:pPr>
            <a:r>
              <a:rPr lang="en-US" baseline="0" dirty="0" smtClean="0"/>
              <a:t>Welfare economics has produced rules and guidelines for government interventions to remedy imperfections of the market</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Friedman: in tradition of Adam Smith. Competitive markets. </a:t>
            </a:r>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23</a:t>
            </a:fld>
            <a:endParaRPr lang="en-US"/>
          </a:p>
        </p:txBody>
      </p:sp>
    </p:spTree>
    <p:extLst>
      <p:ext uri="{BB962C8B-B14F-4D97-AF65-F5344CB8AC3E}">
        <p14:creationId xmlns:p14="http://schemas.microsoft.com/office/powerpoint/2010/main" val="420051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24</a:t>
            </a:fld>
            <a:endParaRPr lang="en-US"/>
          </a:p>
        </p:txBody>
      </p:sp>
    </p:spTree>
    <p:extLst>
      <p:ext uri="{BB962C8B-B14F-4D97-AF65-F5344CB8AC3E}">
        <p14:creationId xmlns:p14="http://schemas.microsoft.com/office/powerpoint/2010/main" val="98131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a:t>
            </a:r>
            <a:r>
              <a:rPr lang="en-US" baseline="0" dirty="0" smtClean="0"/>
              <a:t> lack a theory of government shortcomings as a counterpart of the existing theory of market failures</a:t>
            </a:r>
          </a:p>
          <a:p>
            <a:pPr marL="171450" indent="-171450">
              <a:buFont typeface="Arial" pitchFamily="34" charset="0"/>
              <a:buChar char="•"/>
            </a:pPr>
            <a:r>
              <a:rPr lang="en-US" baseline="0" dirty="0" smtClean="0"/>
              <a:t>Public choice theory: emphasizes the self-interest of politicians and bureaucrats as an important factor in understanding market nonmarket processes.</a:t>
            </a:r>
          </a:p>
          <a:p>
            <a:pPr marL="171450" indent="-171450">
              <a:buFont typeface="Arial" pitchFamily="34" charset="0"/>
              <a:buChar char="•"/>
            </a:pPr>
            <a:r>
              <a:rPr lang="en-US" baseline="0" dirty="0" smtClean="0"/>
              <a:t>Public choice ignores the role of organizational inertia, traditional, and standard operating routines as contributors to nonmarket failures. </a:t>
            </a:r>
          </a:p>
          <a:p>
            <a:pPr marL="628650" lvl="1" indent="-171450">
              <a:buFont typeface="Arial" pitchFamily="34" charset="0"/>
              <a:buChar char="•"/>
            </a:pPr>
            <a:r>
              <a:rPr lang="en-US" baseline="0" dirty="0" smtClean="0"/>
              <a:t>These factors are even more likely to be influential in organizations insulated from the discipline of the market than in organizations (firms) that are subject to that discipline. </a:t>
            </a:r>
          </a:p>
          <a:p>
            <a:pPr marL="628650" lvl="1" indent="-171450">
              <a:buFont typeface="Arial" pitchFamily="34" charset="0"/>
              <a:buChar char="•"/>
            </a:pPr>
            <a:endParaRPr lang="en-US" baseline="0" dirty="0" smtClean="0"/>
          </a:p>
          <a:p>
            <a:pPr lvl="0" rtl="0"/>
            <a:r>
              <a:rPr lang="en-US" sz="1200" kern="1200" dirty="0" smtClean="0">
                <a:solidFill>
                  <a:schemeClr val="tx1"/>
                </a:solidFill>
                <a:effectLst/>
                <a:latin typeface="+mn-lt"/>
                <a:ea typeface="+mn-ea"/>
                <a:cs typeface="+mn-cs"/>
              </a:rPr>
              <a:t>The theory should embrace the wider range of activities, outputs, and failures covered by the nonmarket sector as a whole, rather than the public (government) sector alone. Although government is the largest member of the nonmarket sector, others such as NGOs, foundations, universities, hospitals are numerous. The behavior and deficiencies of those other nonmarket organizations should be included in a comprehensive theory of nonmarket failure that can highlight similarities and differences among them, as well as permit suitable comparisons to be made between the nonmarket sector and the market sector. </a:t>
            </a:r>
          </a:p>
          <a:p>
            <a:pPr lvl="1"/>
            <a:r>
              <a:rPr lang="en-US" sz="1200" b="1" kern="1200" dirty="0" smtClean="0">
                <a:solidFill>
                  <a:schemeClr val="tx1"/>
                </a:solidFill>
                <a:effectLst/>
                <a:latin typeface="+mn-lt"/>
                <a:ea typeface="+mn-ea"/>
                <a:cs typeface="+mn-cs"/>
              </a:rPr>
              <a:t>Austrian economic theory: </a:t>
            </a:r>
            <a:r>
              <a:rPr lang="en-US" sz="1200" kern="1200" dirty="0" smtClean="0">
                <a:solidFill>
                  <a:schemeClr val="tx1"/>
                </a:solidFill>
                <a:effectLst/>
                <a:latin typeface="+mn-lt"/>
                <a:ea typeface="+mn-ea"/>
                <a:cs typeface="+mn-cs"/>
              </a:rPr>
              <a:t>van Hayek and von </a:t>
            </a:r>
            <a:r>
              <a:rPr lang="en-US" sz="1200" kern="1200" dirty="0" err="1" smtClean="0">
                <a:solidFill>
                  <a:schemeClr val="tx1"/>
                </a:solidFill>
                <a:effectLst/>
                <a:latin typeface="+mn-lt"/>
                <a:ea typeface="+mn-ea"/>
                <a:cs typeface="+mn-cs"/>
              </a:rPr>
              <a:t>Mises</a:t>
            </a:r>
            <a:r>
              <a:rPr lang="en-US" sz="1200" kern="1200" dirty="0" smtClean="0">
                <a:solidFill>
                  <a:schemeClr val="tx1"/>
                </a:solidFill>
                <a:effectLst/>
                <a:latin typeface="+mn-lt"/>
                <a:ea typeface="+mn-ea"/>
                <a:cs typeface="+mn-cs"/>
              </a:rPr>
              <a:t> – provides another element that is valuable. In their focus on market competition and the price mechanism as a procedure for generating information as well as the incentives providing by private ownership in motivating this procedure, they contend that markets possess crucial advantages that govern cannot match. </a:t>
            </a:r>
          </a:p>
          <a:p>
            <a:pPr lvl="1"/>
            <a:r>
              <a:rPr lang="en-US" sz="1200" b="1" kern="1200" dirty="0" smtClean="0">
                <a:solidFill>
                  <a:schemeClr val="tx1"/>
                </a:solidFill>
                <a:effectLst/>
                <a:latin typeface="+mn-lt"/>
                <a:ea typeface="+mn-ea"/>
                <a:cs typeface="+mn-cs"/>
              </a:rPr>
              <a:t>Williamson: </a:t>
            </a:r>
            <a:r>
              <a:rPr lang="en-US" sz="1200" kern="1200" dirty="0" smtClean="0">
                <a:solidFill>
                  <a:schemeClr val="tx1"/>
                </a:solidFill>
                <a:effectLst/>
                <a:latin typeface="+mn-lt"/>
                <a:ea typeface="+mn-ea"/>
                <a:cs typeface="+mn-cs"/>
              </a:rPr>
              <a:t>transaction cost: both market and nonmarket failures can be viewed as resulting from the particular transaction cost characteristics and burdens associated with markets and governments as alternative “governance structures” for organization economic activities. </a:t>
            </a:r>
          </a:p>
          <a:p>
            <a:pPr marL="171450" lvl="0" indent="-171450">
              <a:buFont typeface="Arial" pitchFamily="34" charset="0"/>
              <a:buChar char="•"/>
            </a:pPr>
            <a:endParaRPr lang="en-US" baseline="0" dirty="0" smtClean="0"/>
          </a:p>
          <a:p>
            <a:pPr marL="628650" lvl="1" indent="-171450">
              <a:buFont typeface="Arial" pitchFamily="34" charset="0"/>
              <a:buChar char="•"/>
            </a:pPr>
            <a:endParaRPr lang="en-US" baseline="0" dirty="0" smtClean="0"/>
          </a:p>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E7AAE91-D81F-4DC2-9670-51A3A9335C59}" type="slidenum">
              <a:rPr lang="en-US" smtClean="0"/>
              <a:t>25</a:t>
            </a:fld>
            <a:endParaRPr lang="en-US"/>
          </a:p>
        </p:txBody>
      </p:sp>
    </p:spTree>
    <p:extLst>
      <p:ext uri="{BB962C8B-B14F-4D97-AF65-F5344CB8AC3E}">
        <p14:creationId xmlns:p14="http://schemas.microsoft.com/office/powerpoint/2010/main" val="337292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7AAE91-D81F-4DC2-9670-51A3A9335C59}" type="slidenum">
              <a:rPr lang="en-US" smtClean="0"/>
              <a:t>26</a:t>
            </a:fld>
            <a:endParaRPr lang="en-US"/>
          </a:p>
        </p:txBody>
      </p:sp>
    </p:spTree>
    <p:extLst>
      <p:ext uri="{BB962C8B-B14F-4D97-AF65-F5344CB8AC3E}">
        <p14:creationId xmlns:p14="http://schemas.microsoft.com/office/powerpoint/2010/main" val="30799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B1575-A589-4DB7-A065-200FFD432784}"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328533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1575-A589-4DB7-A065-200FFD432784}"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118207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1575-A589-4DB7-A065-200FFD432784}"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36153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B1575-A589-4DB7-A065-200FFD432784}"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710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B1575-A589-4DB7-A065-200FFD432784}"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403782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B1575-A589-4DB7-A065-200FFD432784}"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393568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B1575-A589-4DB7-A065-200FFD432784}"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140925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B1575-A589-4DB7-A065-200FFD432784}"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171660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B1575-A589-4DB7-A065-200FFD432784}"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247436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B1575-A589-4DB7-A065-200FFD432784}"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123759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B1575-A589-4DB7-A065-200FFD432784}"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D3C16-53FA-42A7-8C21-D0D19EC34072}" type="slidenum">
              <a:rPr lang="en-US" smtClean="0"/>
              <a:t>‹#›</a:t>
            </a:fld>
            <a:endParaRPr lang="en-US"/>
          </a:p>
        </p:txBody>
      </p:sp>
    </p:spTree>
    <p:extLst>
      <p:ext uri="{BB962C8B-B14F-4D97-AF65-F5344CB8AC3E}">
        <p14:creationId xmlns:p14="http://schemas.microsoft.com/office/powerpoint/2010/main" val="164035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B1575-A589-4DB7-A065-200FFD432784}" type="datetimeFigureOut">
              <a:rPr lang="en-US" smtClean="0"/>
              <a:t>9/7/2014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D3C16-53FA-42A7-8C21-D0D19EC34072}" type="slidenum">
              <a:rPr lang="en-US" smtClean="0"/>
              <a:t>‹#›</a:t>
            </a:fld>
            <a:endParaRPr lang="en-US"/>
          </a:p>
        </p:txBody>
      </p:sp>
    </p:spTree>
    <p:extLst>
      <p:ext uri="{BB962C8B-B14F-4D97-AF65-F5344CB8AC3E}">
        <p14:creationId xmlns:p14="http://schemas.microsoft.com/office/powerpoint/2010/main" val="108894726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hN8yPLaBVm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video.google.com/videoplay?docid=20246178649231641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wCuI-2LI6-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washingtonpost.com/blogs/wonkblog/wp/2013/09/03/ronald-coase-is-dead-here-are-five-of-his-papers-you-need-to-rea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262" y="1258561"/>
            <a:ext cx="7696451" cy="2696469"/>
          </a:xfrm>
        </p:spPr>
        <p:txBody>
          <a:bodyPr/>
          <a:lstStyle/>
          <a:p>
            <a:r>
              <a:rPr lang="en-US" dirty="0" smtClean="0"/>
              <a:t>What Role Should Government Have in Society? </a:t>
            </a:r>
            <a:endParaRPr lang="en-US" dirty="0"/>
          </a:p>
        </p:txBody>
      </p:sp>
      <p:sp>
        <p:nvSpPr>
          <p:cNvPr id="3" name="Subtitle 2"/>
          <p:cNvSpPr>
            <a:spLocks noGrp="1"/>
          </p:cNvSpPr>
          <p:nvPr>
            <p:ph type="subTitle" idx="1"/>
          </p:nvPr>
        </p:nvSpPr>
        <p:spPr>
          <a:xfrm>
            <a:off x="1433386" y="4206876"/>
            <a:ext cx="9228201" cy="1856173"/>
          </a:xfrm>
        </p:spPr>
        <p:txBody>
          <a:bodyPr>
            <a:normAutofit fontScale="92500" lnSpcReduction="20000"/>
          </a:bodyPr>
          <a:lstStyle/>
          <a:p>
            <a:r>
              <a:rPr lang="en-US" dirty="0" smtClean="0"/>
              <a:t>PIA 2020 – Administration of Public Affairs</a:t>
            </a:r>
          </a:p>
          <a:p>
            <a:r>
              <a:rPr lang="en-US" dirty="0" smtClean="0"/>
              <a:t>Professor Jennifer Murtazashvili</a:t>
            </a:r>
          </a:p>
          <a:p>
            <a:r>
              <a:rPr lang="en-US" dirty="0" smtClean="0"/>
              <a:t>University of Pittsburgh</a:t>
            </a:r>
          </a:p>
          <a:p>
            <a:r>
              <a:rPr lang="en-US" dirty="0" smtClean="0"/>
              <a:t>Fall </a:t>
            </a:r>
            <a:r>
              <a:rPr lang="en-US" dirty="0" smtClean="0"/>
              <a:t>2014</a:t>
            </a:r>
            <a:endParaRPr lang="en-US" dirty="0" smtClean="0"/>
          </a:p>
          <a:p>
            <a:r>
              <a:rPr lang="en-US" dirty="0" smtClean="0"/>
              <a:t>Lecture 3</a:t>
            </a:r>
            <a:endParaRPr lang="en-US" dirty="0"/>
          </a:p>
        </p:txBody>
      </p:sp>
    </p:spTree>
    <p:extLst>
      <p:ext uri="{BB962C8B-B14F-4D97-AF65-F5344CB8AC3E}">
        <p14:creationId xmlns:p14="http://schemas.microsoft.com/office/powerpoint/2010/main" val="34452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Conception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70C0"/>
                </a:solidFill>
              </a:rPr>
              <a:t>Bureaucratic Autonomy</a:t>
            </a:r>
            <a:r>
              <a:rPr lang="en-US" dirty="0" smtClean="0"/>
              <a:t>: refers to the manner in which the political principal issues mandates to the bureaucrats who act as it agent</a:t>
            </a:r>
          </a:p>
          <a:p>
            <a:pPr lvl="1"/>
            <a:r>
              <a:rPr lang="en-US" dirty="0" smtClean="0"/>
              <a:t>No bureaucracy has the authority to define its own mandate, regardless of whether the regime is democratic or authoritarian. </a:t>
            </a:r>
          </a:p>
          <a:p>
            <a:pPr lvl="1"/>
            <a:r>
              <a:rPr lang="en-US" dirty="0" smtClean="0"/>
              <a:t>Often principles issue several, overlapping mandates. </a:t>
            </a:r>
            <a:endParaRPr lang="en-US" dirty="0"/>
          </a:p>
          <a:p>
            <a:r>
              <a:rPr lang="en-US" b="1" dirty="0" smtClean="0"/>
              <a:t>Autonomy is inversely related to the number and nature of mandates issued by the principal</a:t>
            </a:r>
            <a:r>
              <a:rPr lang="en-US" dirty="0" smtClean="0"/>
              <a:t>. </a:t>
            </a:r>
          </a:p>
          <a:p>
            <a:pPr lvl="1"/>
            <a:r>
              <a:rPr lang="en-US" dirty="0" smtClean="0"/>
              <a:t>The fewer mandates, the more autonomy the bureaucracy possesses. </a:t>
            </a:r>
          </a:p>
          <a:p>
            <a:pPr lvl="1"/>
            <a:r>
              <a:rPr lang="en-US" dirty="0" smtClean="0"/>
              <a:t>A </a:t>
            </a:r>
            <a:r>
              <a:rPr lang="en-US" b="1" dirty="0" smtClean="0"/>
              <a:t>completely autonomous bureaucracy </a:t>
            </a:r>
            <a:r>
              <a:rPr lang="en-US" dirty="0" smtClean="0"/>
              <a:t>gets not mandates at all but sets its own goals</a:t>
            </a:r>
          </a:p>
          <a:p>
            <a:pPr lvl="1"/>
            <a:r>
              <a:rPr lang="en-US" dirty="0" smtClean="0"/>
              <a:t>A </a:t>
            </a:r>
            <a:r>
              <a:rPr lang="en-US" b="1" dirty="0" smtClean="0"/>
              <a:t>non-autonomous</a:t>
            </a:r>
            <a:r>
              <a:rPr lang="en-US" dirty="0" smtClean="0"/>
              <a:t> or </a:t>
            </a:r>
            <a:r>
              <a:rPr lang="en-US" b="1" dirty="0" smtClean="0"/>
              <a:t>subordinated bureaucracy </a:t>
            </a:r>
            <a:r>
              <a:rPr lang="en-US" dirty="0" smtClean="0"/>
              <a:t>is micromanaged by the principal, which established detailed rules that the agent must follow. </a:t>
            </a:r>
          </a:p>
        </p:txBody>
      </p:sp>
    </p:spTree>
    <p:extLst>
      <p:ext uri="{BB962C8B-B14F-4D97-AF65-F5344CB8AC3E}">
        <p14:creationId xmlns:p14="http://schemas.microsoft.com/office/powerpoint/2010/main" val="58668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Alternative Conception: Autonomy</a:t>
            </a:r>
            <a:endParaRPr lang="en-US" dirty="0"/>
          </a:p>
        </p:txBody>
      </p:sp>
      <p:pic>
        <p:nvPicPr>
          <p:cNvPr id="7" name="Content Placeholder 6"/>
          <p:cNvPicPr>
            <a:picLocks noGrp="1" noChangeAspect="1"/>
          </p:cNvPicPr>
          <p:nvPr>
            <p:ph sz="half" idx="1"/>
          </p:nvPr>
        </p:nvPicPr>
        <p:blipFill>
          <a:blip r:embed="rId2"/>
          <a:stretch>
            <a:fillRect/>
          </a:stretch>
        </p:blipFill>
        <p:spPr>
          <a:xfrm>
            <a:off x="533400" y="1984576"/>
            <a:ext cx="5246727" cy="3654224"/>
          </a:xfrm>
          <a:prstGeom prst="rect">
            <a:avLst/>
          </a:prstGeom>
        </p:spPr>
      </p:pic>
      <p:sp>
        <p:nvSpPr>
          <p:cNvPr id="6" name="Content Placeholder 5"/>
          <p:cNvSpPr>
            <a:spLocks noGrp="1"/>
          </p:cNvSpPr>
          <p:nvPr>
            <p:ph sz="half" idx="2"/>
          </p:nvPr>
        </p:nvSpPr>
        <p:spPr/>
        <p:txBody>
          <a:bodyPr>
            <a:normAutofit fontScale="85000" lnSpcReduction="20000"/>
          </a:bodyPr>
          <a:lstStyle/>
          <a:p>
            <a:r>
              <a:rPr lang="en-US" dirty="0" smtClean="0"/>
              <a:t>An appropriate degree of autonomy does not mean that bureaucrats should be isolated from societies or at odds with citizens</a:t>
            </a:r>
          </a:p>
          <a:p>
            <a:r>
              <a:rPr lang="en-US" dirty="0" smtClean="0"/>
              <a:t>Would not exclude collaboration with private sector or CSOs. </a:t>
            </a:r>
          </a:p>
          <a:p>
            <a:r>
              <a:rPr lang="en-US" dirty="0" smtClean="0"/>
              <a:t>Autonomy allows for innovation</a:t>
            </a:r>
          </a:p>
          <a:p>
            <a:pPr lvl="1"/>
            <a:r>
              <a:rPr lang="en-US" dirty="0" smtClean="0"/>
              <a:t>Carpenter - USPS</a:t>
            </a:r>
          </a:p>
          <a:p>
            <a:r>
              <a:rPr lang="en-US" dirty="0" smtClean="0"/>
              <a:t>Bureaucrats need to be shielded from certain influences of social actors but also subordinate to the society with regard to the larger goals (Evans 1995)</a:t>
            </a:r>
          </a:p>
          <a:p>
            <a:r>
              <a:rPr lang="en-US" dirty="0" smtClean="0"/>
              <a:t>Recall: Rothstein’s notion of universality to curb corruption </a:t>
            </a:r>
            <a:endParaRPr lang="en-US" dirty="0"/>
          </a:p>
        </p:txBody>
      </p:sp>
    </p:spTree>
    <p:extLst>
      <p:ext uri="{BB962C8B-B14F-4D97-AF65-F5344CB8AC3E}">
        <p14:creationId xmlns:p14="http://schemas.microsoft.com/office/powerpoint/2010/main" val="261114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and Autonomy</a:t>
            </a:r>
            <a:endParaRPr lang="en-US" dirty="0"/>
          </a:p>
        </p:txBody>
      </p:sp>
      <p:pic>
        <p:nvPicPr>
          <p:cNvPr id="5" name="Content Placeholder 4"/>
          <p:cNvPicPr>
            <a:picLocks noGrp="1" noChangeAspect="1"/>
          </p:cNvPicPr>
          <p:nvPr>
            <p:ph sz="half" idx="1"/>
          </p:nvPr>
        </p:nvPicPr>
        <p:blipFill>
          <a:blip r:embed="rId2"/>
          <a:stretch>
            <a:fillRect/>
          </a:stretch>
        </p:blipFill>
        <p:spPr>
          <a:xfrm>
            <a:off x="410731" y="2005263"/>
            <a:ext cx="5083960" cy="3245913"/>
          </a:xfrm>
          <a:prstGeom prst="rect">
            <a:avLst/>
          </a:prstGeom>
        </p:spPr>
      </p:pic>
      <p:sp>
        <p:nvSpPr>
          <p:cNvPr id="4" name="Content Placeholder 3"/>
          <p:cNvSpPr>
            <a:spLocks noGrp="1"/>
          </p:cNvSpPr>
          <p:nvPr>
            <p:ph sz="half" idx="2"/>
          </p:nvPr>
        </p:nvSpPr>
        <p:spPr>
          <a:xfrm>
            <a:off x="6352674" y="1690688"/>
            <a:ext cx="5354053" cy="5167312"/>
          </a:xfrm>
        </p:spPr>
        <p:txBody>
          <a:bodyPr/>
          <a:lstStyle/>
          <a:p>
            <a:r>
              <a:rPr lang="en-US" dirty="0" err="1" smtClean="0"/>
              <a:t>QoG</a:t>
            </a:r>
            <a:r>
              <a:rPr lang="en-US" dirty="0" smtClean="0"/>
              <a:t> is the result of capacity and autonomy. </a:t>
            </a:r>
          </a:p>
          <a:p>
            <a:pPr lvl="1"/>
            <a:r>
              <a:rPr lang="en-US" dirty="0" smtClean="0"/>
              <a:t>More or less autonomy can be a good or bad thing depending on how much underlying capacity a bureaucracy has.</a:t>
            </a:r>
          </a:p>
          <a:p>
            <a:pPr lvl="1"/>
            <a:endParaRPr lang="en-US" dirty="0" smtClean="0"/>
          </a:p>
          <a:p>
            <a:r>
              <a:rPr lang="en-US" dirty="0" smtClean="0"/>
              <a:t>Want lower levels of autonomy for bureaucrats when they are in states with lower capacity</a:t>
            </a:r>
          </a:p>
          <a:p>
            <a:pPr lvl="1"/>
            <a:r>
              <a:rPr lang="en-US" dirty="0" smtClean="0"/>
              <a:t>Transaction costs</a:t>
            </a:r>
          </a:p>
          <a:p>
            <a:pPr lvl="1"/>
            <a:r>
              <a:rPr lang="en-US" dirty="0" smtClean="0"/>
              <a:t>Principal agent problems</a:t>
            </a:r>
          </a:p>
          <a:p>
            <a:pPr lvl="1"/>
            <a:endParaRPr lang="en-US" dirty="0"/>
          </a:p>
        </p:txBody>
      </p:sp>
    </p:spTree>
    <p:extLst>
      <p:ext uri="{BB962C8B-B14F-4D97-AF65-F5344CB8AC3E}">
        <p14:creationId xmlns:p14="http://schemas.microsoft.com/office/powerpoint/2010/main" val="284593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Paths to reform: </a:t>
            </a:r>
            <a:br>
              <a:rPr lang="en-US" dirty="0" smtClean="0"/>
            </a:br>
            <a:r>
              <a:rPr lang="en-US" dirty="0" smtClean="0"/>
              <a:t>Move to capacity and move toward autonomy</a:t>
            </a:r>
            <a:endParaRPr lang="en-US" dirty="0"/>
          </a:p>
        </p:txBody>
      </p:sp>
      <p:pic>
        <p:nvPicPr>
          <p:cNvPr id="5" name="Content Placeholder 4"/>
          <p:cNvPicPr>
            <a:picLocks noGrp="1" noChangeAspect="1"/>
          </p:cNvPicPr>
          <p:nvPr>
            <p:ph sz="half" idx="1"/>
          </p:nvPr>
        </p:nvPicPr>
        <p:blipFill>
          <a:blip r:embed="rId2"/>
          <a:stretch>
            <a:fillRect/>
          </a:stretch>
        </p:blipFill>
        <p:spPr>
          <a:xfrm>
            <a:off x="1" y="1892027"/>
            <a:ext cx="6134491" cy="4307777"/>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96000" y="1974713"/>
            <a:ext cx="6058435" cy="4142404"/>
          </a:xfrm>
          <a:prstGeom prst="rect">
            <a:avLst/>
          </a:prstGeom>
        </p:spPr>
      </p:pic>
    </p:spTree>
    <p:extLst>
      <p:ext uri="{BB962C8B-B14F-4D97-AF65-F5344CB8AC3E}">
        <p14:creationId xmlns:p14="http://schemas.microsoft.com/office/powerpoint/2010/main" val="9280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versus Private</a:t>
            </a:r>
            <a:endParaRPr lang="en-US" dirty="0"/>
          </a:p>
        </p:txBody>
      </p:sp>
      <p:sp>
        <p:nvSpPr>
          <p:cNvPr id="3" name="Content Placeholder 2"/>
          <p:cNvSpPr>
            <a:spLocks noGrp="1"/>
          </p:cNvSpPr>
          <p:nvPr>
            <p:ph idx="1"/>
          </p:nvPr>
        </p:nvSpPr>
        <p:spPr/>
        <p:txBody>
          <a:bodyPr/>
          <a:lstStyle/>
          <a:p>
            <a:r>
              <a:rPr lang="en-US" dirty="0" smtClean="0"/>
              <a:t>Is there a difference between public and private organizations? </a:t>
            </a:r>
          </a:p>
          <a:p>
            <a:endParaRPr lang="en-US" dirty="0"/>
          </a:p>
          <a:p>
            <a:endParaRPr lang="en-US" dirty="0" smtClean="0"/>
          </a:p>
          <a:p>
            <a:endParaRPr lang="en-US" dirty="0"/>
          </a:p>
          <a:p>
            <a:r>
              <a:rPr lang="en-US" dirty="0" smtClean="0"/>
              <a:t>Is there a difference between business administration and public administration?</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661043" y="2454879"/>
              <a:ext cx="360" cy="360"/>
            </p14:xfrm>
          </p:contentPart>
        </mc:Choice>
        <mc:Fallback xmlns="">
          <p:pic>
            <p:nvPicPr>
              <p:cNvPr id="5" name="Ink 4"/>
              <p:cNvPicPr/>
              <p:nvPr/>
            </p:nvPicPr>
            <p:blipFill>
              <a:blip r:embed="rId4"/>
              <a:stretch>
                <a:fillRect/>
              </a:stretch>
            </p:blipFill>
            <p:spPr>
              <a:xfrm>
                <a:off x="7649163" y="2442999"/>
                <a:ext cx="24120" cy="24120"/>
              </a:xfrm>
              <a:prstGeom prst="rect">
                <a:avLst/>
              </a:prstGeom>
            </p:spPr>
          </p:pic>
        </mc:Fallback>
      </mc:AlternateContent>
    </p:spTree>
    <p:extLst>
      <p:ext uri="{BB962C8B-B14F-4D97-AF65-F5344CB8AC3E}">
        <p14:creationId xmlns:p14="http://schemas.microsoft.com/office/powerpoint/2010/main" val="351796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Government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Size of state is in the eye of the beholder</a:t>
            </a:r>
          </a:p>
          <a:p>
            <a:pPr lvl="1"/>
            <a:r>
              <a:rPr lang="en-US" dirty="0" smtClean="0"/>
              <a:t>A philosophical question…</a:t>
            </a:r>
          </a:p>
          <a:p>
            <a:endParaRPr lang="en-US" dirty="0"/>
          </a:p>
          <a:p>
            <a:r>
              <a:rPr lang="en-US" dirty="0" smtClean="0"/>
              <a:t>How can we measure the size of the state? </a:t>
            </a:r>
          </a:p>
          <a:p>
            <a:pPr lvl="1"/>
            <a:r>
              <a:rPr lang="en-US" dirty="0" smtClean="0"/>
              <a:t>Typically measured as government activity as percentage of the country’s GDP (value of all goods and services produced in a year). (Used by Rothstein)</a:t>
            </a:r>
          </a:p>
          <a:p>
            <a:pPr lvl="1"/>
            <a:r>
              <a:rPr lang="en-US" dirty="0" smtClean="0"/>
              <a:t>Remember Fukuyama’s critique of this definition…</a:t>
            </a:r>
          </a:p>
          <a:p>
            <a:pPr lvl="1"/>
            <a:endParaRPr lang="en-US" dirty="0"/>
          </a:p>
          <a:p>
            <a:r>
              <a:rPr lang="en-US" dirty="0" smtClean="0"/>
              <a:t>Patterns of growth in government</a:t>
            </a:r>
          </a:p>
          <a:p>
            <a:pPr lvl="1"/>
            <a:r>
              <a:rPr lang="en-US" dirty="0" smtClean="0"/>
              <a:t>2000: was on average on third of GDP in OECD countries</a:t>
            </a:r>
          </a:p>
          <a:p>
            <a:pPr lvl="1"/>
            <a:r>
              <a:rPr lang="en-US" dirty="0" smtClean="0"/>
              <a:t>Increased to about 40 and 60%</a:t>
            </a:r>
          </a:p>
          <a:p>
            <a:pPr lvl="1"/>
            <a:r>
              <a:rPr lang="en-US" dirty="0" smtClean="0"/>
              <a:t>Fell in developing world from 28% to 26%</a:t>
            </a:r>
          </a:p>
          <a:p>
            <a:endParaRPr lang="en-US" dirty="0"/>
          </a:p>
          <a:p>
            <a:r>
              <a:rPr lang="en-US" dirty="0" smtClean="0"/>
              <a:t>Is size related to effectiveness? </a:t>
            </a:r>
            <a:endParaRPr lang="en-US" dirty="0"/>
          </a:p>
        </p:txBody>
      </p:sp>
    </p:spTree>
    <p:extLst>
      <p:ext uri="{BB962C8B-B14F-4D97-AF65-F5344CB8AC3E}">
        <p14:creationId xmlns:p14="http://schemas.microsoft.com/office/powerpoint/2010/main" val="89142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 of Government in Comparative Perspective</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71576"/>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502" y="1591486"/>
            <a:ext cx="566699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86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United States</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17337"/>
            <a:ext cx="68326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41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 or Governments?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24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505200"/>
            <a:ext cx="5025722" cy="320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5485194" cy="327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160" y="80742"/>
            <a:ext cx="5421953" cy="3348258"/>
          </a:xfrm>
          <a:prstGeom prst="rect">
            <a:avLst/>
          </a:prstGeom>
        </p:spPr>
      </p:pic>
      <p:sp>
        <p:nvSpPr>
          <p:cNvPr id="7" name="TextBox 6"/>
          <p:cNvSpPr txBox="1"/>
          <p:nvPr/>
        </p:nvSpPr>
        <p:spPr>
          <a:xfrm>
            <a:off x="8683322" y="6248400"/>
            <a:ext cx="2975278" cy="381000"/>
          </a:xfrm>
          <a:prstGeom prst="rect">
            <a:avLst/>
          </a:prstGeom>
          <a:noFill/>
        </p:spPr>
        <p:txBody>
          <a:bodyPr wrap="square" rtlCol="0">
            <a:spAutoFit/>
          </a:bodyPr>
          <a:lstStyle/>
          <a:p>
            <a:r>
              <a:rPr lang="en-US" dirty="0" smtClean="0"/>
              <a:t>From: (Fukuyama 2004)</a:t>
            </a:r>
            <a:endParaRPr lang="en-US" dirty="0"/>
          </a:p>
        </p:txBody>
      </p:sp>
    </p:spTree>
    <p:extLst>
      <p:ext uri="{BB962C8B-B14F-4D97-AF65-F5344CB8AC3E}">
        <p14:creationId xmlns:p14="http://schemas.microsoft.com/office/powerpoint/2010/main" val="82255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Tale of Two Countries: </a:t>
            </a:r>
            <a:br>
              <a:rPr lang="en-US" dirty="0" smtClean="0"/>
            </a:br>
            <a:r>
              <a:rPr lang="en-US" dirty="0" smtClean="0"/>
              <a:t>Democratic Jamaica </a:t>
            </a:r>
            <a:r>
              <a:rPr lang="en-US" dirty="0" err="1" smtClean="0"/>
              <a:t>vs</a:t>
            </a:r>
            <a:r>
              <a:rPr lang="en-US" dirty="0" smtClean="0"/>
              <a:t> High </a:t>
            </a:r>
            <a:r>
              <a:rPr lang="en-US" dirty="0" err="1" smtClean="0"/>
              <a:t>QoG</a:t>
            </a:r>
            <a:r>
              <a:rPr lang="en-US" dirty="0" smtClean="0"/>
              <a:t> Singapore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Singapore and Jamaica may seem different today but this was not the case fifty years </a:t>
            </a:r>
            <a:r>
              <a:rPr lang="en-US" dirty="0" smtClean="0"/>
              <a:t>ago.</a:t>
            </a:r>
          </a:p>
          <a:p>
            <a:r>
              <a:rPr lang="en-US" dirty="0" smtClean="0"/>
              <a:t>Most </a:t>
            </a:r>
            <a:r>
              <a:rPr lang="en-US" dirty="0"/>
              <a:t>Social scientists in the early 1960s would have predicted Jamaica stood a better chance of fostering social well-being and economic </a:t>
            </a:r>
            <a:r>
              <a:rPr lang="en-US" dirty="0" smtClean="0"/>
              <a:t>prosperity </a:t>
            </a:r>
            <a:r>
              <a:rPr lang="en-US" dirty="0"/>
              <a:t>than </a:t>
            </a:r>
            <a:r>
              <a:rPr lang="en-US" dirty="0" smtClean="0"/>
              <a:t>Singapore</a:t>
            </a:r>
          </a:p>
          <a:p>
            <a:r>
              <a:rPr lang="en-US" dirty="0" smtClean="0"/>
              <a:t>Jamaica </a:t>
            </a:r>
            <a:r>
              <a:rPr lang="en-US" dirty="0"/>
              <a:t>has been a democracy since independence. </a:t>
            </a:r>
            <a:endParaRPr lang="en-US" dirty="0" smtClean="0"/>
          </a:p>
          <a:p>
            <a:r>
              <a:rPr lang="en-US" dirty="0" smtClean="0"/>
              <a:t>Singapore </a:t>
            </a:r>
            <a:r>
              <a:rPr lang="en-US" dirty="0"/>
              <a:t>is not considered a democracy and has not been since independence. </a:t>
            </a:r>
          </a:p>
        </p:txBody>
      </p:sp>
      <p:pic>
        <p:nvPicPr>
          <p:cNvPr id="5" name="Content Placeholder 4"/>
          <p:cNvPicPr>
            <a:picLocks noGrp="1" noChangeAspect="1"/>
          </p:cNvPicPr>
          <p:nvPr>
            <p:ph sz="half" idx="2"/>
          </p:nvPr>
        </p:nvPicPr>
        <p:blipFill>
          <a:blip r:embed="rId2"/>
          <a:stretch>
            <a:fillRect/>
          </a:stretch>
        </p:blipFill>
        <p:spPr>
          <a:xfrm>
            <a:off x="6252812" y="2143660"/>
            <a:ext cx="5020376" cy="3715268"/>
          </a:xfrm>
          <a:prstGeom prst="rect">
            <a:avLst/>
          </a:prstGeom>
        </p:spPr>
      </p:pic>
    </p:spTree>
    <p:extLst>
      <p:ext uri="{BB962C8B-B14F-4D97-AF65-F5344CB8AC3E}">
        <p14:creationId xmlns:p14="http://schemas.microsoft.com/office/powerpoint/2010/main" val="217283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Government Intervene? </a:t>
            </a:r>
            <a:endParaRPr lang="en-US" dirty="0"/>
          </a:p>
        </p:txBody>
      </p:sp>
      <p:sp>
        <p:nvSpPr>
          <p:cNvPr id="3" name="Content Placeholder 2"/>
          <p:cNvSpPr>
            <a:spLocks noGrp="1"/>
          </p:cNvSpPr>
          <p:nvPr>
            <p:ph idx="1"/>
          </p:nvPr>
        </p:nvSpPr>
        <p:spPr/>
        <p:txBody>
          <a:bodyPr/>
          <a:lstStyle/>
          <a:p>
            <a:r>
              <a:rPr lang="en-US" dirty="0" smtClean="0"/>
              <a:t>Market Failure:</a:t>
            </a:r>
          </a:p>
          <a:p>
            <a:pPr lvl="1"/>
            <a:r>
              <a:rPr lang="en-US" dirty="0" smtClean="0"/>
              <a:t>Market mechanism fails for some public goods that are non-rival and non-excludable</a:t>
            </a:r>
          </a:p>
          <a:p>
            <a:pPr lvl="1"/>
            <a:r>
              <a:rPr lang="en-US" dirty="0" smtClean="0"/>
              <a:t>Clean air: there is no private incentive to provide clean air</a:t>
            </a:r>
          </a:p>
          <a:p>
            <a:pPr lvl="1"/>
            <a:endParaRPr lang="en-US" dirty="0"/>
          </a:p>
          <a:p>
            <a:r>
              <a:rPr lang="en-US" dirty="0" smtClean="0"/>
              <a:t>Natural Monopolies (Increasing Returns): </a:t>
            </a:r>
          </a:p>
          <a:p>
            <a:pPr lvl="1"/>
            <a:r>
              <a:rPr lang="en-US" dirty="0" smtClean="0"/>
              <a:t>Goods or services where the economies of large scale production are so high as to prevent any competitor from entering the market once the first company has begun production in large amounts. </a:t>
            </a:r>
          </a:p>
          <a:p>
            <a:pPr lvl="2"/>
            <a:r>
              <a:rPr lang="en-US" dirty="0" smtClean="0"/>
              <a:t>Natural monopolies are completely insulated from competition</a:t>
            </a:r>
          </a:p>
          <a:p>
            <a:pPr lvl="2"/>
            <a:r>
              <a:rPr lang="en-US" dirty="0" smtClean="0"/>
              <a:t>They under produce in order to keep prices at a profit maximizing level </a:t>
            </a:r>
            <a:endParaRPr lang="en-US" dirty="0"/>
          </a:p>
        </p:txBody>
      </p:sp>
    </p:spTree>
    <p:extLst>
      <p:ext uri="{BB962C8B-B14F-4D97-AF65-F5344CB8AC3E}">
        <p14:creationId xmlns:p14="http://schemas.microsoft.com/office/powerpoint/2010/main" val="25728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Nature of Government Intervention</a:t>
            </a:r>
            <a:endParaRPr lang="en-US" dirty="0"/>
          </a:p>
        </p:txBody>
      </p:sp>
      <p:sp>
        <p:nvSpPr>
          <p:cNvPr id="3" name="Content Placeholder 2"/>
          <p:cNvSpPr>
            <a:spLocks noGrp="1"/>
          </p:cNvSpPr>
          <p:nvPr>
            <p:ph idx="1"/>
          </p:nvPr>
        </p:nvSpPr>
        <p:spPr/>
        <p:txBody>
          <a:bodyPr>
            <a:normAutofit/>
          </a:bodyPr>
          <a:lstStyle/>
          <a:p>
            <a:r>
              <a:rPr lang="en-US" dirty="0" err="1" smtClean="0"/>
              <a:t>Schiavo</a:t>
            </a:r>
            <a:r>
              <a:rPr lang="en-US" dirty="0" smtClean="0"/>
              <a:t>-Campo: Object of government intervention (should) not be to supplant the market mechanism but to remedy its failures and achieve the same outcomes that a competitive market would yield</a:t>
            </a:r>
          </a:p>
          <a:p>
            <a:r>
              <a:rPr lang="en-US" dirty="0" smtClean="0"/>
              <a:t>Realize </a:t>
            </a:r>
            <a:r>
              <a:rPr lang="en-US" dirty="0" smtClean="0"/>
              <a:t>that production of public goods requires technology – and technology changes (the dynamic component)</a:t>
            </a:r>
          </a:p>
          <a:p>
            <a:pPr lvl="1"/>
            <a:r>
              <a:rPr lang="en-US" dirty="0" smtClean="0"/>
              <a:t>A good or service that has the characteristic of a public good or of a natural monopoly may become suitable for the market mechanism as a result of technical or institutional changes – thus rendering government intervention unnecessary. (telecom) </a:t>
            </a:r>
          </a:p>
          <a:p>
            <a:pPr lvl="1"/>
            <a:r>
              <a:rPr lang="en-US" dirty="0" smtClean="0"/>
              <a:t>Opposite is true: new public goods can emerge to justify new government role that did not previously exist (internet security)</a:t>
            </a:r>
            <a:endParaRPr lang="en-US" dirty="0"/>
          </a:p>
        </p:txBody>
      </p:sp>
    </p:spTree>
    <p:extLst>
      <p:ext uri="{BB962C8B-B14F-4D97-AF65-F5344CB8AC3E}">
        <p14:creationId xmlns:p14="http://schemas.microsoft.com/office/powerpoint/2010/main" val="3128449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about Role of Government</a:t>
            </a:r>
            <a:endParaRPr lang="en-US" dirty="0"/>
          </a:p>
        </p:txBody>
      </p:sp>
      <p:sp>
        <p:nvSpPr>
          <p:cNvPr id="3" name="Content Placeholder 2"/>
          <p:cNvSpPr>
            <a:spLocks noGrp="1"/>
          </p:cNvSpPr>
          <p:nvPr>
            <p:ph idx="1"/>
          </p:nvPr>
        </p:nvSpPr>
        <p:spPr/>
        <p:txBody>
          <a:bodyPr/>
          <a:lstStyle/>
          <a:p>
            <a:r>
              <a:rPr lang="en-US" dirty="0" smtClean="0"/>
              <a:t>Federalist 10</a:t>
            </a:r>
          </a:p>
          <a:p>
            <a:endParaRPr lang="en-US" dirty="0"/>
          </a:p>
          <a:p>
            <a:endParaRPr lang="en-US" dirty="0" smtClean="0"/>
          </a:p>
          <a:p>
            <a:r>
              <a:rPr lang="en-US" dirty="0" smtClean="0"/>
              <a:t>Federalist 51</a:t>
            </a:r>
            <a:endParaRPr lang="en-US" dirty="0"/>
          </a:p>
        </p:txBody>
      </p:sp>
    </p:spTree>
    <p:extLst>
      <p:ext uri="{BB962C8B-B14F-4D97-AF65-F5344CB8AC3E}">
        <p14:creationId xmlns:p14="http://schemas.microsoft.com/office/powerpoint/2010/main" val="360634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Government in Society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70C0"/>
                </a:solidFill>
              </a:rPr>
              <a:t>John Kenneth Galbraith</a:t>
            </a:r>
          </a:p>
          <a:p>
            <a:pPr lvl="1"/>
            <a:r>
              <a:rPr lang="en-US" dirty="0" smtClean="0">
                <a:hlinkClick r:id="rId3"/>
              </a:rPr>
              <a:t>Age of Uncertainty</a:t>
            </a:r>
            <a:endParaRPr lang="en-US" dirty="0" smtClean="0"/>
          </a:p>
          <a:p>
            <a:pPr lvl="1"/>
            <a:r>
              <a:rPr lang="en-US" dirty="0" smtClean="0"/>
              <a:t>Tradition of Schumpeter and Marx</a:t>
            </a:r>
          </a:p>
          <a:p>
            <a:pPr lvl="1"/>
            <a:r>
              <a:rPr lang="en-US" dirty="0" smtClean="0"/>
              <a:t>Viewed government policy and intervention as essential to bringing about economic stability, efficiency, and enhanced social equity</a:t>
            </a:r>
          </a:p>
          <a:p>
            <a:pPr lvl="1"/>
            <a:r>
              <a:rPr lang="en-US" dirty="0" smtClean="0"/>
              <a:t>Inspired by models of market failures – core of welfare economics</a:t>
            </a:r>
          </a:p>
          <a:p>
            <a:pPr lvl="1"/>
            <a:endParaRPr lang="en-US" dirty="0"/>
          </a:p>
          <a:p>
            <a:r>
              <a:rPr lang="en-US" dirty="0" smtClean="0">
                <a:solidFill>
                  <a:srgbClr val="0070C0"/>
                </a:solidFill>
              </a:rPr>
              <a:t>Milton Friedman</a:t>
            </a:r>
          </a:p>
          <a:p>
            <a:pPr lvl="1"/>
            <a:r>
              <a:rPr lang="en-US" dirty="0" smtClean="0">
                <a:hlinkClick r:id="rId4"/>
              </a:rPr>
              <a:t>Free to Choose</a:t>
            </a:r>
            <a:endParaRPr lang="en-US" dirty="0" smtClean="0"/>
          </a:p>
          <a:p>
            <a:pPr lvl="1"/>
            <a:r>
              <a:rPr lang="en-US" dirty="0" smtClean="0"/>
              <a:t>Tradition of Smith: freely functioning market economy results in economic and technological progress, efficient utilization of resources, and a rising standard of living that—with exceptions—is distributed with reasonable equality</a:t>
            </a:r>
          </a:p>
          <a:p>
            <a:pPr lvl="1"/>
            <a:r>
              <a:rPr lang="en-US" dirty="0" smtClean="0"/>
              <a:t>Society characterized by social mobility and political freedom</a:t>
            </a:r>
          </a:p>
          <a:p>
            <a:pPr lvl="1"/>
            <a:r>
              <a:rPr lang="en-US" dirty="0" smtClean="0"/>
              <a:t>Expansion of government beyond minimal functions impairs economic progress and restricts social mobility and ultimately political freedom as well </a:t>
            </a:r>
          </a:p>
          <a:p>
            <a:pPr lvl="1"/>
            <a:r>
              <a:rPr lang="en-US" dirty="0" smtClean="0"/>
              <a:t>Inspired by classical economics</a:t>
            </a:r>
            <a:endParaRPr lang="en-US" dirty="0"/>
          </a:p>
        </p:txBody>
      </p:sp>
    </p:spTree>
    <p:extLst>
      <p:ext uri="{BB962C8B-B14F-4D97-AF65-F5344CB8AC3E}">
        <p14:creationId xmlns:p14="http://schemas.microsoft.com/office/powerpoint/2010/main" val="388925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vs. Governments</a:t>
            </a:r>
            <a:endParaRPr lang="en-US" dirty="0"/>
          </a:p>
        </p:txBody>
      </p:sp>
      <p:pic>
        <p:nvPicPr>
          <p:cNvPr id="2050" name="Picture 2" descr="C:\Users\Jennifer\AppData\Local\Temp\EvernoteCopyBuffer\a3b750c8-c84d-451d-b0d0-7984d277fd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487762"/>
            <a:ext cx="6336078" cy="3479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05400"/>
            <a:ext cx="11049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lack a theory of government shortcomings as a counterpart to the existing theory of market failures</a:t>
            </a:r>
          </a:p>
          <a:p>
            <a:pPr marL="285750" indent="-285750">
              <a:buFont typeface="Arial" panose="020B0604020202020204" pitchFamily="34" charset="0"/>
              <a:buChar char="•"/>
            </a:pPr>
            <a:r>
              <a:rPr lang="en-US" dirty="0" smtClean="0"/>
              <a:t>We need a theory of non-market failures</a:t>
            </a:r>
            <a:endParaRPr lang="en-US" dirty="0"/>
          </a:p>
        </p:txBody>
      </p:sp>
    </p:spTree>
    <p:extLst>
      <p:ext uri="{BB962C8B-B14F-4D97-AF65-F5344CB8AC3E}">
        <p14:creationId xmlns:p14="http://schemas.microsoft.com/office/powerpoint/2010/main" val="276394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vs. Nonmarket Failures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Public Choice Theory</a:t>
            </a:r>
          </a:p>
          <a:p>
            <a:pPr lvl="1"/>
            <a:r>
              <a:rPr lang="en-US" dirty="0" smtClean="0"/>
              <a:t>Assumes self-interest of politicians and bureaucrats</a:t>
            </a:r>
          </a:p>
          <a:p>
            <a:pPr lvl="1"/>
            <a:r>
              <a:rPr lang="en-US" dirty="0" smtClean="0"/>
              <a:t>Ignores things like organizational inertia, tradition, and standard operating procedures </a:t>
            </a:r>
            <a:endParaRPr lang="en-US" dirty="0"/>
          </a:p>
          <a:p>
            <a:r>
              <a:rPr lang="en-US" dirty="0" smtClean="0"/>
              <a:t>Theory of non-market failures should apply not just to the public sector but to NGOs, foundations, universities, hospitals, etc. </a:t>
            </a:r>
          </a:p>
          <a:p>
            <a:r>
              <a:rPr lang="en-US" dirty="0" smtClean="0"/>
              <a:t>Hayek and Von </a:t>
            </a:r>
            <a:r>
              <a:rPr lang="en-US" dirty="0" err="1" smtClean="0"/>
              <a:t>Mises</a:t>
            </a:r>
            <a:r>
              <a:rPr lang="en-US" dirty="0" smtClean="0"/>
              <a:t> – markets possess crucial advantages that government cannot match</a:t>
            </a:r>
          </a:p>
          <a:p>
            <a:pPr lvl="1"/>
            <a:r>
              <a:rPr lang="en-US" dirty="0" smtClean="0"/>
              <a:t>Focus on markets and the price mechanism as a procedure for generating information as well as incentives </a:t>
            </a:r>
          </a:p>
          <a:p>
            <a:r>
              <a:rPr lang="en-US" dirty="0" smtClean="0"/>
              <a:t>Oliver Williamson: Transaction cost approach – both market and nonmarket failures can be viewed as resulting from the particular transaction cost characteristics an burdens association with markets and governments. </a:t>
            </a:r>
            <a:endParaRPr lang="en-US" dirty="0"/>
          </a:p>
          <a:p>
            <a:r>
              <a:rPr lang="en-US" dirty="0" smtClean="0"/>
              <a:t>Fundamental question of public administration and modern economics is choosing between imperfect alternatives</a:t>
            </a:r>
          </a:p>
          <a:p>
            <a:r>
              <a:rPr lang="en-US" dirty="0" smtClean="0">
                <a:solidFill>
                  <a:srgbClr val="0070C0"/>
                </a:solidFill>
              </a:rPr>
              <a:t>Not a choice between evils, but a choice between options that both have flaws</a:t>
            </a:r>
            <a:endParaRPr lang="en-US" dirty="0">
              <a:solidFill>
                <a:srgbClr val="0070C0"/>
              </a:solidFill>
            </a:endParaRPr>
          </a:p>
        </p:txBody>
      </p:sp>
    </p:spTree>
    <p:extLst>
      <p:ext uri="{BB962C8B-B14F-4D97-AF65-F5344CB8AC3E}">
        <p14:creationId xmlns:p14="http://schemas.microsoft.com/office/powerpoint/2010/main" val="505682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8153400" cy="51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972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Choice</a:t>
            </a:r>
            <a:endParaRPr lang="en-US" dirty="0"/>
          </a:p>
        </p:txBody>
      </p:sp>
      <p:sp>
        <p:nvSpPr>
          <p:cNvPr id="3" name="Content Placeholder 2"/>
          <p:cNvSpPr>
            <a:spLocks noGrp="1"/>
          </p:cNvSpPr>
          <p:nvPr>
            <p:ph idx="1"/>
          </p:nvPr>
        </p:nvSpPr>
        <p:spPr/>
        <p:txBody>
          <a:bodyPr>
            <a:normAutofit/>
          </a:bodyPr>
          <a:lstStyle/>
          <a:p>
            <a:r>
              <a:rPr lang="en-US" dirty="0" smtClean="0"/>
              <a:t>Decision-making process is key:</a:t>
            </a:r>
          </a:p>
          <a:p>
            <a:pPr lvl="1"/>
            <a:r>
              <a:rPr lang="en-US" dirty="0" smtClean="0"/>
              <a:t>Majority</a:t>
            </a:r>
          </a:p>
          <a:p>
            <a:pPr lvl="1"/>
            <a:r>
              <a:rPr lang="en-US" dirty="0" smtClean="0"/>
              <a:t>Unanimity</a:t>
            </a:r>
          </a:p>
          <a:p>
            <a:pPr lvl="1"/>
            <a:r>
              <a:rPr lang="en-US" dirty="0" smtClean="0"/>
              <a:t>Consensus</a:t>
            </a:r>
          </a:p>
          <a:p>
            <a:r>
              <a:rPr lang="en-US" dirty="0" smtClean="0"/>
              <a:t>Every government decision has winners and losers</a:t>
            </a:r>
          </a:p>
          <a:p>
            <a:pPr lvl="1"/>
            <a:r>
              <a:rPr lang="en-US" dirty="0" smtClean="0">
                <a:hlinkClick r:id="rId3"/>
              </a:rPr>
              <a:t>Pareto Optimality</a:t>
            </a:r>
            <a:r>
              <a:rPr lang="en-US" dirty="0" smtClean="0"/>
              <a:t>- Efficiency says nothing about fairness</a:t>
            </a:r>
            <a:endParaRPr lang="en-US" dirty="0"/>
          </a:p>
          <a:p>
            <a:r>
              <a:rPr lang="en-US" dirty="0" smtClean="0"/>
              <a:t>Ending Programs (“Clearing the decks”)</a:t>
            </a:r>
          </a:p>
          <a:p>
            <a:pPr lvl="1"/>
            <a:r>
              <a:rPr lang="en-US" dirty="0" smtClean="0"/>
              <a:t>Sunset provisions? </a:t>
            </a:r>
          </a:p>
          <a:p>
            <a:pPr lvl="1"/>
            <a:r>
              <a:rPr lang="en-US" dirty="0" smtClean="0"/>
              <a:t>Zero-based budgeting</a:t>
            </a:r>
          </a:p>
          <a:p>
            <a:endParaRPr lang="en-US" dirty="0"/>
          </a:p>
          <a:p>
            <a:endParaRPr lang="en-US" dirty="0" smtClean="0"/>
          </a:p>
        </p:txBody>
      </p:sp>
    </p:spTree>
    <p:extLst>
      <p:ext uri="{BB962C8B-B14F-4D97-AF65-F5344CB8AC3E}">
        <p14:creationId xmlns:p14="http://schemas.microsoft.com/office/powerpoint/2010/main" val="2589286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b="1" dirty="0" smtClean="0"/>
              <a:t>Market</a:t>
            </a:r>
            <a:r>
              <a:rPr lang="en-US" dirty="0" smtClean="0"/>
              <a:t>: Organizations that derive their principal revenues from prices charged for output sold in markets where buyers can choose what to buy as well as whether to buy</a:t>
            </a:r>
            <a:endParaRPr lang="en-US" dirty="0"/>
          </a:p>
          <a:p>
            <a:endParaRPr lang="en-US" b="1" dirty="0" smtClean="0"/>
          </a:p>
          <a:p>
            <a:r>
              <a:rPr lang="en-US" b="1" dirty="0" smtClean="0"/>
              <a:t>Nonmarket: </a:t>
            </a:r>
            <a:r>
              <a:rPr lang="en-US" dirty="0" smtClean="0"/>
              <a:t>organizations derive their principal revenues from taxes, donations, or other non-priced sources</a:t>
            </a:r>
          </a:p>
          <a:p>
            <a:endParaRPr lang="en-US" dirty="0" smtClean="0"/>
          </a:p>
          <a:p>
            <a:r>
              <a:rPr lang="en-US" dirty="0" smtClean="0"/>
              <a:t>Distinction can sometimes be unclear</a:t>
            </a:r>
            <a:endParaRPr lang="en-US" dirty="0"/>
          </a:p>
        </p:txBody>
      </p:sp>
    </p:spTree>
    <p:extLst>
      <p:ext uri="{BB962C8B-B14F-4D97-AF65-F5344CB8AC3E}">
        <p14:creationId xmlns:p14="http://schemas.microsoft.com/office/powerpoint/2010/main" val="3159614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Inadequacies of Markets</a:t>
            </a:r>
            <a:endParaRPr lang="en-US" dirty="0"/>
          </a:p>
        </p:txBody>
      </p:sp>
      <p:sp>
        <p:nvSpPr>
          <p:cNvPr id="3" name="Content Placeholder 2"/>
          <p:cNvSpPr>
            <a:spLocks noGrp="1"/>
          </p:cNvSpPr>
          <p:nvPr>
            <p:ph idx="1"/>
          </p:nvPr>
        </p:nvSpPr>
        <p:spPr/>
        <p:txBody>
          <a:bodyPr/>
          <a:lstStyle/>
          <a:p>
            <a:r>
              <a:rPr lang="en-US" dirty="0" smtClean="0"/>
              <a:t>Justification for public policy intervention lies in the frequent and numerous shortcomings of market outcomes</a:t>
            </a:r>
          </a:p>
          <a:p>
            <a:endParaRPr lang="en-US" dirty="0"/>
          </a:p>
          <a:p>
            <a:r>
              <a:rPr lang="en-US" dirty="0" smtClean="0"/>
              <a:t>But this rationale is only a necessary, but not sufficient condition for policy formulation or government intervention</a:t>
            </a:r>
          </a:p>
          <a:p>
            <a:pPr lvl="1"/>
            <a:r>
              <a:rPr lang="en-US" dirty="0" smtClean="0"/>
              <a:t>Why is it not sufficient? </a:t>
            </a:r>
          </a:p>
          <a:p>
            <a:pPr lvl="1"/>
            <a:endParaRPr lang="en-US" dirty="0" smtClean="0"/>
          </a:p>
          <a:p>
            <a:r>
              <a:rPr lang="en-US" dirty="0" smtClean="0"/>
              <a:t>Policy formulation requires that the shortcomings of market outcomes be compared with the potential shortcomings of nonmarket effort to provide remedies</a:t>
            </a:r>
            <a:endParaRPr lang="en-US" dirty="0"/>
          </a:p>
        </p:txBody>
      </p:sp>
    </p:spTree>
    <p:extLst>
      <p:ext uri="{BB962C8B-B14F-4D97-AF65-F5344CB8AC3E}">
        <p14:creationId xmlns:p14="http://schemas.microsoft.com/office/powerpoint/2010/main" val="111020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of Government – Bo Rothstein</a:t>
            </a:r>
            <a:endParaRPr lang="en-US" dirty="0"/>
          </a:p>
        </p:txBody>
      </p:sp>
      <p:sp>
        <p:nvSpPr>
          <p:cNvPr id="6" name="AutoShape 2" descr="data:image/jpeg;base64,/9j/4AAQSkZJRgABAQAAAQABAAD/2wBDAAoHBwgHBgoICAgLCgoLDhgQDg0NDh0VFhEYIx8lJCIfIiEmKzcvJik0KSEiMEExNDk7Pj4+JS5ESUM8SDc9Pjv/2wBDAQoLCw4NDhwQEBw7KCIoOzs7Ozs7Ozs7Ozs7Ozs7Ozs7Ozs7Ozs7Ozs7Ozs7Ozs7Ozs7Ozs7Ozs7Ozs7Ozs7Ozv/wAARCAFaAOcDASIAAhEBAxEB/8QAGwABAAMBAQEBAAAAAAAAAAAAAAQFBwYDAgH/xABVEAABAwMBAgkGCQgHBgQHAAABAAIDBAURBhIhExUxNUFRk7LRB1RhcXOBFBciNlKCkaGxFiMyZHJ0wcJTVWKSouHwJjM0QoOjJEPi8TdjZXWUw9L/xAAaAQACAwEBAAAAAAAAAAAAAAAABQEDBAIG/8QAMxEAAQMCAQwCAQQCAwEAAAAAAQACAwQREwUSFSExMjNBUVJxwRRhYjSBkfAi0SM1RPH/2gAMAwEAAhEDEQA/AP243GuZcqpjKyoa1szwAJXAAZPpUfjO4efVPau8UufOtX7d/eKir1McbMwal5CSR+edZ2qVxncPPqntXeKcZ3Dz6p7V3ioqLvDZ0C4xH9SpXGdw8+qe1d4pxncPPqntXeKiojDZ0CMR/UqVxncPPqntXeKcZ3Dz6p7V3ioqIw2dAjEf1KlcZ3Dz6p7V3inGdw8+qe1d4qKiMNnQIxH9SpXGdw8+qe1d4pxncPPqntXeKiojDZ0RiP6lSuM7h59U9q7xTjO4efVPau8VFRGGzoEYj+pUrjO4efVPau8U4zuHn1T2rvFRURhs6BGI/qVK4zuHn1T2rvFOM7h59U9q7xUVEYbOgRiP6lSuM7h59U9q7xTjO4efVPau8VFRGGzoEYj+pUrjO4efVPau8U4zuHn1T2rvFRURhs6BGI/qVK4zuHn1T2rvFOM7h59U9q7xUVEYbOgRiP6lSuM7h59U9q7xTjO4efVPau8VFRGGzoEYj+pUrjO4efVPau8U4zuHn1T2rvFRURhs6BGI/qVd2CurJr1Txy1c8jDtZa6QkH5J6EUfTnP1N9bulEjyiAJRbp7K9BkxxdCbnn6CjXPnWr9u/vFR2N25GsG4uOFIufOtX7d/eKjNcWPa8crTkJ2y+GLdEgfbEN+q68eTi4kZ+GU3+LwT4uLj57Tf4vBQxry+4xwsPZBd/e62eh0/UVkJAljjDmkjIzuSuWWriIDiNaaxQ0krS5oOpcNWaCrqKinqn1dO5sMbnkNzkgDPUquw6fqL/LLHTyxxmJoJ2878+pSanWl5q6WWmlkiMcrCx2I8HBGCrbybf8bXezZ+JWhz6iKFznkX5LMxlPLO1sYNua5u92aaxVzaSeRkjjGH5ZnGCSOn1LztFslvFxjooXtY+QEgu5Nwyr3yifOKP92b3nKLob51037L+6VaJXfGxOdrqoxNFTh8r2Xhf9N1On+A+ETRScPtY2M7sY6/WvSxaVqr9SyVEE8UbY37BD85zgHo9av/ACl8lu/6n8qleTjmaq/eP5WrMamT4uJfWtQpYzVmK2pVPxcXHz2m/wAXgh8nFxA/4ym/xeC+75rK8UF6qqWCSIRRSbLQY8nCgfl7fT/5sPZBS35rgCCFDvgtcWkHUufniMFRJC4gmNxaSOnBwvNfcsrppnyvxtPcXHHWV8JkL21pWbX1IiIpUIiIhCIiIQiIiEIiIhCIiIQiIiEKz05z9TfW7pRNOc/U31u6USHKfGHj2V6LJXBPn0FGufOtX7d/eKiqVc+dav27+8VFTuPcHhIZN8+UWt6m+aVZ7EfwWSLW9TfNKs9iP4JfW8SPz/pMqDhyeFki7Xya/wDG13s2fiVxS7Xybf8AG13s2fiVoreA5ZaH9Q1dZctP2i6VQqK6ASShoaCXkbt/UfSV80Gm7LbqtlTR04ZMzOyRITyjB3ZXFeUM/wC0Uf7s3vOUXQx/2qpv2X90peKd/wAfPzza2z+lMzUx/JzMMXvt/oV55S+S3f8AU/lUryb8z1X7x/K1RfKXyW7/AKn8qleTjmeq/eP5WoP6EefaG/8AYHx6VrVaXsVZVSVFRTB0shy88I4ZP2qn1HpmyUNhqqmlpmsmjaNl3CE43j0rltTU9Q7Udc5sUhaZTghpwqv4LU/0Ev8AcKuip32a7EP9/dZ5qll3Nwhz1/0LxRfpBBIIwR0L8TVKEREQhEREIRERCEREQhEREIRERCEREQhWenOfqb63dKJpzn6m+t3SiQ5T4w8eyvRZK4J8+go1z51q/bv7xUVSrnzrV+3f3ioqdx7g8JDJvnyi769axtNfYaiihdMZZIw1uY8DO7pXAoq5YGSkF3JWRVD4gQ3mi6TRt8o7JU1L6wvDZWNDdhueQlc2i7ljEjCx2xcRSuieHt2q81ddqW83dlVSF5jELWHabg5BJ/ivHTFxp7VfYayqLhEwOB2Rk72kKpRQIWiPD5WspMzjLi873XUazv8AQ3wUfwIyHgdva22Y5cY/AqRo/UtuslungrDIHvl2xsNyMYA/guPRV/FjwsLkrRVyCXF5rUPy+sX0p+yX5+X1i+lP2SzBFRo6H7V+kpvpe1ZK2atnlZnZfI5wz1ErxRFvAsLJcTc3RERSoRERCEREQhEREIRERCEREQhEREIVnpzn6m+t3Siac5+pvrd0okOU+MPHsr0WSuCfPoKNc+dav27+8VFUq5861ft394qKnce4PCQyb58oiuLBpurv0pMZEVOw4fK4bvUOsrr4/J1ahHiSqqnP+kHNA+zColq4ojmuOtaIaOaVuc0alnCLp9Q6LqLRC6qpZDUUzRl+RhzB1nrCo7VSMr7rS0kjnNZNK1hLeUAlWMmY9me06lU+B7H5jhrURF1mqtJ0dhtsdTTzzyPdMGESFuMYJ6B6FyamKVsrc5uxRLC6J2Y7aiLuLloego7JNXR1FQZI4dsNcW4zj1Lh1EUzJQS3kpmgfCQH80RX2lNPM1BVTtmfJHDCwEujIzk8g3j0FNV6eZYKuFkD5JIZmEhz8ZyDvG4epRjsxcLmj48mFi21KhRF1WlNK0l+oZp6iaZjo5NgCMjBGM9IK7llbE3OdsXMUTpXZrdq5VFOvNDHbbvU0cTnOZC7ZBfyncoK7a4OaHDmuHNLSWnkiK60rZYL7dJKWokkjY2EyAxkZyC0dI9K+tVWOCw3CKnp5JJGviDyZCM5yR0D0KrHZi4XNW4D8LF5KjRaDSeT62T0cMzquqDpI2uIBbjeM9S9vi5tfnlX9rfBZzXwhaRk6ci9h/KzhForvJ1aw0uFXVHAz+k3wXKaYtVBea91HWTTRPLcxGMgB2OUbwd/+asbVxvaXDkq3UcrHNa7nsVKi6HVemW2CSF9PI+SnlGMvxkOHRuHV/FQ9OWXjy6tpXOcyINL5HN5QP8A3wrBOwx4l9SqMEgkwiNaqkXTar09bbBFC2CeokqJXEhr3NwGjp3BcyuopGyNzm7FzLE6J2a7aiIisVSs9Oc/U31u6UTTnP1N9bulEhynxh49leiyVwT59BRrnzrV+3f3ioqlXPnWr9u/vFRU7j3B4SGTfPla3p+KO2aTp5A3kp+GdjpJG0VmdVe7lV1bqqSsmEhORsvIDfUOhadH8yRj+r//ANayMbzgbz1JbQta5z3O1m6Z17ixkbW6hZa3pmufedORS1WJHuDo5Mj9LBxv9yzy1Qim1lTwDkjrQwe52F22gARpoZ5DM/H3LjqX5/N/+4nvlcQDNfM0bNasqCXRwuO3Uur8o3MMH7y3uuWbLSfKNzDB+8juuWbLRk/gfuVmyj+o/ha9ffmlV/up/BZCtevvzSq/3U/gsttNC653Wmo27uFeAT1DpP2KvJ7g2N5PVW5RBdIwDotF0fSNtGmBUTjYMoM7/Q3G77gvnV9NHeNLfDIBtmMCeMgb9nG/7j9ya2rRbtN/BosNNQRE0Dob0/cMe9fOh65tx06aSUZNOTEenLTvH4ke5Yhn/qftbf8AD9L9LMlo3k35oqvb/wAoXCXWhfbbpUUb+WJ5APWOg/Yu78m/NFV7f+ATGucHU9x9JbQNLamx+1yGq/nPX+0/gFUK31X856/2n8Aqha4OE3wFjm4rvJXWeTr5wzfuru81fXlH57p/3Yd5y+fJ184Zv3V3eavryj890/7sO85Yf/d+yYf+D91zIuFc0BorKgAbgBK7d961a3ve7SMEjnuLzRAlxO/OxyrIVrtu+ZtP+4juLnKDQA2w5qcmuJL7nksr4xr/AD2o7V3ivikqpaKriqYHbMkTg5p9S8UTPMba1krL3XvdavcIYdVaV2oQC6SPhIv7Lx0fiFF0Va+KbI+sqW8HLP8ALftDBawcmfvPvVT5O7q8Ty2qQkscDJH6D0j/AF1Kz19dXUVrbQxEtkqyQSOhg5ftyB9qROZI15phsJT9skbmCqO0C37rhr9dHXi7zVZzsE7MbT0NHJ/r0quRE9a0MaGjkkD3F7i480REXS4Vnpzn6m+t3Siac5+pvrd0okOU+MPHsr0WSuCfPoKNc+dav27+8VFUq5861ft394qKnce4PCQyb58rV9K1cN00tDCSCY4+AkaDvGBj8MKhsWmayzaj2qi3/C6feI52uGGf2sE/66Fydru9bZ6nh6OXZJ3Oad7XDqIXUx+UmcRYktkbpPpNlLR9mD+KVvppoy4R6w5NY6mCQNMuotXcBlPQUshjjEcbdqRwY3p5ScBZDS3BseoI7hIDsipErh6NrK6Kl8olWKmR1XSxvhLfkMj3EO6N5XJ1VQ6rq5ahzGMMji4tY3AGeoKykpnsLhINq4rKqOQNMZ2clqmo7X+UViEdLIwuyJYnZ+S7cen0griKDRN4qK1kdTTmnhz8uRzmnA9GDvXhZtW3KzRcAwtngHJHJn5PqPQrqbyk1Do8QW2Nj/pPlLh9mB+K4ZFVQgsYAQV0+alnIkkJBCvdaV0dBpqWAOAknxExvWOn7lQeTq3CSrqLi9uREODZ6zvP3fiuWuV0q7tVGorJS9/IB0NHUArqzazfZbcyiioI3hpLnPLyC4np5F38aSOnLG6ydq5+VHJUiR2oDYu2uOorDTVTqWunj4WLla6IuxkZ6kt2obBU1TaahmZwsvI1sRbtY9yyqqqH1dXLUyb3yvL3esnKUlTJR1cNTEcPheHt9xUaObmbTdGk3597Cy63yi20RVdPcWDdMODf+0OT7vwVn5OOaar2/wDKFz161k+9251FNQRsyQ5rw8ktI6R94968dP6rmsFLJBHSsmEj9vLnEY3YQYZnUuGRrCGzwtq8UHUVO1Dpa9Vt+q6mnoi+KR+Wu22jIwOsqu/I3UH9XntGeKufjJqf6ui7Q+CfGTU/1dF2h8FLHVjWhoaNX96qHtonOLs46/70UfyesdHqSoY8Yc2mcCPTtNX75R+e6f8Adh3nKos1/ks11mr2QNldM1zS0uIxlwP8F83++SX+sjqZIGwlkexstOc7yf4qwQv+ViEarKozR/Fwwdd1VLXbb8zaf9xHcWRLqqfXVRT2mO3iijLWQiIP2zkjGM8imthfKG5o2FFDMyEuzztC5VERblgXS6B+c7PZPVl5Sv8AiLf+w/8AELmbHd32S5CtZEJSGluy445VI1DqKTUEkD5KdsPAhwGy4nOceCwuheaoSW1WW9kzBSGO+u6pkRFuS9EREIVnpzn6m+t3Siac5+pvrd0okOU+MPHsr0WSuCfPoKNc+dav27+8VFUq5861ft394qKnce4PCQyb58oiIu1WiIiEIiIhCIiIQiIv0NLuQZUEhouV01pcbBfiL64N/wBFODf9FcY0fcFZgS9p/hfKL64N/wBFODf9FGNH3BGBL2n+F8ovrg3/AEU4N/0UY0fcEYEvaf4Xyi+uDf8ARTg3/RRjR9wRgS9p/hfKL64N/wBFODf9FGNH3BGBL2n+F8ovrg3/AEU4N/0VGNH3BGBL2n+F8ovosc0ZIXyrGuDhcFVua5ps4WRERSuVZ6c5+pvrd0omnOfqb63dKJDlPjDx7K9Fkrgnz6CjXPnWr9u/vFRVKufOtX7d/eKip3HuDwkMm+fK6rSmkRd2fDa0ubSh2GtacGQjl9QXXOt2laVwpZIrex/JsPc3a+85Xra8UGj4JIxgx0fCe/ZyfvWSSSPlkdJI4ue45c48pKVMa+rkcS4gBNnujpI2gNBJ6rvNSaIpzTPrLSwxvYMmAbw4ej0rjLTGya70kUjQ5j5mtc08hGeRaVompfVaYg4RxcY3OjyeoHd9y4GnjEWsGRNGAyu2R7n4VtNI+z43m+aq6mKO8crBbO5LRp7Dp2li4WooaOGMbtp4DR9pUb4Jo7qtfaN8V9a1pp6rTkkVPC+aQyMIYxpceXqCzjiG7/1XV9g7wWWnixWZzpCP3WqqlwX5rYwf2XQ6zhscVDTm1fBOEMvy+AcCcYPLhcevWemnpZTFUQvhkG/Ze0g/YV5JxCzDYG3uks8mI8utZF7QdK8V7QdKpreA7+81fQfqG/3krJtJAKFkkkkgmmDjG1rAW7jjBPp3pLapoQ90kkTWsG85J35LccnLkLyZXVMdMadkmIzndgZ38oB5QN3IvqWtrKwlr3l+0N4DRv3k9HvK82vVL1daKhs5hDo3Pa8McAT8l2Cccn9kr7bZZtkuklja3gjJuycfI2wD6wvBlxrYnyTtlOZnZc4tBy70ZG47+jrX3Pd6qYxgOEbY4wwNaBg/IDCT15A6etCF8utsuwXtLQMA4cd53Nz3gvKqpX0j2te5jtoEgtORuJB+8Ffor6kRGLhfknH/ACjox0+4fYhqKieJ7COEAwc7OS35RPuyXIQpktoBiifTScI1zC58pc0sbhu0c4JII37iMnC+WWadtZFBO5rXSS7DWtdvdg4yOjC8eMq2ItZwmxsZGzwbQDu2TkY37sjf6V+8Z14xKZSfzhe15YDh3KcHG7o3BCF6R2iQ05qJDiPgnPaQDytAON46j0JT0MFTQsex0nwl8wiAONjJ6c8vIvF10rXMDHTfJa0t/RG8EbJzu37gBvXhFWyQhojm2Q14kHocOldBrnbAuXOa3aVKZap5QHRPje0gkODsA4cG9PpcEqLZJTUskskgDo5Gs2NlwzkE53gdS8YrpUQU/wAHjnAjznZLQekHp6MgbvQv111qHkbcrHtBaQwtGz8nONwGByn7Spw39CucVnUKHN+h71HXvK5pZuIXgnuT2kRa+q89lJwdNcHkiIi3parPTnP1N9bulE05z9TfW7pRIcp8YePZXoslcE+fQUa5861ft394qKpVz51q/bv7xUVO49weEhk3z5WuQjhNFtA37Vv3dmsjWnaKu8FfZWUD3gz07dhzD0t6D6sblWVPk4L6tzqeuayAuzsuZktHVypVTStp3vbJqTephdURsfHr1K10A0t0y0n/AJpXkfguJYc61z/9QPfWhyS0WktPtYXZZCzDAT8qRx3/AHlZlapHTahpJX/pPqWuPrLlNNd7pZBsK5qrMbFEdostXvN1hs1vNZOx72NIaQzGd/rXPfGNbPNKr7G+Kma8+a8vtGfistXFHSxyx5zuqsrauWGTNZssrXUl1hvN4fWQMexjmtAD8Z3BVSInDGhjQ0bAkr3F7i47Si9oOleK9oOlZq3gO/vNaqD9Q3+8le2+rtkVLGyqiD3tka45iBO54yM43jZ6CV7Ut0oI/wA46JjJnRgPLYG4J2Xg7OP0d5acjq+2HBam1NJHM2ZsWWuc8yZwAHtaOQZ5XL64jeXRs+ERNeY3Ok2yQGkPLMZ9YXm16pfFJXQQUXBvY18jTI5ofGHtBOxg4O7/AJSvc1ttAY1tOzZExccxgnG0SPdjAxnoUaO2bf6VVCwiLhXghx2W7uob+XoXrDZJHObwszGNM3BO3HI3kZG7eMgoQvWaa3iSTbEZdwWWlkIAc50WNwHJh29ektwtvwd8cTcOfHsFwjDcgPY4ZwAM4a77elReJpJIWSRyxgOjBblxO2cOOBu3bmnlX7xDPwjGieIgkhzgHYYQGnfu/tN38iEKT8Noqp2ZGM4KCORzWljQc8IXNHpzkD3lQ6Ssp4KPZdGx0wc8t24w8bwzHL6nJxa1lbQ00rnZnfsyYcNx4Qs3bvR0r0faGShz6WoiDWMG0JJQ7DztfJDgMHc3PvQhV1U6N9TM6FuI3PcWDGMDO5QuDf8ARKujZ37b4xUwueyMPLBtZ3jIA3b93Uv1tmkc9jRUQ4c0ucTkBm4Hfu/tDkWqnqnQXzRtWOppG1Fs47FScG/6JTg3/RKuWWsCZkctTG0u2z8nLsBu1vyBjGWnkX1xPJINqN7A0NZnJJwXNaQOTpLsD1HqWnSUnQLJoqPuKpODf9Er5IwcFWlbRmimEZljly3aDozkcuP4Ktk/3jvWtlJVuncQQsVZRsp2hzTtXyiImCWKz05z9TfW7pRNOc/U31u6USHKfGHj2V6LJXBPn0FGufOtX7d/eKiqVc+dav27+8VFTuPcHhIZN8+V9xTSwSNlhkdHI3e1zDgj3q8j1tfmR7HwwO/tOjbn8FQIh0TH7wuhkr2bpIUmtuNZcpuGrKh8z+jaO4eocgXjDNJTzsmidsyRuDmnHIQvhF0GgCwGpclxJuTrVpX6ku1zpTTVdWZIiQS3YaOT1BVaIoaxrBZospc9zzdxuiIi6XCL1hIGcnC8kVU0QlYWHmroJTDIHjkpwqpGs2GzvDMY2Q84xkH8QD7l9CvqGnaFXKDv3iQ9JyftO9V6JfoxvcmWln9oU34Q8ZxM7e3ZPyuUdXqXp8PqcAfC5cB20Bwh3HOc+vJKrkRoxvcjSr+0Kw+H1ADh8Llw4bLhwh3jfuP2n7V+tuFSwktq5Wk9IkPo8B9gVciNGN7kaVf2hTjVyuc1zqh5cw7TSXnLTnOR796R1MkTXNjncwPGHBrsbXrUFEaMb3I0q/tCntrZ2uc5tTIC4AOIed4G4Ar0kudTJI1/wmRpY3ZZsvI2RgDdv3cgVYiNGN7kaVf2hWArZ2hoFVIA120AJDuPX695XyaqUggzv34z8s78cn2dCgojRje5GlX9oU2WofO/bmmdI76T3ZKiPOXnHWvlFpp6QQOJBustTWuqGhpFrIiItiwqz05z9TfW7pRNOc/U31u6USHKfGHj2V6LJXBPn0FGufOtX7d/eKiqVc+dav27+8VFTuPcHhIZN8+UXsykqZYzLHTyvYOVzWEj7V22itMU0lIy61sYlc8kwsdyNA3ZI6Tyq2qdb2SjqnU21I/YOyXRx5aFifWHPLI23st0dE3MD5XZt1lqLU7xY7dqa2fCqTg+Gc3ahnYMbXoPo/BZlFSyzVjaRrfzrpODDT9LOFdBUtmaTaxG1UVFK6FwF7g7F5AEnAGSehektLUwNDpqeWNp5C9hAP2rUqC1WrSlrM82wHMGZZ3DLnH0eC+aLV9lutSKNpe10m5olYAH+jp+9ZjXuJJYy4C1DJ7RYSPs48llS+xFIQCI3EHpwuv1tpmCgYLlRMEcbnbMsY5ATyEeCvdC1za3T4p3b30ziwg9R3jw9ytfWAQiVouqmURMxiebFZgv1rXPOGtJPoCnXyhNtvVVSkYDJCW/snePuIXZ+Tmh2KCqrXs3yvDGkjoH+Z+5Wy1AjixNqphpzJNh7Fn7mOYcOaW+sYX7wMv9G/8AulXWsa8V2o59h2Y4PzLfdy/flaYamKhtAqpgeDhhD3bIycAZVMtW6NjXZusq+GjbK97c7U1YzwMv9G/+6V+GORoy5jgOshaX8YNk+jUdn/mqnU2rrXdrLLSUwm4V7mkbTMDcQUMqZi4Ax2CH0sDWkiS64prHv/RaXY6hlfvAy/0T/wC6V3Hk13i4etn8yvrnq612mtdR1Im4RoBOwzI3+9RJWPbKY2tvZTFRsdEJHvtdZOWlpwQQeor8Wt0lwsuqaWSNrGTNaMPjlZhzfT/mFnOpLPxJeJKVpJicA+Inl2T/AJghWU9ViOLHCxVdRSYTA9puFWCN5btBjiOvC+Vrekmh2lqLaAILDnPrK4PV1iNmuhdE3/wtQS6PA3NPS3/XQohqxJKYyLKZqMxxCQG4VE1jnfotJ9QX45rmnDmkHqIXa+TYZqa79hn4lQfKDu1G32DfxK7FQTOYrLg01qcTXXLoi+o43zStjjaXvecNaBvJWq4WSxXyi7Wv0RTUWnPhU1TwNXEzbkc45YT9H+AXFKmKZkoJbyV00D4SA/mrPTnP1N9bulE05z9TfW7pRJ8p8YePZTvJXBPn0FGufOtX7d/eKiqVc+dav27+8VFTuPcHhIZN8+VrtITTaNidGdl0dAHAjr2M5WW2+2Vl1mdDRQmV7W7RaCBge/1rUqQfCdGxtj+UX0AaAOvYws2sN8lsFZJUwxMlc+MsIeTyZBz9yV0ZcBIWbbprWhhMefssrmit2tbdTCmpGSRRNJIaHMIGfWoGn4Zna1gjqx+fbUOMgOP0xknk9IWgaavE97tZrJ4GwnhC1obnBAxv+3P2LhrfM1vlFMmdzq2UD3lwH4qY5XuxGuaAQOSJYWMw3NcSCea6PyjPxY6dgP6VSM/3XLOo5HwytljcQ9jg5pHQQtF8ozC6x07wP0agZ9HyXLOYo3TSsijG097g1o6yVdQ/p/5VGUP1P8LVtZAO0lWeph/xtXIaAuHwW9upXH5NUzA/aG8fdldfrJ2zpGsHoYP8bVl1HVPoq2Gqj/TheHj3FUUkeJTPb9+lorJMOpY76C6zyi28sr6avaPkzN4N2B0jk+0H7l1EGzp3SDTIA11NT5I/tnfj+8V711DBfaKkeT8lskc7T1jlx9iofKJcOBt0FA0/Knftu/Zb/mR9izNcZhHD0OtansEBknHMalnj3l7y9xy5xJJWx1lLJXaekpYiA+am2GlxwMluFja2OuqZKPTktVDjhIqbbbkZGQ1a8oXuyyxZNtaQu6Lh/i7vP9NR9o7/APlU96sNXYpo4qt0TnSN2hwbid3vAVn+X98+lB2X+aqrve6y9yxy1hYXRt2W7Dcblpi+TnjEtZZpvi5hw73XVeTX9C4euP8AmXlqvTV2uV+lqaSm4SJzWgO2wOQekr18mn6Nw9cf8ylX7WVVZr8aIU8T6dmyXHftYO843rC4yCrcYxc//FvaIjRtEpsE0XpqutFTNWVoEbns4NsYIJxkHJx6lQ6+rYqq/NiiIIp4gxxH0skkfgu6u/wiusEr7ZUFkr49uN7f+YcuB1ZCx8kkkuJJJ3k8qso7zSmZx1jkqq20MQhYNR13WtaROzpSiPUw94r9rKek1Xp4bDvkTN24nHlY4f57ivnSfzSo/Zu/ErkdDX74BW8XVDgKeod8gk/ov/zWTCc5z3s2tK2mVrWxxv2OCn+T6mlo7ncqedhZJGGtc09ByVWeUH5xt9g38StEjoII7hJXMbiWZgY/qdjkPrWd+UL5xt/d2/iVfTSYtVndR6WeqiwqXM6FdJTal0wylia+SLaDAD+YPLj1K8oTb6ynjrKWFmw7ex/BbJ9e8KkptDWOSmikdFKXOYHH84eXC6J9NE+kNK3McZZsDYOCBybupZJnRX/wJ/dbYGy2vIB9WVRU6r0+176eeqY8scQ4GMuGR7llUxa6Z7m/olxI9WVp35BWL+jm7UrMZmhkz2N5GuIH2pnQ4WvDv+6VZQxv8cS37Kw05z9TfW7pRNOc/U31u6UWPKfGHj2VtyVwT59BRrnzrV+3f3ioqlXPnWr9u/vFRU7j3AkMm+fK73RWp6eOkZaq2QROYTwL3HAcOXBPQrSp0PZKyqNUOFjDztFkb8NJ/gsuXo2onYwsbNI1p5WhxAKxvoznl8brXW2OtGYGStzrLULvfLdpi2ClpRHwrW7MMDTnHpP+t6zGKqlhrG1bXfnWv4QH05yvHlOScorqembEDruTtVNRVOmcDsA2LV6G6WrVdrME2w5zgBLA52HNPo8Qvig0dZrTUitHCPdH8ppmeNlnp6PvWWAkHIOCvt9RNIA2SaR4HIHOJAWU0LhcMfYHktQr2mxey5HNddrbUsFewW2ieHxtdtSyDkJHIB1/+y41EW6GFsLMxqwTzOmfnuWo6FuBq9PNie/L6ZxjOeXHKPuOPcuM1ncDX6inGfkU/wCaZj0cv3kqiDnN5HEeor85TkqiKlEcxkvtV8tW6SERkbEW0mmjrrOKWUkRzQhjtk78EYWLL64R/wBN32qammM2bY2silqhBnXF7rSvi9sv9JVdoPBVWptIWy0WSWspnzmRjmgB7wRvIHUuK4R/03fahe8jBcSPSVwynmDgTJddvqYHNIEdiu58mv6Nw9cf8ypddfOib9hn4Lnw5zf0SR6ihJJySSfSrG09pzLfaqnVOdAIbbFougLx8Kt77dK/85Tb2Z6WHwP4hc5rWz8W3gzxNAgqsvbjod0j+PvXOglpyCR6kLnO5XE+srllMWTGRp1Hkun1WJAInDWOa1nSZ/2To/Zu/ErJgSDkbj0Ffoe8DAc4D1r5XUFPhOcSb3UVFTitYLWzVqukL+LxbBHM8fCqcBsg+kOhy5Lyg/ONvsG/iVzAcW/okj1ISXHJJPrXEdGI5jIDq6LuWsMsIjcNfVdzpzV1ut1idDMJG1ELS7DiTwp9B6Ojd0Lkqy711bVyVMlTKHSOJIa8gD0BQkVrKeNji4c1TJUyPYGHYF7/AA2r86m7Qrw5TkoivAA2LOSTtVnpzn6m+t3Siac5+pvrd0okWU+MPHsr0OSuCfPoKNc+dav27+8VFUq5861ft394qKnce4PCQyb58oitqLTF3uNK2qpaXbifnDtsDkVZLE+CZ8UrS17HFrmnoIQ17XGwOtQ5jmgEjUvhEVy3Sd6dSipFH+bLNvJeBuxnkyhz2s3jZDWOfui6pkXtS00tZUx00DduWQ7LW5xkq4/Iq/8AmX/cb4qHSsYbONlLInv1tF1Qor78ir/5l/3G+KgXOyXC0cGa6DguEzs/KBzj1KGzRuNg4Lp0MjRdzSFARWlDpu63KkFVSUu3E4kB22ByesqulifDK6KRpa9hLXNPKCF2HtcSAdi4cxzQCRtXwimW61Vl2mdDRRcI9rdojIG73pcrVW2mZsVbDwb3t2gMg5HuRntzs2+tGY7NzralDRXcWj75NE2RlHlrwHNO23eD719/kVf/ADL/ALjfFV48XcFZ8ebtKoUV6dGX5oJNFuH/AMxviqMggkHlHKu2yMfum64fG9m8LL8REXarRERCEREQhEREIRERCFZ6c5+pvrd0omnOfqb63dKJDlPjDx7K9Fkrgnz6CjXPnWr9u/vFRVKufOtX7d/eKip3HuBIZN8+Vq+ifmtS+t3eK5bX9o+C3FlxiZiOp3Px0PHiPwK6nRPzWpvW7vFetdBT6o09LHGd787PWx7T4hIWymKpLuV9a9A+ITUrWc7XCzrS9pN4vUUD2l0LPlzdWyOj38i1ataG26oA3Yhdj7FQaNtIs9mfV1Q4KWb5b9vdsNHJnPJ0n3q6fUtrLE6pYMNmpi8Z6i3KKuXFl1bApooRFDr2nWss0x85aD2wWk6kvx0/Qx1IphPtybGzt7ONxOeQ9SzbTHzloPbBaZfrHFfqSOmmmfE1km2CzGc4I6fWtFbmYzM/YstBn4D8zbdcx8Zjv6pHb/8ApVFqTUx1CIAaQU/A5/8AM2s5x6B1Lpvi3ofP5/sauKvVAy13eooo3ue2JwAc7lO7KvphSuf/AMY1jys9SatrLSnUfC0XQfzWh9o/vKj17YBG/jemZ8lxDZwOg9Dv4fYrzQnzWh9o/vKbb7hTX6lq6eRoJjkfBNGfWQD7wsGI6Koc8cjrTLDZLTNjdtI1LjfJzz1Ufu57wX15R+d6b2H8xVhpezyWTV1ZSvyWfBy6N30m7Qwq/wAo/O9N7D+YrW1wfWBzdhHpYnMLKEtdtB9r1pvKK6npooOKw7g2BueHxnAx9FdpDX8LZWXHg8F1OJtja5Pk5xlYsteo/mZD+4DuKuup4480tG0q2gqJZC4OOwLmXeUpzmlvFQ3jH+//APSuIc7acXdZyvxE0igjivmC10pmnkl3zeyIiK5UIiIhCIiIQiIiEIiIhCs9Oc/U31u6UTTnP1N9bulEhynxh49leiyVwT59BRrnzrV+3f3ioqlXPnWr9u/vFRU7j3AkMm+fK1fRXzWpvW/vFUGjLx8HvdZbJXARzyvdGT0OBOR7x+CsNJ3y10enaeCproIpW7WWOeAR8orPatwfWTvaQQZHEEdO9K4oMR8rXc/9prNUCNkTmm9v9LQde3kUttbb4XDhKr9PB5GDx5PtVvQfM6m/cG9xZCTnlWnUV+tTNLwU7q+BsraJrCwvGQ7YxhcVFNhRsa3XrXdPVYsr3O1alw2mPnLQe2C7fX1XU0lop301RLA81ABdE8tJGy7qXCafnjpr/RTTPbHGyUFznHcAtMqL3pyrYGVNbRTNByBI4OAPvXdXcTNda4CrorOge3OsSsw47u/9aVn/AOQ/xUSaaWeUyzSPkkdyve4kn3lal8L0f9K2f3WLldazWeVtJxUaUkF23wAA6sZwr4akOeGiOyompixhcZAbLqNCfNaH9t/eK4yhvL7JqypqMkwuqHtlaOlu0fvC6XR16tlFp2KCproYZA95LHvAIyVwdxeyW51UjCHMfM8tI6QXFVQRZ0socNRVtRLmwxFh1hbPFwNRwdVHsvyz5Dx0tOD/AACz/wAo/O9L7D+YqRonU8NLTvt9wnbFHGNqGR5wMZ3tz9/2qv13X0twudPJSVEczWw4JYcgHJ3KqmgfFU5pGrWr6qoZLS3B1my5da9R/MyH9wHcWQrTaa/WpmlYqZ1fAJRRBhZtjO1sYwtGUGlwbYc1myc5rS+55LMkREySw7UREQoRERCEREQhEREIRERCFZ6c5+pvrd0omnOfqb63dKJDlPjDx7K9Fkrgnz6CjXPnWr9u/vFRVKufOtX7d/eKip3HuDwkMm+fKIiLtVoiIhCIiIQiIiEIiIhCIiIQiIiEIiIhCIiIQiIiEIiIhCIiIQiIiEKz05z9TfW7pRNOc/U31u6USHKfGHj2V6LJXBPn0FGufOtX7d/eKiqVc+dav27+8VFTuPcHhIZN8+VeWvSNzu1E2rpjDwbiQNp+DuPqUz4vr3103aHwXWaE+a8H7b/xKm3TUlqs9Q2CuqDHI5u0AI3O3e4JNLXTMkLRbUnkOT4Xxtcb61w3xfXv9W7Q+CfF9e+um7Q+C7e3aos90qBT0lY10p5GOaWk+rI3qdXXCktlMaisnZDGDjLuk9Q61XpCf6VujIPtZ18X17/Vu0PgnxfXv9W7Q+C7e3aps91qPg9JWB0p5GuaWk+rPKrdGkJ/pRoyD7WY/F9e+um7Q+CfF9e/1btD4LvLrf7bZXxtr5zEZQSzDC7OOXkHpXjQasslyqRT01aDK7c1rmubtegZCNIT/SNGQfa4n4vr3103aHwT4vr3+rdofBaRV1lPQUzqiqmZFEzlc44CrKHVtkuNS2mpq0GVxw1r2ubtHqGQjSE/0jRsH2uK+L69/q3aHwT4vr3103aHwXeXXUFtsr42V85idKCW4Y52QPUFBbrnTz3hraxxLjgfmX+CNIT/AEp0ZB9rkfi+vf6t2h8E+L699dN2h8FoFbeKG31VLS1MpZLVuDIm7JO0cgdHJvIS6Xiis0LJq6UxMe7ZBDS7f7kaQn+lGjIPtZ/8X17/AFbtD4J8X17/AFbtD4LSKurp6GnfUVUrYomfpOcdwVRT6zsFTO2FleA5xwC9jmgn1kI0hP8ASnRkH2uO+L699dN2h8E+L69/q3aHwXd3TUVss0rIq6cxukbtNAY52R7goP5d6eO74a7sX+CNIT/SNGQfa5L4vr3103aHwT4vr3+rdofBd3dNQ2yyyRx185jdIC5uGOdke4KNTazsVZVRU0FW50srgxg4JwyTydCNIT/SjRkH2uN+L69/q3aHwT4vr3103aHwXf1F6oKW6Q2yaYtqp2hzGbJOQSRy8nQV+V18t9urIKSrn4OWfHBgtODvxy8g3o0hP9I0ZB9rgfi+vf6t2h8F+fF9euun7Q+C0K53ajs9M2prpDHG54YCGl2/BPR6ipUcjZomSMOWvaHA9YKNIT/SNGQfaxW40E1sr5aKo2eFiIDtk5G8A/xUZXesvnXXftN7jVSJ5E4ujDjzCQTNDJHNHIqz05z9TfW7pRNOc/U31u6USXKfGHj2U9yVwT59BRrnzrV+3f3ioqlXPnWr9u/vFRU7j3B4SGTfPlapoT5rwftv/Eqi1lUw0ms7fUVEBqIo4QXRBoO1vd0FXuhPmvB+2/8AEqq1Sy4U+rqG5UluqKxtPEMiNjiCcndkA9a8zUcV3lerpuC3wFWfDaG9autPwCiZbeCkDnl7WsL8EHG7l5Me9WesgKvVdloJhtU7nAuYeQ5dg/cF4TC9aqvdvlltEtuio5A90rwQcZB3EgdXQrTV9orZ6uhu9ti4aoonZdF9IA5GPfn7VQr1X67t9Nb47dX0cLKeWOcMzE0NyMZHJ1Y+9dy07TAesZXB1bb3rGso4ZrVJbqWneHyulyMn0ZAzuBx613oGBgKULhPKDLFDeLNLM3aiY4ue3GctDm53KtvFVb9R1lFTadt7o6lj9p0jYhHgbuXHQOvo96vtYUVVVX+ySQUss0cUuZHMYXBo2m8uOReeoaCrtepqS+2ykmnDzs1EcLC4nrO7rH3hCF+a/zLUWajeSYppzwg5M72j+Yr817aqKlscNTS00VPLBM1rXRtDTjfu3e5T9YWirutJR1lvZt1FI/hGxu3Eg4PT05AVPcZr/q9kFudZpKGJsgfLLKCBu3bsgdfJvQhdjHS01fSU8tVTQzOMTSDIwOxkA9K5LydUVJU2upknpoZXNnw1z4wSPkjrXbxsEMTIxyMaGj3LlfJ7R1VDaqllXTSwOdNkNlYWkjZHWoQomu6htHe7HUua5zYZNstbykBzTgfYqnV2qKe+0EEEVJUQmOXaJlAAO4j+K6LVdHVVOorFLBTSyxwzgyOYwkMG23lI5E8oNHVVtqpmUlNLO4T5LY2FxAwepCF6a8oKutskfwWN0wimD5ImjJc3BCr6PU2m5ZoKartAo5IyNgyQtww+vlH2Lo79W3WhpWS2ugbWODvzjS7eG+gdJ/1hcnd5b3rCOCg4hlogyQPdNNkAbiOkDr5N/IhSu3q6KkqmF89NDM4NOy57A7A9GVx/k8oaSqttW6opYZXNqMAvjDsDA612rIuBo2wgl2xGGg9JwMLmPJ9R1VFbatlXTSwOdPkCRhaSNkb96lQq7Xs0dPqK0zTR8LHGNpzMZ2gHbxhWNkv1lud0jpqayfB5TlzZHQMGzjfyhRtaQV4v9rraOgnqxTDaIjY4jIdnGQDhS6LVN4qq6CCXTVVBHJIGulcHYYCeU/JUIUK/f8AxLtHsmd56ieUOCSqv1tp4v8AeSsDGesuwFY3qiq5fKDa6qOlmfBHG0PlawlrflP5TydITVNFV1GrrLPDSzSxRSMMj2RktZ+cB3kcilC5+731900bHR1ZIraSqayQO5XANcAf4H0+taTb+bqb2LPwC4fXWl55Kttyt1PJMZjszRxsLiHfSwPv/wA13FCHNoKdrmlrmxNBBGCDhQhZZrL51137Te41Uiu9ZfOuu/ab3GqkXqqfhN8LyFRxneVZ6c5+pvrd0omnOfqb63dKJPlPjDx7Kd5K4J8+go1z51q/bv7xUVSrnzrV+3f3ioqdx7gSGTfPlabomupINNQsmqoY3B7vkukAPKVf8Z2/z6n7VvisTRL35OD3F2dtTKPKRYwNzdi2zjO3+fU/at8U4zt/n1P2rfFYmi40YO5d6VPats4zt/n1P2rfFOM7f59T9q3xWJojRg7kaVPats4zt/n1P2rfFOM7f59T9q3xWJojRg7kaVPats4zt/n1P2rfFOM7f59T9q3xWJojRg7lOlT2rbOM7f59T9q3xTjO3+fU/at8ViaI0YO5RpV3ats4zt/n1P2rfFOM7f59T9q3xWJojRg7kaVPats4zt/n1P2rfFOM7f59T9q3xWJojRg7kaVPats4zt/n1P2rfFOM7f59T9q3xWJojRg7kaVPats4zt/n1P2rfFOM7f59T9q3xWJojRg7lOlT2rbOM7f59T9q3xTjO3+fU/at8ViaI0YO5RpV3ats4zt/n1P2rfFOM6Dz6n7VvisTRGjB3I0q7tVzq6WObU9bJE9r2OLcOacg/JCpkRM425jA3olMj895d1Vnpzn6m+t3Siac5+pvrd0okmU+MPHsp/krgnz6CjXPnWr9u/vFRVorrdQveXvo6dznHJJiaST9i+eLLf5jTdk3wTBlTZoFkufSXcTdZ4i0Piy3+Y03ZN8E4st/mNN2TfBdfK+lx8T8lniLQ+LLf5jTdk3wTiy3+Y03ZN8EfK+kfE/JZ4i0Piy3+Y03ZN8E4st/mNN2TfBHyvpHxPyWeItD4st/mNN2TfBOLLf5jTdk3wR8r6R8T8lniLQ+LLf5jTdk3wTiy3+Y03ZN8EfK+kfE/JZ4i0Piy3+Y03ZN8E4st/mNN2TfBHyvpHxPyWeItD4st/mNN2TfBOLLf5jTdk3wR8r6R8T8lniLQ+LLf5jTdk3wTiy3+Y03ZN8EfK+kfE/JZ4i0Piy3+Y03ZN8E4st/mNN2TfBHyvpHxPyWeItD4st/mNN2TfBOLLf5jTdk3wR8r6R8T8lniLQ+LLf5jTdk3wTiy3+Y03ZN8EfK+kfE/JZ4i0Piy3+Y03ZN8E4st/mNN2TfBHyvpHxPyWeItD4st/mNN2TfBOLLf5jTdk3wR8r6R8T8lx+nOfqb63dKLs46GjhkEkVJBG8cjmxgEe9EorpMSQG3L/ac5Pjw4iL8/wDS/9k=%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BDAAoHBwgHBgoICAgLCgoLDhgQDg0NDh0VFhEYIx8lJCIfIiEmKzcvJik0KSEiMEExNDk7Pj4+JS5ESUM8SDc9Pjv/2wBDAQoLCw4NDhwQEBw7KCIoOzs7Ozs7Ozs7Ozs7Ozs7Ozs7Ozs7Ozs7Ozs7Ozs7Ozs7Ozs7Ozs7Ozs7Ozs7Ozs7Ozv/wAARCAFaAOcDASIAAhEBAxEB/8QAGwABAAMBAQEBAAAAAAAAAAAAAAQFBwYDAgH/xABVEAABAwMBAgkGCQgHBgQHAAABAAIDBAURBhIhExUxNUFRk7LRB1RhcXOBFBciNlKCkaGxFiMyZHJ0wcJTVWKSouHwJjM0QoOjJEPi8TdjZXWUw9L/xAAaAQACAwEBAAAAAAAAAAAAAAAABQEDBAIG/8QAMxEAAQMCAQwCAQQCAwEAAAAAAQACAwQREwUSFSExMjNBUVJxwRRhYjSBkfAi0SM1RPH/2gAMAwEAAhEDEQA/AP243GuZcqpjKyoa1szwAJXAAZPpUfjO4efVPau8UufOtX7d/eKir1McbMwal5CSR+edZ2qVxncPPqntXeKcZ3Dz6p7V3ioqLvDZ0C4xH9SpXGdw8+qe1d4pxncPPqntXeKiojDZ0CMR/UqVxncPPqntXeKcZ3Dz6p7V3ioqIw2dAjEf1KlcZ3Dz6p7V3inGdw8+qe1d4qKiMNnQIxH9SpXGdw8+qe1d4pxncPPqntXeKiojDZ0RiP6lSuM7h59U9q7xTjO4efVPau8VFRGGzoEYj+pUrjO4efVPau8U4zuHn1T2rvFRURhs6BGI/qVK4zuHn1T2rvFOM7h59U9q7xUVEYbOgRiP6lSuM7h59U9q7xTjO4efVPau8VFRGGzoEYj+pUrjO4efVPau8U4zuHn1T2rvFRURhs6BGI/qVK4zuHn1T2rvFOM7h59U9q7xUVEYbOgRiP6lSuM7h59U9q7xTjO4efVPau8VFRGGzoEYj+pUrjO4efVPau8U4zuHn1T2rvFRURhs6BGI/qVd2CurJr1Txy1c8jDtZa6QkH5J6EUfTnP1N9bulEjyiAJRbp7K9BkxxdCbnn6CjXPnWr9u/vFR2N25GsG4uOFIufOtX7d/eKjNcWPa8crTkJ2y+GLdEgfbEN+q68eTi4kZ+GU3+LwT4uLj57Tf4vBQxry+4xwsPZBd/e62eh0/UVkJAljjDmkjIzuSuWWriIDiNaaxQ0krS5oOpcNWaCrqKinqn1dO5sMbnkNzkgDPUquw6fqL/LLHTyxxmJoJ2878+pSanWl5q6WWmlkiMcrCx2I8HBGCrbybf8bXezZ+JWhz6iKFznkX5LMxlPLO1sYNua5u92aaxVzaSeRkjjGH5ZnGCSOn1LztFslvFxjooXtY+QEgu5Nwyr3yifOKP92b3nKLob51037L+6VaJXfGxOdrqoxNFTh8r2Xhf9N1On+A+ETRScPtY2M7sY6/WvSxaVqr9SyVEE8UbY37BD85zgHo9av/ACl8lu/6n8qleTjmaq/eP5WrMamT4uJfWtQpYzVmK2pVPxcXHz2m/wAXgh8nFxA/4ym/xeC+75rK8UF6qqWCSIRRSbLQY8nCgfl7fT/5sPZBS35rgCCFDvgtcWkHUufniMFRJC4gmNxaSOnBwvNfcsrppnyvxtPcXHHWV8JkL21pWbX1IiIpUIiIhCIiIQiIiEIiIhCIiIQiIiEKz05z9TfW7pRNOc/U31u6USHKfGHj2V6LJXBPn0FGufOtX7d/eKiqVc+dav27+8VFTuPcHhIZN8+UWt6m+aVZ7EfwWSLW9TfNKs9iP4JfW8SPz/pMqDhyeFki7Xya/wDG13s2fiVxS7Xybf8AG13s2fiVoreA5ZaH9Q1dZctP2i6VQqK6ASShoaCXkbt/UfSV80Gm7LbqtlTR04ZMzOyRITyjB3ZXFeUM/wC0Uf7s3vOUXQx/2qpv2X90peKd/wAfPzza2z+lMzUx/JzMMXvt/oV55S+S3f8AU/lUryb8z1X7x/K1RfKXyW7/AKn8qleTjmeq/eP5WoP6EefaG/8AYHx6VrVaXsVZVSVFRTB0shy88I4ZP2qn1HpmyUNhqqmlpmsmjaNl3CE43j0rltTU9Q7Udc5sUhaZTghpwqv4LU/0Ev8AcKuip32a7EP9/dZ5qll3Nwhz1/0LxRfpBBIIwR0L8TVKEREQhEREIRERCEREQhEREIRERCEREQhWenOfqb63dKJpzn6m+t3SiQ5T4w8eyvRZK4J8+go1z51q/bv7xUVSrnzrV+3f3ioqdx7g8JDJvnyi769axtNfYaiihdMZZIw1uY8DO7pXAoq5YGSkF3JWRVD4gQ3mi6TRt8o7JU1L6wvDZWNDdhueQlc2i7ljEjCx2xcRSuieHt2q81ddqW83dlVSF5jELWHabg5BJ/ivHTFxp7VfYayqLhEwOB2Rk72kKpRQIWiPD5WspMzjLi873XUazv8AQ3wUfwIyHgdva22Y5cY/AqRo/UtuslungrDIHvl2xsNyMYA/guPRV/FjwsLkrRVyCXF5rUPy+sX0p+yX5+X1i+lP2SzBFRo6H7V+kpvpe1ZK2atnlZnZfI5wz1ErxRFvAsLJcTc3RERSoRERCEREQhEREIRERCEREQhEREIVnpzn6m+t3Siac5+pvrd0okOU+MPHsr0WSuCfPoKNc+dav27+8VFUq5861ft394qKnce4PCQyb58oiuLBpurv0pMZEVOw4fK4bvUOsrr4/J1ahHiSqqnP+kHNA+zColq4ojmuOtaIaOaVuc0alnCLp9Q6LqLRC6qpZDUUzRl+RhzB1nrCo7VSMr7rS0kjnNZNK1hLeUAlWMmY9me06lU+B7H5jhrURF1mqtJ0dhtsdTTzzyPdMGESFuMYJ6B6FyamKVsrc5uxRLC6J2Y7aiLuLloego7JNXR1FQZI4dsNcW4zj1Lh1EUzJQS3kpmgfCQH80RX2lNPM1BVTtmfJHDCwEujIzk8g3j0FNV6eZYKuFkD5JIZmEhz8ZyDvG4epRjsxcLmj48mFi21KhRF1WlNK0l+oZp6iaZjo5NgCMjBGM9IK7llbE3OdsXMUTpXZrdq5VFOvNDHbbvU0cTnOZC7ZBfyncoK7a4OaHDmuHNLSWnkiK60rZYL7dJKWokkjY2EyAxkZyC0dI9K+tVWOCw3CKnp5JJGviDyZCM5yR0D0KrHZi4XNW4D8LF5KjRaDSeT62T0cMzquqDpI2uIBbjeM9S9vi5tfnlX9rfBZzXwhaRk6ci9h/KzhForvJ1aw0uFXVHAz+k3wXKaYtVBea91HWTTRPLcxGMgB2OUbwd/+asbVxvaXDkq3UcrHNa7nsVKi6HVemW2CSF9PI+SnlGMvxkOHRuHV/FQ9OWXjy6tpXOcyINL5HN5QP8A3wrBOwx4l9SqMEgkwiNaqkXTar09bbBFC2CeokqJXEhr3NwGjp3BcyuopGyNzm7FzLE6J2a7aiIisVSs9Oc/U31u6UTTnP1N9bulEhynxh49leiyVwT59BRrnzrV+3f3ioqlXPnWr9u/vFRU7j3B4SGTfPla3p+KO2aTp5A3kp+GdjpJG0VmdVe7lV1bqqSsmEhORsvIDfUOhadH8yRj+r//ANayMbzgbz1JbQta5z3O1m6Z17ixkbW6hZa3pmufedORS1WJHuDo5Mj9LBxv9yzy1Qim1lTwDkjrQwe52F22gARpoZ5DM/H3LjqX5/N/+4nvlcQDNfM0bNasqCXRwuO3Uur8o3MMH7y3uuWbLSfKNzDB+8juuWbLRk/gfuVmyj+o/ha9ffmlV/up/BZCtevvzSq/3U/gsttNC653Wmo27uFeAT1DpP2KvJ7g2N5PVW5RBdIwDotF0fSNtGmBUTjYMoM7/Q3G77gvnV9NHeNLfDIBtmMCeMgb9nG/7j9ya2rRbtN/BosNNQRE0Dob0/cMe9fOh65tx06aSUZNOTEenLTvH4ke5Yhn/qftbf8AD9L9LMlo3k35oqvb/wAoXCXWhfbbpUUb+WJ5APWOg/Yu78m/NFV7f+ATGucHU9x9JbQNLamx+1yGq/nPX+0/gFUK31X856/2n8Aqha4OE3wFjm4rvJXWeTr5wzfuru81fXlH57p/3Yd5y+fJ184Zv3V3eavryj890/7sO85Yf/d+yYf+D91zIuFc0BorKgAbgBK7d961a3ve7SMEjnuLzRAlxO/OxyrIVrtu+ZtP+4juLnKDQA2w5qcmuJL7nksr4xr/AD2o7V3ivikqpaKriqYHbMkTg5p9S8UTPMba1krL3XvdavcIYdVaV2oQC6SPhIv7Lx0fiFF0Va+KbI+sqW8HLP8ALftDBawcmfvPvVT5O7q8Ty2qQkscDJH6D0j/AF1Kz19dXUVrbQxEtkqyQSOhg5ftyB9qROZI15phsJT9skbmCqO0C37rhr9dHXi7zVZzsE7MbT0NHJ/r0quRE9a0MaGjkkD3F7i480REXS4Vnpzn6m+t3Siac5+pvrd0okOU+MPHsr0WSuCfPoKNc+dav27+8VFUq5861ft394qKnce4PCQyb58rV9K1cN00tDCSCY4+AkaDvGBj8MKhsWmayzaj2qi3/C6feI52uGGf2sE/66Fydru9bZ6nh6OXZJ3Oad7XDqIXUx+UmcRYktkbpPpNlLR9mD+KVvppoy4R6w5NY6mCQNMuotXcBlPQUshjjEcbdqRwY3p5ScBZDS3BseoI7hIDsipErh6NrK6Kl8olWKmR1XSxvhLfkMj3EO6N5XJ1VQ6rq5ahzGMMji4tY3AGeoKykpnsLhINq4rKqOQNMZ2clqmo7X+UViEdLIwuyJYnZ+S7cen0griKDRN4qK1kdTTmnhz8uRzmnA9GDvXhZtW3KzRcAwtngHJHJn5PqPQrqbyk1Do8QW2Nj/pPlLh9mB+K4ZFVQgsYAQV0+alnIkkJBCvdaV0dBpqWAOAknxExvWOn7lQeTq3CSrqLi9uREODZ6zvP3fiuWuV0q7tVGorJS9/IB0NHUArqzazfZbcyiioI3hpLnPLyC4np5F38aSOnLG6ydq5+VHJUiR2oDYu2uOorDTVTqWunj4WLla6IuxkZ6kt2obBU1TaahmZwsvI1sRbtY9yyqqqH1dXLUyb3yvL3esnKUlTJR1cNTEcPheHt9xUaObmbTdGk3597Cy63yi20RVdPcWDdMODf+0OT7vwVn5OOaar2/wDKFz161k+9251FNQRsyQ5rw8ktI6R94968dP6rmsFLJBHSsmEj9vLnEY3YQYZnUuGRrCGzwtq8UHUVO1Dpa9Vt+q6mnoi+KR+Wu22jIwOsqu/I3UH9XntGeKufjJqf6ui7Q+CfGTU/1dF2h8FLHVjWhoaNX96qHtonOLs46/70UfyesdHqSoY8Yc2mcCPTtNX75R+e6f8Adh3nKos1/ks11mr2QNldM1zS0uIxlwP8F83++SX+sjqZIGwlkexstOc7yf4qwQv+ViEarKozR/Fwwdd1VLXbb8zaf9xHcWRLqqfXVRT2mO3iijLWQiIP2zkjGM8imthfKG5o2FFDMyEuzztC5VERblgXS6B+c7PZPVl5Sv8AiLf+w/8AELmbHd32S5CtZEJSGluy445VI1DqKTUEkD5KdsPAhwGy4nOceCwuheaoSW1WW9kzBSGO+u6pkRFuS9EREIVnpzn6m+t3Siac5+pvrd0okOU+MPHsr0WSuCfPoKNc+dav27+8VFUq5861ft394qKnce4PCQyb58oiIu1WiIiEIiIhCIiIQiIv0NLuQZUEhouV01pcbBfiL64N/wBFODf9FcY0fcFZgS9p/hfKL64N/wBFODf9FGNH3BGBL2n+F8ovrg3/AEU4N/0UY0fcEYEvaf4Xyi+uDf8ARTg3/RRjR9wRgS9p/hfKL64N/wBFODf9FGNH3BGBL2n+F8ovrg3/AEU4N/0VGNH3BGBL2n+F8ovosc0ZIXyrGuDhcFVua5ps4WRERSuVZ6c5+pvrd0omnOfqb63dKJDlPjDx7K9Fkrgnz6CjXPnWr9u/vFRVKufOtX7d/eKip3HuDwkMm+fK6rSmkRd2fDa0ubSh2GtacGQjl9QXXOt2laVwpZIrex/JsPc3a+85Xra8UGj4JIxgx0fCe/ZyfvWSSSPlkdJI4ue45c48pKVMa+rkcS4gBNnujpI2gNBJ6rvNSaIpzTPrLSwxvYMmAbw4ej0rjLTGya70kUjQ5j5mtc08hGeRaVompfVaYg4RxcY3OjyeoHd9y4GnjEWsGRNGAyu2R7n4VtNI+z43m+aq6mKO8crBbO5LRp7Dp2li4WooaOGMbtp4DR9pUb4Jo7qtfaN8V9a1pp6rTkkVPC+aQyMIYxpceXqCzjiG7/1XV9g7wWWnixWZzpCP3WqqlwX5rYwf2XQ6zhscVDTm1fBOEMvy+AcCcYPLhcevWemnpZTFUQvhkG/Ze0g/YV5JxCzDYG3uks8mI8utZF7QdK8V7QdKpreA7+81fQfqG/3krJtJAKFkkkkgmmDjG1rAW7jjBPp3pLapoQ90kkTWsG85J35LccnLkLyZXVMdMadkmIzndgZ38oB5QN3IvqWtrKwlr3l+0N4DRv3k9HvK82vVL1daKhs5hDo3Pa8McAT8l2Cccn9kr7bZZtkuklja3gjJuycfI2wD6wvBlxrYnyTtlOZnZc4tBy70ZG47+jrX3Pd6qYxgOEbY4wwNaBg/IDCT15A6etCF8utsuwXtLQMA4cd53Nz3gvKqpX0j2te5jtoEgtORuJB+8Ffor6kRGLhfknH/ACjox0+4fYhqKieJ7COEAwc7OS35RPuyXIQpktoBiifTScI1zC58pc0sbhu0c4JII37iMnC+WWadtZFBO5rXSS7DWtdvdg4yOjC8eMq2ItZwmxsZGzwbQDu2TkY37sjf6V+8Z14xKZSfzhe15YDh3KcHG7o3BCF6R2iQ05qJDiPgnPaQDytAON46j0JT0MFTQsex0nwl8wiAONjJ6c8vIvF10rXMDHTfJa0t/RG8EbJzu37gBvXhFWyQhojm2Q14kHocOldBrnbAuXOa3aVKZap5QHRPje0gkODsA4cG9PpcEqLZJTUskskgDo5Gs2NlwzkE53gdS8YrpUQU/wAHjnAjznZLQekHp6MgbvQv111qHkbcrHtBaQwtGz8nONwGByn7Spw39CucVnUKHN+h71HXvK5pZuIXgnuT2kRa+q89lJwdNcHkiIi3parPTnP1N9bulE05z9TfW7pRIcp8YePZXoslcE+fQUa5861ft394qKpVz51q/bv7xUVO49weEhk3z5WuQjhNFtA37Vv3dmsjWnaKu8FfZWUD3gz07dhzD0t6D6sblWVPk4L6tzqeuayAuzsuZktHVypVTStp3vbJqTephdURsfHr1K10A0t0y0n/AJpXkfguJYc61z/9QPfWhyS0WktPtYXZZCzDAT8qRx3/AHlZlapHTahpJX/pPqWuPrLlNNd7pZBsK5qrMbFEdostXvN1hs1vNZOx72NIaQzGd/rXPfGNbPNKr7G+Kma8+a8vtGfistXFHSxyx5zuqsrauWGTNZssrXUl1hvN4fWQMexjmtAD8Z3BVSInDGhjQ0bAkr3F7i47Si9oOleK9oOlZq3gO/vNaqD9Q3+8le2+rtkVLGyqiD3tka45iBO54yM43jZ6CV7Ut0oI/wA46JjJnRgPLYG4J2Xg7OP0d5acjq+2HBam1NJHM2ZsWWuc8yZwAHtaOQZ5XL64jeXRs+ERNeY3Ok2yQGkPLMZ9YXm16pfFJXQQUXBvY18jTI5ofGHtBOxg4O7/AJSvc1ttAY1tOzZExccxgnG0SPdjAxnoUaO2bf6VVCwiLhXghx2W7uob+XoXrDZJHObwszGNM3BO3HI3kZG7eMgoQvWaa3iSTbEZdwWWlkIAc50WNwHJh29ektwtvwd8cTcOfHsFwjDcgPY4ZwAM4a77elReJpJIWSRyxgOjBblxO2cOOBu3bmnlX7xDPwjGieIgkhzgHYYQGnfu/tN38iEKT8Noqp2ZGM4KCORzWljQc8IXNHpzkD3lQ6Ssp4KPZdGx0wc8t24w8bwzHL6nJxa1lbQ00rnZnfsyYcNx4Qs3bvR0r0faGShz6WoiDWMG0JJQ7DztfJDgMHc3PvQhV1U6N9TM6FuI3PcWDGMDO5QuDf8ARKujZ37b4xUwueyMPLBtZ3jIA3b93Uv1tmkc9jRUQ4c0ucTkBm4Hfu/tDkWqnqnQXzRtWOppG1Fs47FScG/6JTg3/RKuWWsCZkctTG0u2z8nLsBu1vyBjGWnkX1xPJINqN7A0NZnJJwXNaQOTpLsD1HqWnSUnQLJoqPuKpODf9Er5IwcFWlbRmimEZljly3aDozkcuP4Ktk/3jvWtlJVuncQQsVZRsp2hzTtXyiImCWKz05z9TfW7pRNOc/U31u6USHKfGHj2V6LJXBPn0FGufOtX7d/eKiqVc+dav27+8VFTuPcHhIZN8+V9xTSwSNlhkdHI3e1zDgj3q8j1tfmR7HwwO/tOjbn8FQIh0TH7wuhkr2bpIUmtuNZcpuGrKh8z+jaO4eocgXjDNJTzsmidsyRuDmnHIQvhF0GgCwGpclxJuTrVpX6ku1zpTTVdWZIiQS3YaOT1BVaIoaxrBZospc9zzdxuiIi6XCL1hIGcnC8kVU0QlYWHmroJTDIHjkpwqpGs2GzvDMY2Q84xkH8QD7l9CvqGnaFXKDv3iQ9JyftO9V6JfoxvcmWln9oU34Q8ZxM7e3ZPyuUdXqXp8PqcAfC5cB20Bwh3HOc+vJKrkRoxvcjSr+0Kw+H1ADh8Llw4bLhwh3jfuP2n7V+tuFSwktq5Wk9IkPo8B9gVciNGN7kaVf2hTjVyuc1zqh5cw7TSXnLTnOR796R1MkTXNjncwPGHBrsbXrUFEaMb3I0q/tCntrZ2uc5tTIC4AOIed4G4Ar0kudTJI1/wmRpY3ZZsvI2RgDdv3cgVYiNGN7kaVf2hWArZ2hoFVIA120AJDuPX695XyaqUggzv34z8s78cn2dCgojRje5GlX9oU2WofO/bmmdI76T3ZKiPOXnHWvlFpp6QQOJBustTWuqGhpFrIiItiwqz05z9TfW7pRNOc/U31u6USHKfGHj2V6LJXBPn0FGufOtX7d/eKiqVc+dav27+8VFTuPcHhIZN8+UXsykqZYzLHTyvYOVzWEj7V22itMU0lIy61sYlc8kwsdyNA3ZI6Tyq2qdb2SjqnU21I/YOyXRx5aFifWHPLI23st0dE3MD5XZt1lqLU7xY7dqa2fCqTg+Gc3ahnYMbXoPo/BZlFSyzVjaRrfzrpODDT9LOFdBUtmaTaxG1UVFK6FwF7g7F5AEnAGSehektLUwNDpqeWNp5C9hAP2rUqC1WrSlrM82wHMGZZ3DLnH0eC+aLV9lutSKNpe10m5olYAH+jp+9ZjXuJJYy4C1DJ7RYSPs48llS+xFIQCI3EHpwuv1tpmCgYLlRMEcbnbMsY5ATyEeCvdC1za3T4p3b30ziwg9R3jw9ytfWAQiVouqmURMxiebFZgv1rXPOGtJPoCnXyhNtvVVSkYDJCW/snePuIXZ+Tmh2KCqrXs3yvDGkjoH+Z+5Wy1AjixNqphpzJNh7Fn7mOYcOaW+sYX7wMv9G/8AulXWsa8V2o59h2Y4PzLfdy/flaYamKhtAqpgeDhhD3bIycAZVMtW6NjXZusq+GjbK97c7U1YzwMv9G/+6V+GORoy5jgOshaX8YNk+jUdn/mqnU2rrXdrLLSUwm4V7mkbTMDcQUMqZi4Ax2CH0sDWkiS64prHv/RaXY6hlfvAy/0T/wC6V3Hk13i4etn8yvrnq612mtdR1Im4RoBOwzI3+9RJWPbKY2tvZTFRsdEJHvtdZOWlpwQQeor8Wt0lwsuqaWSNrGTNaMPjlZhzfT/mFnOpLPxJeJKVpJicA+Inl2T/AJghWU9ViOLHCxVdRSYTA9puFWCN5btBjiOvC+Vrekmh2lqLaAILDnPrK4PV1iNmuhdE3/wtQS6PA3NPS3/XQohqxJKYyLKZqMxxCQG4VE1jnfotJ9QX45rmnDmkHqIXa+TYZqa79hn4lQfKDu1G32DfxK7FQTOYrLg01qcTXXLoi+o43zStjjaXvecNaBvJWq4WSxXyi7Wv0RTUWnPhU1TwNXEzbkc45YT9H+AXFKmKZkoJbyV00D4SA/mrPTnP1N9bulE05z9TfW7pRJ8p8YePZTvJXBPn0FGufOtX7d/eKiqVc+dav27+8VFTuPcHhIZN8+VrtITTaNidGdl0dAHAjr2M5WW2+2Vl1mdDRQmV7W7RaCBge/1rUqQfCdGxtj+UX0AaAOvYws2sN8lsFZJUwxMlc+MsIeTyZBz9yV0ZcBIWbbprWhhMefssrmit2tbdTCmpGSRRNJIaHMIGfWoGn4Zna1gjqx+fbUOMgOP0xknk9IWgaavE97tZrJ4GwnhC1obnBAxv+3P2LhrfM1vlFMmdzq2UD3lwH4qY5XuxGuaAQOSJYWMw3NcSCea6PyjPxY6dgP6VSM/3XLOo5HwytljcQ9jg5pHQQtF8ozC6x07wP0agZ9HyXLOYo3TSsijG097g1o6yVdQ/p/5VGUP1P8LVtZAO0lWeph/xtXIaAuHwW9upXH5NUzA/aG8fdldfrJ2zpGsHoYP8bVl1HVPoq2Gqj/TheHj3FUUkeJTPb9+lorJMOpY76C6zyi28sr6avaPkzN4N2B0jk+0H7l1EGzp3SDTIA11NT5I/tnfj+8V711DBfaKkeT8lskc7T1jlx9iofKJcOBt0FA0/Knftu/Zb/mR9izNcZhHD0OtansEBknHMalnj3l7y9xy5xJJWx1lLJXaekpYiA+am2GlxwMluFja2OuqZKPTktVDjhIqbbbkZGQ1a8oXuyyxZNtaQu6Lh/i7vP9NR9o7/APlU96sNXYpo4qt0TnSN2hwbid3vAVn+X98+lB2X+aqrve6y9yxy1hYXRt2W7Dcblpi+TnjEtZZpvi5hw73XVeTX9C4euP8AmXlqvTV2uV+lqaSm4SJzWgO2wOQekr18mn6Nw9cf8ylX7WVVZr8aIU8T6dmyXHftYO843rC4yCrcYxc//FvaIjRtEpsE0XpqutFTNWVoEbns4NsYIJxkHJx6lQ6+rYqq/NiiIIp4gxxH0skkfgu6u/wiusEr7ZUFkr49uN7f+YcuB1ZCx8kkkuJJJ3k8qso7zSmZx1jkqq20MQhYNR13WtaROzpSiPUw94r9rKek1Xp4bDvkTN24nHlY4f57ivnSfzSo/Zu/ErkdDX74BW8XVDgKeod8gk/ov/zWTCc5z3s2tK2mVrWxxv2OCn+T6mlo7ncqedhZJGGtc09ByVWeUH5xt9g38StEjoII7hJXMbiWZgY/qdjkPrWd+UL5xt/d2/iVfTSYtVndR6WeqiwqXM6FdJTal0wylia+SLaDAD+YPLj1K8oTb6ynjrKWFmw7ex/BbJ9e8KkptDWOSmikdFKXOYHH84eXC6J9NE+kNK3McZZsDYOCBybupZJnRX/wJ/dbYGy2vIB9WVRU6r0+176eeqY8scQ4GMuGR7llUxa6Z7m/olxI9WVp35BWL+jm7UrMZmhkz2N5GuIH2pnQ4WvDv+6VZQxv8cS37Kw05z9TfW7pRNOc/U31u6UWPKfGHj2VtyVwT59BRrnzrV+3f3ioqlXPnWr9u/vFRU7j3AkMm+fK73RWp6eOkZaq2QROYTwL3HAcOXBPQrSp0PZKyqNUOFjDztFkb8NJ/gsuXo2onYwsbNI1p5WhxAKxvoznl8brXW2OtGYGStzrLULvfLdpi2ClpRHwrW7MMDTnHpP+t6zGKqlhrG1bXfnWv4QH05yvHlOScorqembEDruTtVNRVOmcDsA2LV6G6WrVdrME2w5zgBLA52HNPo8Qvig0dZrTUitHCPdH8ppmeNlnp6PvWWAkHIOCvt9RNIA2SaR4HIHOJAWU0LhcMfYHktQr2mxey5HNddrbUsFewW2ieHxtdtSyDkJHIB1/+y41EW6GFsLMxqwTzOmfnuWo6FuBq9PNie/L6ZxjOeXHKPuOPcuM1ncDX6inGfkU/wCaZj0cv3kqiDnN5HEeor85TkqiKlEcxkvtV8tW6SERkbEW0mmjrrOKWUkRzQhjtk78EYWLL64R/wBN32qammM2bY2silqhBnXF7rSvi9sv9JVdoPBVWptIWy0WSWspnzmRjmgB7wRvIHUuK4R/03fahe8jBcSPSVwynmDgTJddvqYHNIEdiu58mv6Nw9cf8ypddfOib9hn4Lnw5zf0SR6ihJJySSfSrG09pzLfaqnVOdAIbbFougLx8Kt77dK/85Tb2Z6WHwP4hc5rWz8W3gzxNAgqsvbjod0j+PvXOglpyCR6kLnO5XE+srllMWTGRp1Hkun1WJAInDWOa1nSZ/2To/Zu/ErJgSDkbj0Ffoe8DAc4D1r5XUFPhOcSb3UVFTitYLWzVqukL+LxbBHM8fCqcBsg+kOhy5Lyg/ONvsG/iVzAcW/okj1ISXHJJPrXEdGI5jIDq6LuWsMsIjcNfVdzpzV1ut1idDMJG1ELS7DiTwp9B6Ojd0Lkqy711bVyVMlTKHSOJIa8gD0BQkVrKeNji4c1TJUyPYGHYF7/AA2r86m7Qrw5TkoivAA2LOSTtVnpzn6m+t3Siac5+pvrd0okWU+MPHsr0OSuCfPoKNc+dav27+8VFUq5861ft394qKnce4PCQyb58oitqLTF3uNK2qpaXbifnDtsDkVZLE+CZ8UrS17HFrmnoIQ17XGwOtQ5jmgEjUvhEVy3Sd6dSipFH+bLNvJeBuxnkyhz2s3jZDWOfui6pkXtS00tZUx00DduWQ7LW5xkq4/Iq/8AmX/cb4qHSsYbONlLInv1tF1Qor78ir/5l/3G+KgXOyXC0cGa6DguEzs/KBzj1KGzRuNg4Lp0MjRdzSFARWlDpu63KkFVSUu3E4kB22ByesqulifDK6KRpa9hLXNPKCF2HtcSAdi4cxzQCRtXwimW61Vl2mdDRRcI9rdojIG73pcrVW2mZsVbDwb3t2gMg5HuRntzs2+tGY7NzralDRXcWj75NE2RlHlrwHNO23eD719/kVf/ADL/ALjfFV48XcFZ8ebtKoUV6dGX5oJNFuH/AMxviqMggkHlHKu2yMfum64fG9m8LL8REXarRERCEREQhEREIRERCFZ6c5+pvrd0omnOfqb63dKJDlPjDx7K9Fkrgnz6CjXPnWr9u/vFRVKufOtX7d/eKip3HuBIZN8+Vq+ifmtS+t3eK5bX9o+C3FlxiZiOp3Px0PHiPwK6nRPzWpvW7vFetdBT6o09LHGd787PWx7T4hIWymKpLuV9a9A+ITUrWc7XCzrS9pN4vUUD2l0LPlzdWyOj38i1ataG26oA3Yhdj7FQaNtIs9mfV1Q4KWb5b9vdsNHJnPJ0n3q6fUtrLE6pYMNmpi8Z6i3KKuXFl1bApooRFDr2nWss0x85aD2wWk6kvx0/Qx1IphPtybGzt7ONxOeQ9SzbTHzloPbBaZfrHFfqSOmmmfE1km2CzGc4I6fWtFbmYzM/YstBn4D8zbdcx8Zjv6pHb/8ApVFqTUx1CIAaQU/A5/8AM2s5x6B1Lpvi3ofP5/sauKvVAy13eooo3ue2JwAc7lO7KvphSuf/AMY1jys9SatrLSnUfC0XQfzWh9o/vKj17YBG/jemZ8lxDZwOg9Dv4fYrzQnzWh9o/vKbb7hTX6lq6eRoJjkfBNGfWQD7wsGI6Koc8cjrTLDZLTNjdtI1LjfJzz1Ufu57wX15R+d6b2H8xVhpezyWTV1ZSvyWfBy6N30m7Qwq/wAo/O9N7D+YrW1wfWBzdhHpYnMLKEtdtB9r1pvKK6npooOKw7g2BueHxnAx9FdpDX8LZWXHg8F1OJtja5Pk5xlYsteo/mZD+4DuKuup4480tG0q2gqJZC4OOwLmXeUpzmlvFQ3jH+//APSuIc7acXdZyvxE0igjivmC10pmnkl3zeyIiK5UIiIhCIiIQiIiEIiIhCs9Oc/U31u6UTTnP1N9bulEhynxh49leiyVwT59BRrnzrV+3f3ioqlXPnWr9u/vFRU7j3AkMm+fK1fRXzWpvW/vFUGjLx8HvdZbJXARzyvdGT0OBOR7x+CsNJ3y10enaeCproIpW7WWOeAR8orPatwfWTvaQQZHEEdO9K4oMR8rXc/9prNUCNkTmm9v9LQde3kUttbb4XDhKr9PB5GDx5PtVvQfM6m/cG9xZCTnlWnUV+tTNLwU7q+BsraJrCwvGQ7YxhcVFNhRsa3XrXdPVYsr3O1alw2mPnLQe2C7fX1XU0lop301RLA81ABdE8tJGy7qXCafnjpr/RTTPbHGyUFznHcAtMqL3pyrYGVNbRTNByBI4OAPvXdXcTNda4CrorOge3OsSsw47u/9aVn/AOQ/xUSaaWeUyzSPkkdyve4kn3lal8L0f9K2f3WLldazWeVtJxUaUkF23wAA6sZwr4akOeGiOyompixhcZAbLqNCfNaH9t/eK4yhvL7JqypqMkwuqHtlaOlu0fvC6XR16tlFp2KCproYZA95LHvAIyVwdxeyW51UjCHMfM8tI6QXFVQRZ0socNRVtRLmwxFh1hbPFwNRwdVHsvyz5Dx0tOD/AACz/wAo/O9L7D+YqRonU8NLTvt9wnbFHGNqGR5wMZ3tz9/2qv13X0twudPJSVEczWw4JYcgHJ3KqmgfFU5pGrWr6qoZLS3B1my5da9R/MyH9wHcWQrTaa/WpmlYqZ1fAJRRBhZtjO1sYwtGUGlwbYc1myc5rS+55LMkREySw7UREQoRERCEREQhEREIRERCFZ6c5+pvrd0omnOfqb63dKJDlPjDx7K9Fkrgnz6CjXPnWr9u/vFRVKufOtX7d/eKip3HuDwkMm+fKIiLtVoiIhCIiIQiIiEIiIhCIiIQiIiEIiIhCIiIQiIiEIiIhCIiIQiIiEKz05z9TfW7pRNOc/U31u6USHKfGHj2V6LJXBPn0FGufOtX7d/eKiqVc+dav27+8VFTuPcHhIZN8+VeWvSNzu1E2rpjDwbiQNp+DuPqUz4vr3103aHwXWaE+a8H7b/xKm3TUlqs9Q2CuqDHI5u0AI3O3e4JNLXTMkLRbUnkOT4Xxtcb61w3xfXv9W7Q+CfF9e+um7Q+C7e3aos90qBT0lY10p5GOaWk+rI3qdXXCktlMaisnZDGDjLuk9Q61XpCf6VujIPtZ18X17/Vu0PgnxfXv9W7Q+C7e3aps91qPg9JWB0p5GuaWk+rPKrdGkJ/pRoyD7WY/F9e+um7Q+CfF9e/1btD4LvLrf7bZXxtr5zEZQSzDC7OOXkHpXjQasslyqRT01aDK7c1rmubtegZCNIT/SNGQfa4n4vr3103aHwT4vr3+rdofBaRV1lPQUzqiqmZFEzlc44CrKHVtkuNS2mpq0GVxw1r2ubtHqGQjSE/0jRsH2uK+L69/q3aHwT4vr3103aHwXeXXUFtsr42V85idKCW4Y52QPUFBbrnTz3hraxxLjgfmX+CNIT/AEp0ZB9rkfi+vf6t2h8E+L699dN2h8FoFbeKG31VLS1MpZLVuDIm7JO0cgdHJvIS6Xiis0LJq6UxMe7ZBDS7f7kaQn+lGjIPtZ/8X17/AFbtD4J8X17/AFbtD4LSKurp6GnfUVUrYomfpOcdwVRT6zsFTO2FleA5xwC9jmgn1kI0hP8ASnRkH2uO+L699dN2h8E+L69/q3aHwXd3TUVss0rIq6cxukbtNAY52R7goP5d6eO74a7sX+CNIT/SNGQfa5L4vr3103aHwT4vr3+rdofBd3dNQ2yyyRx185jdIC5uGOdke4KNTazsVZVRU0FW50srgxg4JwyTydCNIT/SjRkH2uN+L69/q3aHwT4vr3103aHwXf1F6oKW6Q2yaYtqp2hzGbJOQSRy8nQV+V18t9urIKSrn4OWfHBgtODvxy8g3o0hP9I0ZB9rgfi+vf6t2h8F+fF9euun7Q+C0K53ajs9M2prpDHG54YCGl2/BPR6ipUcjZomSMOWvaHA9YKNIT/SNGQfaxW40E1sr5aKo2eFiIDtk5G8A/xUZXesvnXXftN7jVSJ5E4ujDjzCQTNDJHNHIqz05z9TfW7pRNOc/U31u6USXKfGHj2U9yVwT59BRrnzrV+3f3ioqlXPnWr9u/vFRU7j3B4SGTfPlapoT5rwftv/Eqi1lUw0ms7fUVEBqIo4QXRBoO1vd0FXuhPmvB+2/8AEqq1Sy4U+rqG5UluqKxtPEMiNjiCcndkA9a8zUcV3lerpuC3wFWfDaG9autPwCiZbeCkDnl7WsL8EHG7l5Me9WesgKvVdloJhtU7nAuYeQ5dg/cF4TC9aqvdvlltEtuio5A90rwQcZB3EgdXQrTV9orZ6uhu9ti4aoonZdF9IA5GPfn7VQr1X67t9Nb47dX0cLKeWOcMzE0NyMZHJ1Y+9dy07TAesZXB1bb3rGso4ZrVJbqWneHyulyMn0ZAzuBx613oGBgKULhPKDLFDeLNLM3aiY4ue3GctDm53KtvFVb9R1lFTadt7o6lj9p0jYhHgbuXHQOvo96vtYUVVVX+ySQUss0cUuZHMYXBo2m8uOReeoaCrtepqS+2ykmnDzs1EcLC4nrO7rH3hCF+a/zLUWajeSYppzwg5M72j+Yr817aqKlscNTS00VPLBM1rXRtDTjfu3e5T9YWirutJR1lvZt1FI/hGxu3Eg4PT05AVPcZr/q9kFudZpKGJsgfLLKCBu3bsgdfJvQhdjHS01fSU8tVTQzOMTSDIwOxkA9K5LydUVJU2upknpoZXNnw1z4wSPkjrXbxsEMTIxyMaGj3LlfJ7R1VDaqllXTSwOdNkNlYWkjZHWoQomu6htHe7HUua5zYZNstbykBzTgfYqnV2qKe+0EEEVJUQmOXaJlAAO4j+K6LVdHVVOorFLBTSyxwzgyOYwkMG23lI5E8oNHVVtqpmUlNLO4T5LY2FxAwepCF6a8oKutskfwWN0wimD5ImjJc3BCr6PU2m5ZoKartAo5IyNgyQtww+vlH2Lo79W3WhpWS2ugbWODvzjS7eG+gdJ/1hcnd5b3rCOCg4hlogyQPdNNkAbiOkDr5N/IhSu3q6KkqmF89NDM4NOy57A7A9GVx/k8oaSqttW6opYZXNqMAvjDsDA612rIuBo2wgl2xGGg9JwMLmPJ9R1VFbatlXTSwOdPkCRhaSNkb96lQq7Xs0dPqK0zTR8LHGNpzMZ2gHbxhWNkv1lud0jpqayfB5TlzZHQMGzjfyhRtaQV4v9rraOgnqxTDaIjY4jIdnGQDhS6LVN4qq6CCXTVVBHJIGulcHYYCeU/JUIUK/f8AxLtHsmd56ieUOCSqv1tp4v8AeSsDGesuwFY3qiq5fKDa6qOlmfBHG0PlawlrflP5TydITVNFV1GrrLPDSzSxRSMMj2RktZ+cB3kcilC5+731900bHR1ZIraSqayQO5XANcAf4H0+taTb+bqb2LPwC4fXWl55Kttyt1PJMZjszRxsLiHfSwPv/wA13FCHNoKdrmlrmxNBBGCDhQhZZrL51137Te41Uiu9ZfOuu/ab3GqkXqqfhN8LyFRxneVZ6c5+pvrd0omnOfqb63dKJPlPjDx7Kd5K4J8+go1z51q/bv7xUVSrnzrV+3f3ioqdx7gSGTfPlabomupINNQsmqoY3B7vkukAPKVf8Z2/z6n7VvisTRL35OD3F2dtTKPKRYwNzdi2zjO3+fU/at8U4zt/n1P2rfFYmi40YO5d6VPats4zt/n1P2rfFOM7f59T9q3xWJojRg7kaVPats4zt/n1P2rfFOM7f59T9q3xWJojRg7kaVPats4zt/n1P2rfFOM7f59T9q3xWJojRg7lOlT2rbOM7f59T9q3xTjO3+fU/at8ViaI0YO5RpV3ats4zt/n1P2rfFOM7f59T9q3xWJojRg7kaVPats4zt/n1P2rfFOM7f59T9q3xWJojRg7kaVPats4zt/n1P2rfFOM7f59T9q3xWJojRg7kaVPats4zt/n1P2rfFOM7f59T9q3xWJojRg7lOlT2rbOM7f59T9q3xTjO3+fU/at8ViaI0YO5RpV3ats4zt/n1P2rfFOM6Dz6n7VvisTRGjB3I0q7tVzq6WObU9bJE9r2OLcOacg/JCpkRM425jA3olMj895d1Vnpzn6m+t3Siac5+pvrd0okmU+MPHsp/krgnz6CjXPnWr9u/vFRVorrdQveXvo6dznHJJiaST9i+eLLf5jTdk3wTBlTZoFkufSXcTdZ4i0Piy3+Y03ZN8E4st/mNN2TfBdfK+lx8T8lniLQ+LLf5jTdk3wTiy3+Y03ZN8EfK+kfE/JZ4i0Piy3+Y03ZN8E4st/mNN2TfBHyvpHxPyWeItD4st/mNN2TfBOLLf5jTdk3wR8r6R8T8lniLQ+LLf5jTdk3wTiy3+Y03ZN8EfK+kfE/JZ4i0Piy3+Y03ZN8E4st/mNN2TfBHyvpHxPyWeItD4st/mNN2TfBOLLf5jTdk3wR8r6R8T8lniLQ+LLf5jTdk3wTiy3+Y03ZN8EfK+kfE/JZ4i0Piy3+Y03ZN8E4st/mNN2TfBHyvpHxPyWeItD4st/mNN2TfBOLLf5jTdk3wR8r6R8T8lniLQ+LLf5jTdk3wTiy3+Y03ZN8EfK+kfE/JZ4i0Piy3+Y03ZN8E4st/mNN2TfBHyvpHxPyWeItD4st/mNN2TfBOLLf5jTdk3wR8r6R8T8lx+nOfqb63dKLs46GjhkEkVJBG8cjmxgEe9EorpMSQG3L/ac5Pjw4iL8/wDS/9k=%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4038600" y="1588729"/>
            <a:ext cx="3276600" cy="4945728"/>
          </a:xfrm>
          <a:prstGeom prst="rect">
            <a:avLst/>
          </a:prstGeom>
        </p:spPr>
      </p:pic>
    </p:spTree>
    <p:extLst>
      <p:ext uri="{BB962C8B-B14F-4D97-AF65-F5344CB8AC3E}">
        <p14:creationId xmlns:p14="http://schemas.microsoft.com/office/powerpoint/2010/main" val="149885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Market Failures</a:t>
            </a:r>
            <a:endParaRPr lang="en-US" dirty="0"/>
          </a:p>
        </p:txBody>
      </p:sp>
      <p:sp>
        <p:nvSpPr>
          <p:cNvPr id="3" name="Content Placeholder 2"/>
          <p:cNvSpPr>
            <a:spLocks noGrp="1"/>
          </p:cNvSpPr>
          <p:nvPr>
            <p:ph idx="1"/>
          </p:nvPr>
        </p:nvSpPr>
        <p:spPr/>
        <p:txBody>
          <a:bodyPr>
            <a:normAutofit lnSpcReduction="10000"/>
          </a:bodyPr>
          <a:lstStyle/>
          <a:p>
            <a:r>
              <a:rPr lang="en-US" dirty="0" smtClean="0"/>
              <a:t>Justification for public policy intervention lies in understanding market failures</a:t>
            </a:r>
          </a:p>
          <a:p>
            <a:endParaRPr lang="en-US" dirty="0"/>
          </a:p>
          <a:p>
            <a:r>
              <a:rPr lang="en-US" dirty="0" smtClean="0"/>
              <a:t>How to measures success or failure of market outcomes:</a:t>
            </a:r>
          </a:p>
          <a:p>
            <a:pPr lvl="1"/>
            <a:r>
              <a:rPr lang="en-US" dirty="0" smtClean="0"/>
              <a:t>Efficiency: market outcomes can be termed efficient if the same level of total benefits that they generate cannot be obtained at a lower cost, or if greater benefits cannot ben generated at the same level of costs</a:t>
            </a:r>
          </a:p>
          <a:p>
            <a:pPr lvl="2"/>
            <a:r>
              <a:rPr lang="en-US" dirty="0" smtClean="0"/>
              <a:t>In either case, the total benefits must exceed total costs if outcomes are to be deemed efficient</a:t>
            </a:r>
          </a:p>
          <a:p>
            <a:pPr lvl="1"/>
            <a:r>
              <a:rPr lang="en-US" dirty="0" smtClean="0"/>
              <a:t>Distributional equity: Goes beyond economics. Many non-economists argue that distributional considerations should have more priority than efficiency.</a:t>
            </a:r>
          </a:p>
          <a:p>
            <a:pPr lvl="2"/>
            <a:r>
              <a:rPr lang="en-US" dirty="0" smtClean="0"/>
              <a:t>They fault the market for its failure to provide equitable outcomes. </a:t>
            </a:r>
            <a:endParaRPr lang="en-US" dirty="0"/>
          </a:p>
        </p:txBody>
      </p:sp>
    </p:spTree>
    <p:extLst>
      <p:ext uri="{BB962C8B-B14F-4D97-AF65-F5344CB8AC3E}">
        <p14:creationId xmlns:p14="http://schemas.microsoft.com/office/powerpoint/2010/main" val="4215777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Goods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5875671"/>
              </p:ext>
            </p:extLst>
          </p:nvPr>
        </p:nvGraphicFramePr>
        <p:xfrm>
          <a:off x="1981200" y="2445861"/>
          <a:ext cx="8077200" cy="3245521"/>
        </p:xfrm>
        <a:graphic>
          <a:graphicData uri="http://schemas.openxmlformats.org/drawingml/2006/table">
            <a:tbl>
              <a:tblPr/>
              <a:tblGrid>
                <a:gridCol w="2423160"/>
                <a:gridCol w="2827020"/>
                <a:gridCol w="2827020"/>
              </a:tblGrid>
              <a:tr h="480818">
                <a:tc>
                  <a:txBody>
                    <a:bodyPr/>
                    <a:lstStyle/>
                    <a:p>
                      <a:endParaRPr lang="en-US" dirty="0">
                        <a:solidFill>
                          <a:schemeClr val="tx1"/>
                        </a:solidFill>
                        <a:effectLst/>
                      </a:endParaRPr>
                    </a:p>
                  </a:txBody>
                  <a:tcPr anchor="ctr">
                    <a:lnL>
                      <a:noFill/>
                    </a:lnL>
                    <a:lnR>
                      <a:noFill/>
                    </a:lnR>
                    <a:lnB>
                      <a:noFill/>
                    </a:lnB>
                  </a:tcPr>
                </a:tc>
                <a:tc>
                  <a:txBody>
                    <a:bodyPr/>
                    <a:lstStyle/>
                    <a:p>
                      <a:r>
                        <a:rPr lang="en-US" dirty="0" smtClean="0">
                          <a:solidFill>
                            <a:schemeClr val="tx1"/>
                          </a:solidFill>
                          <a:effectLst/>
                        </a:rPr>
                        <a:t>Excludable</a:t>
                      </a:r>
                      <a:endParaRPr lang="en-US" dirty="0">
                        <a:solidFill>
                          <a:schemeClr val="tx1"/>
                        </a:solidFill>
                        <a:effectLst/>
                      </a:endParaRPr>
                    </a:p>
                  </a:txBody>
                  <a:tcPr anchor="ctr">
                    <a:lnL>
                      <a:noFill/>
                    </a:lnL>
                    <a:lnR>
                      <a:noFill/>
                    </a:lnR>
                    <a:lnB w="9525" cap="flat" cmpd="sng" algn="ctr">
                      <a:solidFill>
                        <a:srgbClr val="000000"/>
                      </a:solidFill>
                      <a:prstDash val="solid"/>
                      <a:round/>
                      <a:headEnd type="none" w="med" len="med"/>
                      <a:tailEnd type="none" w="med" len="med"/>
                    </a:lnB>
                  </a:tcPr>
                </a:tc>
                <a:tc>
                  <a:txBody>
                    <a:bodyPr/>
                    <a:lstStyle/>
                    <a:p>
                      <a:r>
                        <a:rPr lang="en-US">
                          <a:solidFill>
                            <a:schemeClr val="tx1"/>
                          </a:solidFill>
                          <a:effectLst/>
                        </a:rPr>
                        <a:t>Non-excludable</a:t>
                      </a:r>
                    </a:p>
                  </a:txBody>
                  <a:tcPr anchor="ctr">
                    <a:lnL>
                      <a:noFill/>
                    </a:lnL>
                    <a:lnR>
                      <a:noFill/>
                    </a:lnR>
                    <a:lnB w="9525" cap="flat" cmpd="sng" algn="ctr">
                      <a:solidFill>
                        <a:srgbClr val="000000"/>
                      </a:solidFill>
                      <a:prstDash val="solid"/>
                      <a:round/>
                      <a:headEnd type="none" w="med" len="med"/>
                      <a:tailEnd type="none" w="med" len="med"/>
                    </a:lnB>
                  </a:tcPr>
                </a:tc>
              </a:tr>
              <a:tr h="1562658">
                <a:tc>
                  <a:txBody>
                    <a:bodyPr/>
                    <a:lstStyle/>
                    <a:p>
                      <a:r>
                        <a:rPr lang="en-US" dirty="0" err="1" smtClean="0">
                          <a:solidFill>
                            <a:schemeClr val="tx1"/>
                          </a:solidFill>
                          <a:effectLst/>
                        </a:rPr>
                        <a:t>Rivalrous</a:t>
                      </a:r>
                      <a:endParaRPr lang="en-US" dirty="0">
                        <a:solidFill>
                          <a:schemeClr val="tx1"/>
                        </a:solidFill>
                        <a:effectLst/>
                      </a:endParaRPr>
                    </a:p>
                  </a:txBody>
                  <a:tcPr anchor="ctr">
                    <a:lnL>
                      <a:noFill/>
                    </a:lnL>
                    <a:lnR w="9525" cap="flat" cmpd="sng" algn="ctr">
                      <a:solidFill>
                        <a:srgbClr val="000000"/>
                      </a:solidFill>
                      <a:prstDash val="solid"/>
                      <a:round/>
                      <a:headEnd type="none" w="med" len="med"/>
                      <a:tailEnd type="none" w="med" len="med"/>
                    </a:lnR>
                    <a:lnT>
                      <a:noFill/>
                    </a:lnT>
                    <a:lnB>
                      <a:noFill/>
                    </a:lnB>
                  </a:tcPr>
                </a:tc>
                <a:tc>
                  <a:txBody>
                    <a:bodyPr/>
                    <a:lstStyle/>
                    <a:p>
                      <a:r>
                        <a:rPr lang="en-US" b="1" dirty="0" smtClean="0">
                          <a:solidFill>
                            <a:schemeClr val="tx1"/>
                          </a:solidFill>
                          <a:effectLst/>
                        </a:rPr>
                        <a:t>Private Goods</a:t>
                      </a:r>
                      <a:r>
                        <a:rPr lang="en-US" dirty="0">
                          <a:solidFill>
                            <a:schemeClr val="tx1"/>
                          </a:solidFill>
                          <a:effectLst/>
                        </a:rPr>
                        <a:t/>
                      </a:r>
                      <a:br>
                        <a:rPr lang="en-US" dirty="0">
                          <a:solidFill>
                            <a:schemeClr val="tx1"/>
                          </a:solidFill>
                          <a:effectLst/>
                        </a:rPr>
                      </a:br>
                      <a:r>
                        <a:rPr lang="en-US" dirty="0">
                          <a:solidFill>
                            <a:schemeClr val="tx1"/>
                          </a:solidFill>
                          <a:effectLst/>
                        </a:rPr>
                        <a:t>food, clothing, cars, personal electronics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b="1" dirty="0" smtClean="0">
                          <a:solidFill>
                            <a:schemeClr val="tx1"/>
                          </a:solidFill>
                          <a:effectLst/>
                        </a:rPr>
                        <a:t>Common</a:t>
                      </a:r>
                      <a:r>
                        <a:rPr lang="en-US" b="1" baseline="0" dirty="0" smtClean="0">
                          <a:solidFill>
                            <a:schemeClr val="tx1"/>
                          </a:solidFill>
                          <a:effectLst/>
                        </a:rPr>
                        <a:t> Goods </a:t>
                      </a:r>
                      <a:br>
                        <a:rPr lang="en-US" b="1" baseline="0" dirty="0" smtClean="0">
                          <a:solidFill>
                            <a:schemeClr val="tx1"/>
                          </a:solidFill>
                          <a:effectLst/>
                        </a:rPr>
                      </a:br>
                      <a:r>
                        <a:rPr lang="en-US" b="1" baseline="0" dirty="0" smtClean="0">
                          <a:solidFill>
                            <a:schemeClr val="tx1"/>
                          </a:solidFill>
                          <a:effectLst/>
                        </a:rPr>
                        <a:t>(Common Pool Resources)</a:t>
                      </a:r>
                      <a:r>
                        <a:rPr lang="en-US" dirty="0">
                          <a:solidFill>
                            <a:schemeClr val="tx1"/>
                          </a:solidFill>
                          <a:effectLst/>
                        </a:rPr>
                        <a:t/>
                      </a:r>
                      <a:br>
                        <a:rPr lang="en-US" dirty="0">
                          <a:solidFill>
                            <a:schemeClr val="tx1"/>
                          </a:solidFill>
                          <a:effectLst/>
                        </a:rPr>
                      </a:br>
                      <a:r>
                        <a:rPr lang="en-US" dirty="0">
                          <a:solidFill>
                            <a:schemeClr val="tx1"/>
                          </a:solidFill>
                          <a:effectLst/>
                        </a:rPr>
                        <a:t>fish stocks, timber, coal, national health service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202045">
                <a:tc>
                  <a:txBody>
                    <a:bodyPr/>
                    <a:lstStyle/>
                    <a:p>
                      <a:r>
                        <a:rPr lang="en-US" dirty="0">
                          <a:solidFill>
                            <a:schemeClr val="tx1"/>
                          </a:solidFill>
                          <a:effectLst/>
                        </a:rPr>
                        <a:t>Non-</a:t>
                      </a:r>
                      <a:r>
                        <a:rPr lang="en-US" dirty="0" err="1">
                          <a:solidFill>
                            <a:schemeClr val="tx1"/>
                          </a:solidFill>
                          <a:effectLst/>
                        </a:rPr>
                        <a:t>rivalrous</a:t>
                      </a:r>
                      <a:endParaRPr lang="en-US" dirty="0">
                        <a:solidFill>
                          <a:schemeClr val="tx1"/>
                        </a:solidFill>
                        <a:effectLst/>
                      </a:endParaRPr>
                    </a:p>
                  </a:txBody>
                  <a:tcPr anchor="ctr">
                    <a:lnL>
                      <a:noFill/>
                    </a:lnL>
                    <a:lnR w="9525" cap="flat" cmpd="sng" algn="ctr">
                      <a:solidFill>
                        <a:srgbClr val="000000"/>
                      </a:solidFill>
                      <a:prstDash val="solid"/>
                      <a:round/>
                      <a:headEnd type="none" w="med" len="med"/>
                      <a:tailEnd type="none" w="med" len="med"/>
                    </a:lnR>
                    <a:lnT>
                      <a:noFill/>
                    </a:lnT>
                    <a:lnB>
                      <a:noFill/>
                    </a:lnB>
                  </a:tcPr>
                </a:tc>
                <a:tc>
                  <a:txBody>
                    <a:bodyPr/>
                    <a:lstStyle/>
                    <a:p>
                      <a:r>
                        <a:rPr lang="en-US" b="1" dirty="0" smtClean="0">
                          <a:solidFill>
                            <a:schemeClr val="tx1"/>
                          </a:solidFill>
                          <a:effectLst/>
                        </a:rPr>
                        <a:t>Club Goods</a:t>
                      </a:r>
                      <a:r>
                        <a:rPr lang="en-US" dirty="0">
                          <a:solidFill>
                            <a:schemeClr val="tx1"/>
                          </a:solidFill>
                          <a:effectLst/>
                        </a:rPr>
                        <a:t/>
                      </a:r>
                      <a:br>
                        <a:rPr lang="en-US" dirty="0">
                          <a:solidFill>
                            <a:schemeClr val="tx1"/>
                          </a:solidFill>
                          <a:effectLst/>
                        </a:rPr>
                      </a:br>
                      <a:r>
                        <a:rPr lang="en-US" dirty="0">
                          <a:solidFill>
                            <a:schemeClr val="tx1"/>
                          </a:solidFill>
                          <a:effectLst/>
                        </a:rPr>
                        <a:t>cinemas, private parks, satellite television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b="1" dirty="0" smtClean="0">
                          <a:solidFill>
                            <a:schemeClr val="tx1"/>
                          </a:solidFill>
                          <a:effectLst/>
                        </a:rPr>
                        <a:t>(Pure) Public </a:t>
                      </a:r>
                      <a:r>
                        <a:rPr lang="en-US" b="1" dirty="0">
                          <a:solidFill>
                            <a:schemeClr val="tx1"/>
                          </a:solidFill>
                          <a:effectLst/>
                        </a:rPr>
                        <a:t>goods</a:t>
                      </a:r>
                      <a:r>
                        <a:rPr lang="en-US" dirty="0">
                          <a:solidFill>
                            <a:schemeClr val="tx1"/>
                          </a:solidFill>
                          <a:effectLst/>
                        </a:rPr>
                        <a:t/>
                      </a:r>
                      <a:br>
                        <a:rPr lang="en-US" dirty="0">
                          <a:solidFill>
                            <a:schemeClr val="tx1"/>
                          </a:solidFill>
                          <a:effectLst/>
                        </a:rPr>
                      </a:br>
                      <a:r>
                        <a:rPr lang="en-US" dirty="0">
                          <a:solidFill>
                            <a:schemeClr val="tx1"/>
                          </a:solidFill>
                          <a:effectLst/>
                        </a:rPr>
                        <a:t>free-to-air television, air, national defense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2175930" y="5343977"/>
              <a:ext cx="33480" cy="88920"/>
            </p14:xfrm>
          </p:contentPart>
        </mc:Choice>
        <mc:Fallback xmlns="">
          <p:pic>
            <p:nvPicPr>
              <p:cNvPr id="9" name="Ink 8"/>
              <p:cNvPicPr/>
              <p:nvPr/>
            </p:nvPicPr>
            <p:blipFill>
              <a:blip r:embed="rId8"/>
              <a:stretch>
                <a:fillRect/>
              </a:stretch>
            </p:blipFill>
            <p:spPr>
              <a:xfrm>
                <a:off x="649410" y="5341457"/>
                <a:ext cx="39240" cy="94680"/>
              </a:xfrm>
              <a:prstGeom prst="rect">
                <a:avLst/>
              </a:prstGeom>
            </p:spPr>
          </p:pic>
        </mc:Fallback>
      </mc:AlternateContent>
    </p:spTree>
    <p:extLst>
      <p:ext uri="{BB962C8B-B14F-4D97-AF65-F5344CB8AC3E}">
        <p14:creationId xmlns:p14="http://schemas.microsoft.com/office/powerpoint/2010/main" val="243777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Market Failure</a:t>
            </a:r>
            <a:endParaRPr lang="en-US" dirty="0"/>
          </a:p>
        </p:txBody>
      </p:sp>
      <p:sp>
        <p:nvSpPr>
          <p:cNvPr id="3" name="Content Placeholder 2"/>
          <p:cNvSpPr>
            <a:spLocks noGrp="1"/>
          </p:cNvSpPr>
          <p:nvPr>
            <p:ph idx="1"/>
          </p:nvPr>
        </p:nvSpPr>
        <p:spPr>
          <a:xfrm>
            <a:off x="838200" y="1690688"/>
            <a:ext cx="10515600" cy="5014911"/>
          </a:xfrm>
        </p:spPr>
        <p:txBody>
          <a:bodyPr>
            <a:normAutofit fontScale="85000" lnSpcReduction="20000"/>
          </a:bodyPr>
          <a:lstStyle/>
          <a:p>
            <a:r>
              <a:rPr lang="en-US" dirty="0" smtClean="0">
                <a:solidFill>
                  <a:srgbClr val="FF0000"/>
                </a:solidFill>
              </a:rPr>
              <a:t>Externalities – </a:t>
            </a:r>
            <a:r>
              <a:rPr lang="en-US" dirty="0" err="1" smtClean="0">
                <a:solidFill>
                  <a:srgbClr val="FF0000"/>
                </a:solidFill>
              </a:rPr>
              <a:t>Spllilovers</a:t>
            </a:r>
            <a:r>
              <a:rPr lang="en-US" dirty="0" smtClean="0">
                <a:solidFill>
                  <a:srgbClr val="FF0000"/>
                </a:solidFill>
              </a:rPr>
              <a:t> – can be positive and negative</a:t>
            </a:r>
          </a:p>
          <a:p>
            <a:pPr lvl="1"/>
            <a:r>
              <a:rPr lang="en-US" b="1" dirty="0" err="1" smtClean="0">
                <a:solidFill>
                  <a:srgbClr val="FF0000"/>
                </a:solidFill>
                <a:hlinkClick r:id="rId3"/>
              </a:rPr>
              <a:t>Coase</a:t>
            </a:r>
            <a:r>
              <a:rPr lang="en-US" dirty="0" smtClean="0"/>
              <a:t> (1960): contends that externalities do not necessarily lead to market failure provided that a transaction or contract can be struck between the source and recipients that, in effect, brings externalities into the market. </a:t>
            </a:r>
          </a:p>
          <a:p>
            <a:pPr lvl="1"/>
            <a:r>
              <a:rPr lang="en-US" dirty="0" smtClean="0"/>
              <a:t>Argues that those who are victims of external costs can make these costs tangible to their sources by offering to pay the latter or to desist or diminish culpable activities</a:t>
            </a:r>
            <a:endParaRPr lang="en-US" dirty="0"/>
          </a:p>
          <a:p>
            <a:r>
              <a:rPr lang="en-US" dirty="0" smtClean="0">
                <a:solidFill>
                  <a:srgbClr val="FF0000"/>
                </a:solidFill>
              </a:rPr>
              <a:t>Increasing Returns- </a:t>
            </a:r>
            <a:r>
              <a:rPr lang="en-US" dirty="0" smtClean="0"/>
              <a:t>Monopolies: where economic activities are subject to increasing returns and decreasing marginal costs, markets will fail to generate efficient outcomes</a:t>
            </a:r>
          </a:p>
          <a:p>
            <a:pPr lvl="1"/>
            <a:r>
              <a:rPr lang="en-US" dirty="0" smtClean="0"/>
              <a:t>Under conditions of decreasing costs, the lowest cost mode of production would be achieved by a single producer</a:t>
            </a:r>
          </a:p>
          <a:p>
            <a:pPr lvl="1"/>
            <a:r>
              <a:rPr lang="en-US" dirty="0" smtClean="0"/>
              <a:t>Dominant players can stifle innovation by locking people into inferior standards: VHS, QWERTY</a:t>
            </a:r>
            <a:endParaRPr lang="en-US" dirty="0"/>
          </a:p>
          <a:p>
            <a:r>
              <a:rPr lang="en-US" dirty="0" smtClean="0">
                <a:solidFill>
                  <a:srgbClr val="FF0000"/>
                </a:solidFill>
              </a:rPr>
              <a:t>Market Imperfections: </a:t>
            </a:r>
            <a:r>
              <a:rPr lang="en-US" dirty="0"/>
              <a:t>Where price, information, and mobility characteristics of perfect markets depart significantly from those prevailing in actual markets, the outcomes resulting from those markets will not be efficient. </a:t>
            </a:r>
            <a:endParaRPr lang="en-US" dirty="0" smtClean="0"/>
          </a:p>
          <a:p>
            <a:pPr lvl="1"/>
            <a:r>
              <a:rPr lang="en-US" dirty="0" smtClean="0"/>
              <a:t>On the other hand: Patents create market imperfections</a:t>
            </a:r>
            <a:endParaRPr lang="en-US" dirty="0"/>
          </a:p>
          <a:p>
            <a:r>
              <a:rPr lang="en-US" dirty="0" smtClean="0">
                <a:solidFill>
                  <a:srgbClr val="FF0000"/>
                </a:solidFill>
              </a:rPr>
              <a:t>Distributional Equity</a:t>
            </a:r>
          </a:p>
        </p:txBody>
      </p:sp>
    </p:spTree>
    <p:extLst>
      <p:ext uri="{BB962C8B-B14F-4D97-AF65-F5344CB8AC3E}">
        <p14:creationId xmlns:p14="http://schemas.microsoft.com/office/powerpoint/2010/main" val="4249533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Failure and Government Intervention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75000"/>
                  </a:schemeClr>
                </a:solidFill>
              </a:rPr>
              <a:t>The </a:t>
            </a:r>
            <a:r>
              <a:rPr lang="en-US" dirty="0">
                <a:solidFill>
                  <a:schemeClr val="accent1">
                    <a:lumMod val="75000"/>
                  </a:schemeClr>
                </a:solidFill>
              </a:rPr>
              <a:t>absence of perfect and complete markets accounts for the various types of market failure. </a:t>
            </a:r>
            <a:endParaRPr lang="en-US" dirty="0" smtClean="0">
              <a:solidFill>
                <a:schemeClr val="accent1">
                  <a:lumMod val="75000"/>
                </a:schemeClr>
              </a:solidFill>
            </a:endParaRPr>
          </a:p>
          <a:p>
            <a:r>
              <a:rPr lang="en-US" dirty="0" smtClean="0">
                <a:solidFill>
                  <a:schemeClr val="accent1">
                    <a:lumMod val="75000"/>
                  </a:schemeClr>
                </a:solidFill>
              </a:rPr>
              <a:t>Similarly</a:t>
            </a:r>
            <a:r>
              <a:rPr lang="en-US" dirty="0">
                <a:solidFill>
                  <a:schemeClr val="accent1">
                    <a:lumMod val="75000"/>
                  </a:schemeClr>
                </a:solidFill>
              </a:rPr>
              <a:t>, nonmarket failures are due to the absence of nonmarket mechanisms for reconciling calculations by decision makers of their private and organizational costs and benefits with the costs and benefits of society as a whole.</a:t>
            </a:r>
            <a:endParaRPr lang="en-US" dirty="0" smtClean="0">
              <a:solidFill>
                <a:schemeClr val="accent1">
                  <a:lumMod val="75000"/>
                </a:schemeClr>
              </a:solidFill>
            </a:endParaRPr>
          </a:p>
          <a:p>
            <a:r>
              <a:rPr lang="en-US" dirty="0"/>
              <a:t>Public policies intended to compensate for market shortcomings generally take the form of legislative or administrative assignment of particular functions to one or another government agency to produce specified outputs that are expected to redress the market’s shortcomings</a:t>
            </a:r>
          </a:p>
        </p:txBody>
      </p:sp>
    </p:spTree>
    <p:extLst>
      <p:ext uri="{BB962C8B-B14F-4D97-AF65-F5344CB8AC3E}">
        <p14:creationId xmlns:p14="http://schemas.microsoft.com/office/powerpoint/2010/main" val="3888965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Triangles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752600"/>
            <a:ext cx="4802163"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32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Nonmarket Solutions</a:t>
            </a:r>
            <a:endParaRPr lang="en-US" dirty="0"/>
          </a:p>
        </p:txBody>
      </p:sp>
      <p:sp>
        <p:nvSpPr>
          <p:cNvPr id="3" name="Content Placeholder 2"/>
          <p:cNvSpPr>
            <a:spLocks noGrp="1"/>
          </p:cNvSpPr>
          <p:nvPr>
            <p:ph idx="1"/>
          </p:nvPr>
        </p:nvSpPr>
        <p:spPr/>
        <p:txBody>
          <a:bodyPr>
            <a:normAutofit/>
          </a:bodyPr>
          <a:lstStyle/>
          <a:p>
            <a:r>
              <a:rPr lang="en-US" dirty="0" smtClean="0"/>
              <a:t>Public policies intended to compensate for market shortcomings generally take the following forms:</a:t>
            </a:r>
          </a:p>
          <a:p>
            <a:pPr lvl="1"/>
            <a:r>
              <a:rPr lang="en-US" dirty="0" smtClean="0"/>
              <a:t>Regulatory services (EPA, FDA)</a:t>
            </a:r>
          </a:p>
          <a:p>
            <a:pPr lvl="1"/>
            <a:r>
              <a:rPr lang="en-US" dirty="0" smtClean="0"/>
              <a:t>Pure public goods (self-defense, space R&amp;D)</a:t>
            </a:r>
          </a:p>
          <a:p>
            <a:pPr lvl="1"/>
            <a:r>
              <a:rPr lang="en-US" dirty="0" smtClean="0"/>
              <a:t>Quasi public goods (education, postal services, health research)</a:t>
            </a:r>
          </a:p>
          <a:p>
            <a:pPr lvl="1"/>
            <a:r>
              <a:rPr lang="en-US" dirty="0" smtClean="0"/>
              <a:t>Administering transfer payments (SS, welfare programs)</a:t>
            </a:r>
          </a:p>
          <a:p>
            <a:r>
              <a:rPr lang="en-US" dirty="0"/>
              <a:t>The value of these outputs is expressed in national accounts as exactly equal to the cost of the inputs used in producing them. </a:t>
            </a:r>
            <a:endParaRPr lang="en-US" dirty="0" smtClean="0"/>
          </a:p>
          <a:p>
            <a:r>
              <a:rPr lang="en-US" dirty="0" smtClean="0"/>
              <a:t>Says </a:t>
            </a:r>
            <a:r>
              <a:rPr lang="en-US" dirty="0"/>
              <a:t>nothing about the efficiency or the social or economic value of the activities themselves. </a:t>
            </a:r>
          </a:p>
        </p:txBody>
      </p:sp>
    </p:spTree>
    <p:extLst>
      <p:ext uri="{BB962C8B-B14F-4D97-AF65-F5344CB8AC3E}">
        <p14:creationId xmlns:p14="http://schemas.microsoft.com/office/powerpoint/2010/main" val="1454613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of Nonmarket Demand</a:t>
            </a:r>
            <a:endParaRPr lang="en-US" dirty="0"/>
          </a:p>
        </p:txBody>
      </p:sp>
      <p:sp>
        <p:nvSpPr>
          <p:cNvPr id="3" name="Content Placeholder 2"/>
          <p:cNvSpPr>
            <a:spLocks noGrp="1"/>
          </p:cNvSpPr>
          <p:nvPr>
            <p:ph idx="1"/>
          </p:nvPr>
        </p:nvSpPr>
        <p:spPr>
          <a:xfrm>
            <a:off x="838200" y="1825624"/>
            <a:ext cx="10515600" cy="4727575"/>
          </a:xfrm>
        </p:spPr>
        <p:txBody>
          <a:bodyPr>
            <a:normAutofit fontScale="92500" lnSpcReduction="10000"/>
          </a:bodyPr>
          <a:lstStyle/>
          <a:p>
            <a:r>
              <a:rPr lang="en-US" dirty="0" smtClean="0"/>
              <a:t>When do we see demand for nonmarket goods and services? </a:t>
            </a:r>
          </a:p>
          <a:p>
            <a:pPr lvl="1"/>
            <a:r>
              <a:rPr lang="en-US" dirty="0" smtClean="0"/>
              <a:t>Increased public awareness of market shortcomings</a:t>
            </a:r>
          </a:p>
          <a:p>
            <a:pPr lvl="1"/>
            <a:r>
              <a:rPr lang="en-US" dirty="0" smtClean="0"/>
              <a:t>Political organization and enfranchisement - measured in social organizations</a:t>
            </a:r>
          </a:p>
          <a:p>
            <a:pPr lvl="1"/>
            <a:r>
              <a:rPr lang="en-US" dirty="0" smtClean="0"/>
              <a:t>Structure of political rewards – rewards often accrue to legislators and officials who articulate and publicize problems and legislate proposed solutions, without assuming responsibility for implementing them </a:t>
            </a:r>
          </a:p>
          <a:p>
            <a:pPr lvl="1"/>
            <a:r>
              <a:rPr lang="en-US" dirty="0" smtClean="0"/>
              <a:t>High time discount of political actors- Politicians value the present more than the future – hence all future costs and benefits tend to be heavily discounted or ignored while current or near term benefits and costs are magnified</a:t>
            </a:r>
          </a:p>
          <a:p>
            <a:pPr lvl="1"/>
            <a:r>
              <a:rPr lang="en-US" dirty="0" smtClean="0"/>
              <a:t>Decoupling between burdens and benefit</a:t>
            </a:r>
          </a:p>
          <a:p>
            <a:pPr lvl="2"/>
            <a:r>
              <a:rPr lang="en-US" dirty="0" smtClean="0"/>
              <a:t>The </a:t>
            </a:r>
            <a:r>
              <a:rPr lang="en-US" dirty="0"/>
              <a:t>classic free rider problem is a special case of decoupling: benefits are extended to all or to specified groups regardless of whether any particular member pays. Beneficiaries have stronger incentives, and may make politically more effective effort to initiate, sustain or expand a particular program than the victims have, or make, to oppose it. The result may be a government program or regulation that is inefficient, or inequitable, or both.</a:t>
            </a:r>
            <a:endParaRPr lang="en-US" dirty="0" smtClean="0"/>
          </a:p>
        </p:txBody>
      </p:sp>
    </p:spTree>
    <p:extLst>
      <p:ext uri="{BB962C8B-B14F-4D97-AF65-F5344CB8AC3E}">
        <p14:creationId xmlns:p14="http://schemas.microsoft.com/office/powerpoint/2010/main" val="2137619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Perceptions and Nonmarket Demand</a:t>
            </a:r>
            <a:endParaRPr lang="en-US" dirty="0"/>
          </a:p>
        </p:txBody>
      </p:sp>
      <p:sp>
        <p:nvSpPr>
          <p:cNvPr id="3" name="Content Placeholder 2"/>
          <p:cNvSpPr>
            <a:spLocks noGrp="1"/>
          </p:cNvSpPr>
          <p:nvPr>
            <p:ph idx="1"/>
          </p:nvPr>
        </p:nvSpPr>
        <p:spPr/>
        <p:txBody>
          <a:bodyPr>
            <a:normAutofit/>
          </a:bodyPr>
          <a:lstStyle/>
          <a:p>
            <a:r>
              <a:rPr lang="en-US" dirty="0" smtClean="0"/>
              <a:t>What drives nonmarket demand? </a:t>
            </a:r>
          </a:p>
          <a:p>
            <a:r>
              <a:rPr lang="en-US" dirty="0" smtClean="0"/>
              <a:t>Public perception of inadequacies of the market tend to fuel demand</a:t>
            </a:r>
          </a:p>
          <a:p>
            <a:pPr lvl="1"/>
            <a:r>
              <a:rPr lang="en-US" dirty="0" smtClean="0"/>
              <a:t>Special interests distort</a:t>
            </a:r>
          </a:p>
          <a:p>
            <a:pPr lvl="1"/>
            <a:r>
              <a:rPr lang="en-US" dirty="0" smtClean="0"/>
              <a:t>Government tends to be “hypersensitive” to shortcomings in the belief it can remedy</a:t>
            </a:r>
          </a:p>
          <a:p>
            <a:pPr marL="342900" lvl="1" indent="0">
              <a:buNone/>
            </a:pPr>
            <a:endParaRPr lang="en-US" dirty="0" smtClean="0"/>
          </a:p>
          <a:p>
            <a:r>
              <a:rPr lang="en-US" dirty="0" smtClean="0"/>
              <a:t>If process that nurture perceptions of market failures yields distorted estimates then demand for non-market intervention can be excessive</a:t>
            </a:r>
          </a:p>
          <a:p>
            <a:pPr lvl="1"/>
            <a:r>
              <a:rPr lang="en-US" dirty="0" smtClean="0"/>
              <a:t>This leads to nonmarket failures and gov’t deficiencies</a:t>
            </a:r>
          </a:p>
          <a:p>
            <a:pPr lvl="1"/>
            <a:r>
              <a:rPr lang="en-US" dirty="0" smtClean="0"/>
              <a:t>Because government responds to public demands</a:t>
            </a:r>
            <a:endParaRPr lang="en-US" dirty="0"/>
          </a:p>
        </p:txBody>
      </p:sp>
    </p:spTree>
    <p:extLst>
      <p:ext uri="{BB962C8B-B14F-4D97-AF65-F5344CB8AC3E}">
        <p14:creationId xmlns:p14="http://schemas.microsoft.com/office/powerpoint/2010/main" val="2589365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Conditions of Nonmarket Supply</a:t>
            </a:r>
            <a:endParaRPr lang="en-US" dirty="0"/>
          </a:p>
        </p:txBody>
      </p:sp>
      <p:sp>
        <p:nvSpPr>
          <p:cNvPr id="3" name="Content Placeholder 2"/>
          <p:cNvSpPr>
            <a:spLocks noGrp="1"/>
          </p:cNvSpPr>
          <p:nvPr>
            <p:ph idx="1"/>
          </p:nvPr>
        </p:nvSpPr>
        <p:spPr/>
        <p:txBody>
          <a:bodyPr>
            <a:normAutofit lnSpcReduction="10000"/>
          </a:bodyPr>
          <a:lstStyle/>
          <a:p>
            <a:r>
              <a:rPr lang="en-US" dirty="0" smtClean="0"/>
              <a:t>Nonmarket supply associated with several characteristics that distinguish it from market supply and contribute to nonmarket failures</a:t>
            </a:r>
          </a:p>
          <a:p>
            <a:pPr lvl="1"/>
            <a:r>
              <a:rPr lang="en-US" dirty="0" smtClean="0"/>
              <a:t>Difficulty to define and measure output</a:t>
            </a:r>
          </a:p>
          <a:p>
            <a:pPr lvl="1"/>
            <a:r>
              <a:rPr lang="en-US" dirty="0" smtClean="0"/>
              <a:t>Single source production</a:t>
            </a:r>
          </a:p>
          <a:p>
            <a:pPr lvl="1"/>
            <a:r>
              <a:rPr lang="en-US" dirty="0" smtClean="0"/>
              <a:t>Uncertainty of production technology</a:t>
            </a:r>
          </a:p>
          <a:p>
            <a:pPr lvl="2"/>
            <a:r>
              <a:rPr lang="en-US" dirty="0" smtClean="0"/>
              <a:t>The </a:t>
            </a:r>
            <a:r>
              <a:rPr lang="en-US" dirty="0"/>
              <a:t>technology of producing nonmarket outputs is frequently unknown or if known is associated with considerable uncertainty and ambiguity What leads to better educational performance? </a:t>
            </a:r>
            <a:endParaRPr lang="en-US" dirty="0" smtClean="0"/>
          </a:p>
          <a:p>
            <a:pPr lvl="2"/>
            <a:r>
              <a:rPr lang="en-US" dirty="0" smtClean="0"/>
              <a:t>What </a:t>
            </a:r>
            <a:r>
              <a:rPr lang="en-US" dirty="0"/>
              <a:t>leads to better national </a:t>
            </a:r>
            <a:r>
              <a:rPr lang="en-US" dirty="0" smtClean="0"/>
              <a:t>security? </a:t>
            </a:r>
            <a:r>
              <a:rPr lang="en-US" dirty="0"/>
              <a:t>Limited understanding of the technical (production function) relationships between inputs and the intended final output of national security</a:t>
            </a:r>
            <a:endParaRPr lang="en-US" dirty="0" smtClean="0"/>
          </a:p>
          <a:p>
            <a:pPr lvl="1"/>
            <a:r>
              <a:rPr lang="en-US" dirty="0" smtClean="0"/>
              <a:t>Absence of bottom-line and termination mechanism</a:t>
            </a:r>
            <a:endParaRPr lang="en-US" dirty="0"/>
          </a:p>
        </p:txBody>
      </p:sp>
    </p:spTree>
    <p:extLst>
      <p:ext uri="{BB962C8B-B14F-4D97-AF65-F5344CB8AC3E}">
        <p14:creationId xmlns:p14="http://schemas.microsoft.com/office/powerpoint/2010/main" val="3857638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dirty="0" smtClean="0"/>
              <a:t>Size of government always emanates from politics</a:t>
            </a:r>
          </a:p>
          <a:p>
            <a:endParaRPr lang="en-US" dirty="0"/>
          </a:p>
          <a:p>
            <a:pPr lvl="1"/>
            <a:r>
              <a:rPr lang="en-US" dirty="0" smtClean="0"/>
              <a:t>Politics: system to make choices on the allocation of benefits and costs among different individuals and groups in society</a:t>
            </a:r>
          </a:p>
          <a:p>
            <a:pPr lvl="1"/>
            <a:r>
              <a:rPr lang="en-US" dirty="0" smtClean="0"/>
              <a:t>Do we agree in this class about what the size of government should be? </a:t>
            </a:r>
          </a:p>
          <a:p>
            <a:endParaRPr lang="en-US" dirty="0"/>
          </a:p>
          <a:p>
            <a:r>
              <a:rPr lang="en-US" dirty="0" smtClean="0"/>
              <a:t>Technical discussion should not obfuscate the politics behind these decisions</a:t>
            </a:r>
            <a:endParaRPr lang="en-US" dirty="0"/>
          </a:p>
        </p:txBody>
      </p:sp>
    </p:spTree>
    <p:extLst>
      <p:ext uri="{BB962C8B-B14F-4D97-AF65-F5344CB8AC3E}">
        <p14:creationId xmlns:p14="http://schemas.microsoft.com/office/powerpoint/2010/main" val="3187162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Explaining Divergence</a:t>
            </a:r>
            <a:endParaRPr lang="en-US" dirty="0"/>
          </a:p>
        </p:txBody>
      </p:sp>
      <p:sp>
        <p:nvSpPr>
          <p:cNvPr id="6" name="Text Placeholder 5"/>
          <p:cNvSpPr>
            <a:spLocks noGrp="1"/>
          </p:cNvSpPr>
          <p:nvPr>
            <p:ph type="body" idx="1"/>
          </p:nvPr>
        </p:nvSpPr>
        <p:spPr/>
        <p:txBody>
          <a:bodyPr/>
          <a:lstStyle/>
          <a:p>
            <a:r>
              <a:rPr lang="en-US" dirty="0" smtClean="0"/>
              <a:t>Jamaica	</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Democracy since independence</a:t>
            </a:r>
          </a:p>
          <a:p>
            <a:r>
              <a:rPr lang="en-US" dirty="0" smtClean="0"/>
              <a:t>Between two competing political parties</a:t>
            </a:r>
          </a:p>
          <a:p>
            <a:r>
              <a:rPr lang="en-US" dirty="0" smtClean="0"/>
              <a:t>Relationships are highly personalized</a:t>
            </a:r>
          </a:p>
          <a:p>
            <a:r>
              <a:rPr lang="en-US" dirty="0" smtClean="0"/>
              <a:t>Bureaucracy has been source of patronage</a:t>
            </a:r>
          </a:p>
          <a:p>
            <a:r>
              <a:rPr lang="en-US" dirty="0" smtClean="0"/>
              <a:t>Neither party has been able to dominate</a:t>
            </a:r>
          </a:p>
          <a:p>
            <a:pPr lvl="1"/>
            <a:r>
              <a:rPr lang="en-US" dirty="0" smtClean="0"/>
              <a:t>Result is that citizen has lost trust in government</a:t>
            </a:r>
          </a:p>
          <a:p>
            <a:pPr lvl="1"/>
            <a:r>
              <a:rPr lang="en-US" dirty="0" smtClean="0"/>
              <a:t>Scores high on democratic inputs but low on outputs</a:t>
            </a:r>
            <a:endParaRPr lang="en-US" dirty="0"/>
          </a:p>
        </p:txBody>
      </p:sp>
      <p:sp>
        <p:nvSpPr>
          <p:cNvPr id="8" name="Text Placeholder 7"/>
          <p:cNvSpPr>
            <a:spLocks noGrp="1"/>
          </p:cNvSpPr>
          <p:nvPr>
            <p:ph type="body" sz="quarter" idx="3"/>
          </p:nvPr>
        </p:nvSpPr>
        <p:spPr/>
        <p:txBody>
          <a:bodyPr/>
          <a:lstStyle/>
          <a:p>
            <a:r>
              <a:rPr lang="en-US" dirty="0" smtClean="0"/>
              <a:t>Singapore</a:t>
            </a:r>
            <a:endParaRPr lang="en-US" dirty="0"/>
          </a:p>
        </p:txBody>
      </p:sp>
      <p:sp>
        <p:nvSpPr>
          <p:cNvPr id="9" name="Content Placeholder 8"/>
          <p:cNvSpPr>
            <a:spLocks noGrp="1"/>
          </p:cNvSpPr>
          <p:nvPr>
            <p:ph sz="quarter" idx="4"/>
          </p:nvPr>
        </p:nvSpPr>
        <p:spPr/>
        <p:txBody>
          <a:bodyPr>
            <a:normAutofit fontScale="85000" lnSpcReduction="20000"/>
          </a:bodyPr>
          <a:lstStyle/>
          <a:p>
            <a:r>
              <a:rPr lang="en-US" dirty="0" smtClean="0"/>
              <a:t>Lee </a:t>
            </a:r>
            <a:r>
              <a:rPr lang="en-US" dirty="0" err="1" smtClean="0"/>
              <a:t>Kuan</a:t>
            </a:r>
            <a:r>
              <a:rPr lang="en-US" dirty="0" smtClean="0"/>
              <a:t> Yew: never built his authority on </a:t>
            </a:r>
            <a:r>
              <a:rPr lang="en-US" dirty="0" err="1" smtClean="0"/>
              <a:t>personalist</a:t>
            </a:r>
            <a:r>
              <a:rPr lang="en-US" dirty="0" smtClean="0"/>
              <a:t> ties</a:t>
            </a:r>
          </a:p>
          <a:p>
            <a:pPr lvl="1"/>
            <a:r>
              <a:rPr lang="en-US" dirty="0" smtClean="0"/>
              <a:t>Focus on meritocracy</a:t>
            </a:r>
          </a:p>
          <a:p>
            <a:pPr lvl="1"/>
            <a:r>
              <a:rPr lang="en-US" dirty="0" smtClean="0"/>
              <a:t>Elitism and </a:t>
            </a:r>
            <a:r>
              <a:rPr lang="en-US" dirty="0" err="1" smtClean="0"/>
              <a:t>managerialism</a:t>
            </a:r>
            <a:endParaRPr lang="en-US" dirty="0" smtClean="0"/>
          </a:p>
          <a:p>
            <a:r>
              <a:rPr lang="en-US" dirty="0" smtClean="0"/>
              <a:t>System was corrupt in 1960</a:t>
            </a:r>
          </a:p>
          <a:p>
            <a:r>
              <a:rPr lang="en-US" dirty="0" smtClean="0"/>
              <a:t>Yew believed in clean government; Professionalized the bureaucracy</a:t>
            </a:r>
          </a:p>
          <a:p>
            <a:r>
              <a:rPr lang="en-US" dirty="0" smtClean="0"/>
              <a:t>Civil society and voluntary organizations are not flourishing</a:t>
            </a:r>
          </a:p>
          <a:p>
            <a:r>
              <a:rPr lang="en-US" dirty="0" smtClean="0"/>
              <a:t>Not a democracy</a:t>
            </a:r>
          </a:p>
          <a:p>
            <a:r>
              <a:rPr lang="en-US" dirty="0" smtClean="0"/>
              <a:t>Policy implication</a:t>
            </a:r>
            <a:endParaRPr lang="en-US" dirty="0"/>
          </a:p>
        </p:txBody>
      </p:sp>
      <p:pic>
        <p:nvPicPr>
          <p:cNvPr id="10" name="Picture 9"/>
          <p:cNvPicPr>
            <a:picLocks noChangeAspect="1"/>
          </p:cNvPicPr>
          <p:nvPr/>
        </p:nvPicPr>
        <p:blipFill>
          <a:blip r:embed="rId2"/>
          <a:stretch>
            <a:fillRect/>
          </a:stretch>
        </p:blipFill>
        <p:spPr>
          <a:xfrm>
            <a:off x="9817768" y="0"/>
            <a:ext cx="2374232" cy="2374232"/>
          </a:xfrm>
          <a:prstGeom prst="rect">
            <a:avLst/>
          </a:prstGeom>
        </p:spPr>
      </p:pic>
    </p:spTree>
    <p:extLst>
      <p:ext uri="{BB962C8B-B14F-4D97-AF65-F5344CB8AC3E}">
        <p14:creationId xmlns:p14="http://schemas.microsoft.com/office/powerpoint/2010/main" val="70357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Argument and Implications</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The main argument: the </a:t>
            </a:r>
            <a:r>
              <a:rPr lang="en-US" dirty="0"/>
              <a:t>quality of the institutions that exercise political power in a society is central to the social well-being of its population. </a:t>
            </a:r>
            <a:endParaRPr lang="en-US" dirty="0" smtClean="0"/>
          </a:p>
          <a:p>
            <a:pPr lvl="1"/>
            <a:r>
              <a:rPr lang="en-US" b="1" dirty="0" smtClean="0">
                <a:solidFill>
                  <a:srgbClr val="0070C0"/>
                </a:solidFill>
              </a:rPr>
              <a:t>The </a:t>
            </a:r>
            <a:r>
              <a:rPr lang="en-US" b="1" dirty="0">
                <a:solidFill>
                  <a:srgbClr val="0070C0"/>
                </a:solidFill>
              </a:rPr>
              <a:t>causality is both direct from such formally established impartial institutions and indirect, since such impartial institutions increase social trust and social equality</a:t>
            </a:r>
            <a:r>
              <a:rPr lang="en-US" b="1" dirty="0" smtClean="0">
                <a:solidFill>
                  <a:srgbClr val="0070C0"/>
                </a:solidFill>
              </a:rPr>
              <a:t>.</a:t>
            </a:r>
          </a:p>
          <a:p>
            <a:r>
              <a:rPr lang="en-US" dirty="0" smtClean="0"/>
              <a:t>Why </a:t>
            </a:r>
            <a:r>
              <a:rPr lang="en-US" dirty="0"/>
              <a:t>in some </a:t>
            </a:r>
            <a:r>
              <a:rPr lang="en-US" dirty="0" smtClean="0"/>
              <a:t>rich </a:t>
            </a:r>
            <a:r>
              <a:rPr lang="en-US" dirty="0"/>
              <a:t>societies, </a:t>
            </a:r>
            <a:r>
              <a:rPr lang="en-US" dirty="0" smtClean="0"/>
              <a:t>elites </a:t>
            </a:r>
            <a:r>
              <a:rPr lang="en-US" dirty="0"/>
              <a:t>usually manage to change institutions so that their societies will remain competitive in the globalized economy </a:t>
            </a:r>
            <a:r>
              <a:rPr lang="en-US" dirty="0" smtClean="0"/>
              <a:t>while poor societies </a:t>
            </a:r>
            <a:r>
              <a:rPr lang="en-US" dirty="0"/>
              <a:t>seem stuck with formal as well as informal institutions that are fundamentally detrimental to their needs for economic growth and improvement of social well-being</a:t>
            </a:r>
            <a:r>
              <a:rPr lang="en-US" dirty="0" smtClean="0"/>
              <a:t>.</a:t>
            </a:r>
          </a:p>
          <a:p>
            <a:r>
              <a:rPr lang="en-US" dirty="0" smtClean="0"/>
              <a:t>Formal </a:t>
            </a:r>
            <a:r>
              <a:rPr lang="en-US" dirty="0"/>
              <a:t>and informal efficient institutions are mutually reinforcing entities in which causality operates with a considerable amount of feedback over time.</a:t>
            </a:r>
          </a:p>
        </p:txBody>
      </p:sp>
    </p:spTree>
    <p:extLst>
      <p:ext uri="{BB962C8B-B14F-4D97-AF65-F5344CB8AC3E}">
        <p14:creationId xmlns:p14="http://schemas.microsoft.com/office/powerpoint/2010/main" val="41779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838200" y="1825624"/>
            <a:ext cx="10515600" cy="4575175"/>
          </a:xfrm>
        </p:spPr>
        <p:txBody>
          <a:bodyPr>
            <a:noAutofit/>
          </a:bodyPr>
          <a:lstStyle/>
          <a:p>
            <a:r>
              <a:rPr lang="en-US" sz="2000" dirty="0" smtClean="0"/>
              <a:t>“New </a:t>
            </a:r>
            <a:r>
              <a:rPr lang="en-US" sz="2000" dirty="0"/>
              <a:t>institutional” approach in </a:t>
            </a:r>
            <a:r>
              <a:rPr lang="en-US" sz="2000" dirty="0" smtClean="0"/>
              <a:t>economic: </a:t>
            </a:r>
            <a:r>
              <a:rPr lang="en-US" sz="2000" dirty="0"/>
              <a:t>efficient formal institutions are necessary for creating economic efficiency and economic growth, especially in poverty-stricken third world </a:t>
            </a:r>
            <a:r>
              <a:rPr lang="en-US" sz="2000" dirty="0" smtClean="0"/>
              <a:t>countries</a:t>
            </a:r>
          </a:p>
          <a:p>
            <a:r>
              <a:rPr lang="en-US" sz="2000" dirty="0"/>
              <a:t>The problem of supplying socially efficient institutions is often labeled as creating “</a:t>
            </a:r>
            <a:r>
              <a:rPr lang="en-US" sz="2000" b="1" dirty="0">
                <a:solidFill>
                  <a:srgbClr val="0070C0"/>
                </a:solidFill>
              </a:rPr>
              <a:t>credible commitments</a:t>
            </a:r>
            <a:r>
              <a:rPr lang="en-US" sz="2000" dirty="0"/>
              <a:t>” between agents when they enter into contracts in a market </a:t>
            </a:r>
            <a:endParaRPr lang="en-US" sz="2000" dirty="0" smtClean="0"/>
          </a:p>
          <a:p>
            <a:pPr lvl="1"/>
            <a:r>
              <a:rPr lang="en-US" sz="1800" dirty="0" smtClean="0"/>
              <a:t>Without </a:t>
            </a:r>
            <a:r>
              <a:rPr lang="en-US" sz="1800" dirty="0"/>
              <a:t>institutions establishing credible assurances </a:t>
            </a:r>
            <a:r>
              <a:rPr lang="en-US" sz="1800" dirty="0" smtClean="0"/>
              <a:t>agents </a:t>
            </a:r>
            <a:r>
              <a:rPr lang="en-US" sz="1800" dirty="0"/>
              <a:t>who violate </a:t>
            </a:r>
            <a:r>
              <a:rPr lang="en-US" sz="1800" dirty="0" smtClean="0"/>
              <a:t>contracts </a:t>
            </a:r>
            <a:r>
              <a:rPr lang="en-US" sz="1800" dirty="0"/>
              <a:t>will be </a:t>
            </a:r>
            <a:r>
              <a:rPr lang="en-US" sz="1800" dirty="0" smtClean="0"/>
              <a:t>punished, </a:t>
            </a:r>
            <a:r>
              <a:rPr lang="en-US" sz="1800" dirty="0"/>
              <a:t>so as to establish a general belief among most agents that such behavior is uncommon, transaction costs will skyrocket </a:t>
            </a:r>
            <a:r>
              <a:rPr lang="en-US" sz="1800" dirty="0" smtClean="0"/>
              <a:t>and investments will not be made in physical </a:t>
            </a:r>
            <a:r>
              <a:rPr lang="en-US" sz="1800" dirty="0"/>
              <a:t>or human capital</a:t>
            </a:r>
            <a:r>
              <a:rPr lang="en-US" sz="1800" dirty="0" smtClean="0"/>
              <a:t>.</a:t>
            </a:r>
          </a:p>
          <a:p>
            <a:r>
              <a:rPr lang="en-US" sz="2000" dirty="0"/>
              <a:t> The argument </a:t>
            </a:r>
            <a:r>
              <a:rPr lang="en-US" sz="2000" dirty="0" smtClean="0"/>
              <a:t>that markets </a:t>
            </a:r>
            <a:r>
              <a:rPr lang="en-US" sz="2000" dirty="0"/>
              <a:t>will create efficiency if left to </a:t>
            </a:r>
            <a:r>
              <a:rPr lang="en-US" sz="2000" dirty="0" smtClean="0"/>
              <a:t>themselves</a:t>
            </a:r>
          </a:p>
          <a:p>
            <a:pPr lvl="1"/>
            <a:r>
              <a:rPr lang="en-US" sz="1600" dirty="0" smtClean="0"/>
              <a:t>Only a number </a:t>
            </a:r>
            <a:r>
              <a:rPr lang="en-US" sz="1600" dirty="0"/>
              <a:t>of </a:t>
            </a:r>
            <a:r>
              <a:rPr lang="en-US" sz="1600" b="1" dirty="0"/>
              <a:t>special or exceptional circumstances call for government intervention</a:t>
            </a:r>
            <a:r>
              <a:rPr lang="en-US" sz="1600" dirty="0"/>
              <a:t>. </a:t>
            </a:r>
            <a:endParaRPr lang="en-US" sz="1600" dirty="0" smtClean="0"/>
          </a:p>
          <a:p>
            <a:r>
              <a:rPr lang="en-US" sz="2000" b="1" dirty="0" smtClean="0"/>
              <a:t>Thus need more universalistic policies in countries seeking to emerge from social traps that give less discretion to self-serving authorities</a:t>
            </a:r>
            <a:r>
              <a:rPr lang="en-US" sz="2000" dirty="0" smtClean="0"/>
              <a:t>. </a:t>
            </a:r>
          </a:p>
          <a:p>
            <a:pPr lvl="1"/>
            <a:r>
              <a:rPr lang="en-US" sz="1800" dirty="0" smtClean="0"/>
              <a:t>Because even if </a:t>
            </a:r>
            <a:r>
              <a:rPr lang="en-US" sz="1800" dirty="0"/>
              <a:t> efficient institutions have been established, we should expect economic agents to try to make them redistributive</a:t>
            </a:r>
          </a:p>
        </p:txBody>
      </p:sp>
    </p:spTree>
    <p:extLst>
      <p:ext uri="{BB962C8B-B14F-4D97-AF65-F5344CB8AC3E}">
        <p14:creationId xmlns:p14="http://schemas.microsoft.com/office/powerpoint/2010/main" val="303563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Critique</a:t>
            </a:r>
            <a:endParaRPr lang="en-US" dirty="0"/>
          </a:p>
        </p:txBody>
      </p:sp>
      <p:sp>
        <p:nvSpPr>
          <p:cNvPr id="8" name="Content Placeholder 7"/>
          <p:cNvSpPr>
            <a:spLocks noGrp="1"/>
          </p:cNvSpPr>
          <p:nvPr>
            <p:ph idx="1"/>
          </p:nvPr>
        </p:nvSpPr>
        <p:spPr/>
        <p:txBody>
          <a:bodyPr>
            <a:normAutofit/>
          </a:bodyPr>
          <a:lstStyle/>
          <a:p>
            <a:r>
              <a:rPr lang="en-US" dirty="0" smtClean="0"/>
              <a:t>Fukuyama</a:t>
            </a:r>
            <a:r>
              <a:rPr lang="en-US" dirty="0"/>
              <a:t>, Francis. “What Is Governance?” </a:t>
            </a:r>
            <a:r>
              <a:rPr lang="en-US" i="1" dirty="0"/>
              <a:t>Governance</a:t>
            </a:r>
            <a:r>
              <a:rPr lang="en-US" dirty="0"/>
              <a:t> 26, no. 3 (2013): 347–68.</a:t>
            </a:r>
          </a:p>
          <a:p>
            <a:pPr lvl="1"/>
            <a:r>
              <a:rPr lang="en-US" dirty="0" smtClean="0"/>
              <a:t>Rothstein </a:t>
            </a:r>
            <a:r>
              <a:rPr lang="en-US" dirty="0" smtClean="0"/>
              <a:t>takes impartiality to be the core measure of the quality of government.</a:t>
            </a:r>
          </a:p>
          <a:p>
            <a:pPr lvl="1"/>
            <a:r>
              <a:rPr lang="en-US" dirty="0" smtClean="0"/>
              <a:t>It could be entirely possible that a state could be highly impartial and still lack the capacity and/or autonomy to effectively deliver services. </a:t>
            </a:r>
          </a:p>
          <a:p>
            <a:pPr lvl="1"/>
            <a:r>
              <a:rPr lang="en-US" dirty="0" smtClean="0"/>
              <a:t>Rothstein argues that impartiality implies the existence of sufficient capacity</a:t>
            </a:r>
          </a:p>
          <a:p>
            <a:pPr lvl="2"/>
            <a:r>
              <a:rPr lang="en-US" dirty="0" smtClean="0"/>
              <a:t>This may be true but is something that needs to be tested rather than simply asserted</a:t>
            </a:r>
          </a:p>
          <a:p>
            <a:pPr lvl="1"/>
            <a:r>
              <a:rPr lang="en-US" dirty="0" smtClean="0"/>
              <a:t>Need to separate impartiality from capacity</a:t>
            </a:r>
          </a:p>
          <a:p>
            <a:pPr lvl="1"/>
            <a:endParaRPr lang="en-US" dirty="0"/>
          </a:p>
          <a:p>
            <a:r>
              <a:rPr lang="en-US" dirty="0" smtClean="0"/>
              <a:t>Can you have “good governance” in non-democratic countries?</a:t>
            </a:r>
            <a:endParaRPr lang="en-US" dirty="0"/>
          </a:p>
        </p:txBody>
      </p:sp>
    </p:spTree>
    <p:extLst>
      <p:ext uri="{BB962C8B-B14F-4D97-AF65-F5344CB8AC3E}">
        <p14:creationId xmlns:p14="http://schemas.microsoft.com/office/powerpoint/2010/main" val="294155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 as Measure of State Capacity</a:t>
            </a:r>
            <a:endParaRPr lang="en-US" dirty="0"/>
          </a:p>
        </p:txBody>
      </p:sp>
      <p:pic>
        <p:nvPicPr>
          <p:cNvPr id="1026" name="Picture 2" descr="http://www.taxpolicycenter.org/briefing-book/background/numbers/images/The-Numbers-Jan-2012-International_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74983" y="1825625"/>
            <a:ext cx="370803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fontScale="92500" lnSpcReduction="10000"/>
          </a:bodyPr>
          <a:lstStyle/>
          <a:p>
            <a:pPr marL="0" indent="0">
              <a:buNone/>
            </a:pPr>
            <a:r>
              <a:rPr lang="en-US" dirty="0" smtClean="0"/>
              <a:t>Problem:</a:t>
            </a:r>
          </a:p>
          <a:p>
            <a:pPr marL="514350" indent="-514350">
              <a:buAutoNum type="arabicParenR"/>
            </a:pPr>
            <a:r>
              <a:rPr lang="en-US" dirty="0" smtClean="0"/>
              <a:t>There is a difference between extractive potential and extraction rates</a:t>
            </a:r>
          </a:p>
          <a:p>
            <a:pPr marL="514350" indent="-514350">
              <a:buAutoNum type="arabicParenR"/>
            </a:pPr>
            <a:r>
              <a:rPr lang="en-US" dirty="0" smtClean="0"/>
              <a:t>Given level of taxation does not necessarily translate into efficient use of revenue</a:t>
            </a:r>
          </a:p>
          <a:p>
            <a:pPr marL="514350" indent="-514350">
              <a:buAutoNum type="arabicParenR"/>
            </a:pPr>
            <a:r>
              <a:rPr lang="en-US" dirty="0" smtClean="0"/>
              <a:t>For many countries, government revenues are based on resource rents or international transfers rather than taxation. </a:t>
            </a:r>
            <a:endParaRPr lang="en-US" dirty="0"/>
          </a:p>
        </p:txBody>
      </p:sp>
    </p:spTree>
    <p:extLst>
      <p:ext uri="{BB962C8B-B14F-4D97-AF65-F5344CB8AC3E}">
        <p14:creationId xmlns:p14="http://schemas.microsoft.com/office/powerpoint/2010/main" val="318546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Capacity Measures </a:t>
            </a:r>
            <a:endParaRPr lang="en-US" dirty="0"/>
          </a:p>
        </p:txBody>
      </p:sp>
      <p:sp>
        <p:nvSpPr>
          <p:cNvPr id="6" name="Content Placeholder 5"/>
          <p:cNvSpPr>
            <a:spLocks noGrp="1"/>
          </p:cNvSpPr>
          <p:nvPr>
            <p:ph idx="1"/>
          </p:nvPr>
        </p:nvSpPr>
        <p:spPr/>
        <p:txBody>
          <a:bodyPr>
            <a:normAutofit lnSpcReduction="10000"/>
          </a:bodyPr>
          <a:lstStyle/>
          <a:p>
            <a:r>
              <a:rPr lang="en-US" dirty="0" smtClean="0"/>
              <a:t>Professionalization of the bureaucracy</a:t>
            </a:r>
          </a:p>
          <a:p>
            <a:pPr lvl="1"/>
            <a:r>
              <a:rPr lang="en-US" dirty="0"/>
              <a:t>T</a:t>
            </a:r>
            <a:r>
              <a:rPr lang="en-US" dirty="0" smtClean="0"/>
              <a:t>here is variation across different sectors of government</a:t>
            </a:r>
          </a:p>
          <a:p>
            <a:pPr lvl="1"/>
            <a:r>
              <a:rPr lang="en-US" dirty="0" smtClean="0"/>
              <a:t>It is a limited measure</a:t>
            </a:r>
          </a:p>
          <a:p>
            <a:pPr lvl="1"/>
            <a:endParaRPr lang="en-US" dirty="0"/>
          </a:p>
          <a:p>
            <a:r>
              <a:rPr lang="en-US" dirty="0" smtClean="0"/>
              <a:t>Output Measures</a:t>
            </a:r>
          </a:p>
          <a:p>
            <a:pPr lvl="1"/>
            <a:r>
              <a:rPr lang="en-US" dirty="0" smtClean="0"/>
              <a:t>We want government to do things – so we would look at literacy, secondary and primary education test sources, measures of health to get a sense of how governments perform. </a:t>
            </a:r>
          </a:p>
          <a:p>
            <a:pPr lvl="1"/>
            <a:r>
              <a:rPr lang="en-US" dirty="0" smtClean="0"/>
              <a:t>These measures are the product, often, of how the public sector interacts with the environment around it. </a:t>
            </a:r>
          </a:p>
          <a:p>
            <a:pPr lvl="1"/>
            <a:r>
              <a:rPr lang="en-US" dirty="0" smtClean="0"/>
              <a:t>Many measures are poor (education example, “teach to the test”)</a:t>
            </a:r>
          </a:p>
          <a:p>
            <a:pPr lvl="1"/>
            <a:r>
              <a:rPr lang="en-US" dirty="0" smtClean="0"/>
              <a:t>Outcomes cannot be divorced from procedures</a:t>
            </a:r>
            <a:endParaRPr lang="en-US" dirty="0"/>
          </a:p>
        </p:txBody>
      </p:sp>
    </p:spTree>
    <p:extLst>
      <p:ext uri="{BB962C8B-B14F-4D97-AF65-F5344CB8AC3E}">
        <p14:creationId xmlns:p14="http://schemas.microsoft.com/office/powerpoint/2010/main" val="2825304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3134</TotalTime>
  <Words>5364</Words>
  <Application>Microsoft Office PowerPoint</Application>
  <PresentationFormat>Widescreen</PresentationFormat>
  <Paragraphs>362</Paragraphs>
  <Slides>39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What Role Should Government Have in Society? </vt:lpstr>
      <vt:lpstr>Tale of Two Countries:  Democratic Jamaica vs High QoG Singapore</vt:lpstr>
      <vt:lpstr>Quality of Government – Bo Rothstein</vt:lpstr>
      <vt:lpstr>Explaining Divergence</vt:lpstr>
      <vt:lpstr>Argument and Implications</vt:lpstr>
      <vt:lpstr>Rationale</vt:lpstr>
      <vt:lpstr>Critique</vt:lpstr>
      <vt:lpstr>Taxation as Measure of State Capacity</vt:lpstr>
      <vt:lpstr>Capacity Measures </vt:lpstr>
      <vt:lpstr>Alternative Conception</vt:lpstr>
      <vt:lpstr>Alternative Conception: Autonomy</vt:lpstr>
      <vt:lpstr>Capacity and Autonomy</vt:lpstr>
      <vt:lpstr>Paths to reform:  Move to capacity and move toward autonomy</vt:lpstr>
      <vt:lpstr>Public versus Private</vt:lpstr>
      <vt:lpstr>Size of Government</vt:lpstr>
      <vt:lpstr>Size of Government in Comparative Perspective</vt:lpstr>
      <vt:lpstr>Trends in the United States</vt:lpstr>
      <vt:lpstr>Markets or Governments? </vt:lpstr>
      <vt:lpstr>PowerPoint Presentation</vt:lpstr>
      <vt:lpstr>When Should Government Intervene? </vt:lpstr>
      <vt:lpstr>Dynamic Nature of Government Intervention</vt:lpstr>
      <vt:lpstr>Concern about Role of Government</vt:lpstr>
      <vt:lpstr>Role of the Government in Society</vt:lpstr>
      <vt:lpstr>Market vs. Governments</vt:lpstr>
      <vt:lpstr>Market vs. Nonmarket Failures</vt:lpstr>
      <vt:lpstr>Decision Tree</vt:lpstr>
      <vt:lpstr>Public Choice</vt:lpstr>
      <vt:lpstr>Definitions</vt:lpstr>
      <vt:lpstr>Inadequacies of Markets</vt:lpstr>
      <vt:lpstr>Types of Market Failures</vt:lpstr>
      <vt:lpstr>Public Goods</vt:lpstr>
      <vt:lpstr>Types of Market Failure</vt:lpstr>
      <vt:lpstr>Market Failure and Government Intervention</vt:lpstr>
      <vt:lpstr>Iron Triangles</vt:lpstr>
      <vt:lpstr>Nonmarket Solutions</vt:lpstr>
      <vt:lpstr>Conditions of Nonmarket Demand</vt:lpstr>
      <vt:lpstr>Perceptions and Nonmarket Demand</vt:lpstr>
      <vt:lpstr>The Conditions of Nonmarket Supply</vt:lpstr>
      <vt:lpstr>Implications</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2000: Administration of Public Affairs</dc:title>
  <dc:creator>Jen</dc:creator>
  <cp:lastModifiedBy>Jen Murtazashvili</cp:lastModifiedBy>
  <cp:revision>82</cp:revision>
  <dcterms:created xsi:type="dcterms:W3CDTF">2010-08-29T20:14:47Z</dcterms:created>
  <dcterms:modified xsi:type="dcterms:W3CDTF">2014-09-09T02:09:09Z</dcterms:modified>
</cp:coreProperties>
</file>