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26" autoAdjust="0"/>
  </p:normalViewPr>
  <p:slideViewPr>
    <p:cSldViewPr snapToGrid="0" snapToObjects="1">
      <p:cViewPr varScale="1">
        <p:scale>
          <a:sx n="47" d="100"/>
          <a:sy n="47" d="100"/>
        </p:scale>
        <p:origin x="1747" y="21"/>
      </p:cViewPr>
      <p:guideLst>
        <p:guide orient="horz" pos="364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B6B75-0E11-4D3C-AD9F-7250FE702CE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32F36BB-112E-4CDF-AB94-E71DE692AC14}">
      <dgm:prSet phldrT="[Text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Sustainable management of development</a:t>
          </a:r>
          <a:endParaRPr lang="en-US" dirty="0"/>
        </a:p>
      </dgm:t>
    </dgm:pt>
    <dgm:pt modelId="{73D6F2CC-40BB-4D58-AFD0-413BC4C7784C}" type="parTrans" cxnId="{882FDD38-B4B5-4E06-97AF-E4C14097FC9C}">
      <dgm:prSet/>
      <dgm:spPr/>
      <dgm:t>
        <a:bodyPr/>
        <a:lstStyle/>
        <a:p>
          <a:endParaRPr lang="en-US"/>
        </a:p>
      </dgm:t>
    </dgm:pt>
    <dgm:pt modelId="{FF394B00-5B6E-45BC-BDA2-6C8D70A32643}" type="sibTrans" cxnId="{882FDD38-B4B5-4E06-97AF-E4C14097FC9C}">
      <dgm:prSet/>
      <dgm:spPr/>
      <dgm:t>
        <a:bodyPr/>
        <a:lstStyle/>
        <a:p>
          <a:endParaRPr lang="en-US"/>
        </a:p>
      </dgm:t>
    </dgm:pt>
    <dgm:pt modelId="{FB5AC1F7-1F57-4AA8-B2D3-ECBB96E93B84}">
      <dgm:prSet phldrT="[Text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Cultural understanding</a:t>
          </a:r>
          <a:endParaRPr lang="en-US" dirty="0"/>
        </a:p>
      </dgm:t>
    </dgm:pt>
    <dgm:pt modelId="{7D5D9AF9-8A24-4511-A030-2B475C1BF26C}" type="parTrans" cxnId="{2D17CB47-50AD-4909-B00C-AB3294088A0B}">
      <dgm:prSet/>
      <dgm:spPr/>
      <dgm:t>
        <a:bodyPr/>
        <a:lstStyle/>
        <a:p>
          <a:endParaRPr lang="en-US"/>
        </a:p>
      </dgm:t>
    </dgm:pt>
    <dgm:pt modelId="{B9A99B76-585F-4A4F-A628-8FEBB22AE019}" type="sibTrans" cxnId="{2D17CB47-50AD-4909-B00C-AB3294088A0B}">
      <dgm:prSet/>
      <dgm:spPr/>
      <dgm:t>
        <a:bodyPr/>
        <a:lstStyle/>
        <a:p>
          <a:endParaRPr lang="en-US"/>
        </a:p>
      </dgm:t>
    </dgm:pt>
    <dgm:pt modelId="{DCF5D2BA-6B24-4B52-82C0-F4CE30E3900E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Institution</a:t>
          </a:r>
          <a:endParaRPr lang="en-US" dirty="0"/>
        </a:p>
      </dgm:t>
    </dgm:pt>
    <dgm:pt modelId="{C8A00D15-5302-407A-B5BD-2068D6605013}" type="parTrans" cxnId="{62A429E0-0F84-488A-A0E7-D80D4790591D}">
      <dgm:prSet/>
      <dgm:spPr/>
      <dgm:t>
        <a:bodyPr/>
        <a:lstStyle/>
        <a:p>
          <a:endParaRPr lang="en-US"/>
        </a:p>
      </dgm:t>
    </dgm:pt>
    <dgm:pt modelId="{19D97637-E025-467E-B139-EF39E28803AF}" type="sibTrans" cxnId="{62A429E0-0F84-488A-A0E7-D80D4790591D}">
      <dgm:prSet/>
      <dgm:spPr/>
      <dgm:t>
        <a:bodyPr/>
        <a:lstStyle/>
        <a:p>
          <a:endParaRPr lang="en-US"/>
        </a:p>
      </dgm:t>
    </dgm:pt>
    <dgm:pt modelId="{DB297638-9A7F-4E4D-AB41-33ACB7697F2F}" type="pres">
      <dgm:prSet presAssocID="{669B6B75-0E11-4D3C-AD9F-7250FE702CED}" presName="Name0" presStyleCnt="0">
        <dgm:presLayoutVars>
          <dgm:dir/>
          <dgm:animLvl val="lvl"/>
          <dgm:resizeHandles val="exact"/>
        </dgm:presLayoutVars>
      </dgm:prSet>
      <dgm:spPr/>
    </dgm:pt>
    <dgm:pt modelId="{076ED7E6-3AB5-4921-99D8-62491EDBD6DD}" type="pres">
      <dgm:prSet presAssocID="{932F36BB-112E-4CDF-AB94-E71DE692AC14}" presName="Name8" presStyleCnt="0"/>
      <dgm:spPr/>
    </dgm:pt>
    <dgm:pt modelId="{C081603C-A942-48BC-A4FE-36C77178028F}" type="pres">
      <dgm:prSet presAssocID="{932F36BB-112E-4CDF-AB94-E71DE692AC1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F7A9-7573-4D91-9298-0D31507E2791}" type="pres">
      <dgm:prSet presAssocID="{932F36BB-112E-4CDF-AB94-E71DE692AC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D9DED-16BF-49F4-8E08-8767FE35A149}" type="pres">
      <dgm:prSet presAssocID="{FB5AC1F7-1F57-4AA8-B2D3-ECBB96E93B84}" presName="Name8" presStyleCnt="0"/>
      <dgm:spPr/>
    </dgm:pt>
    <dgm:pt modelId="{01255EF3-A58B-4B78-A471-7332CB17EDF4}" type="pres">
      <dgm:prSet presAssocID="{FB5AC1F7-1F57-4AA8-B2D3-ECBB96E93B8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F00A-ECAF-4862-B201-EC678EB6434F}" type="pres">
      <dgm:prSet presAssocID="{FB5AC1F7-1F57-4AA8-B2D3-ECBB96E93B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D9F54-132E-45E9-A72B-E6EC2370834E}" type="pres">
      <dgm:prSet presAssocID="{DCF5D2BA-6B24-4B52-82C0-F4CE30E3900E}" presName="Name8" presStyleCnt="0"/>
      <dgm:spPr/>
    </dgm:pt>
    <dgm:pt modelId="{60C13642-7412-4716-BAD2-C87EB50862A2}" type="pres">
      <dgm:prSet presAssocID="{DCF5D2BA-6B24-4B52-82C0-F4CE30E390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2AFB1-CE31-43DA-962A-8D8BE973E7CC}" type="pres">
      <dgm:prSet presAssocID="{DCF5D2BA-6B24-4B52-82C0-F4CE30E39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4A014-1EC2-4965-98D9-B2AD67471D7C}" type="presOf" srcId="{DCF5D2BA-6B24-4B52-82C0-F4CE30E3900E}" destId="{4E42AFB1-CE31-43DA-962A-8D8BE973E7CC}" srcOrd="1" destOrd="0" presId="urn:microsoft.com/office/officeart/2005/8/layout/pyramid1"/>
    <dgm:cxn modelId="{882FDD38-B4B5-4E06-97AF-E4C14097FC9C}" srcId="{669B6B75-0E11-4D3C-AD9F-7250FE702CED}" destId="{932F36BB-112E-4CDF-AB94-E71DE692AC14}" srcOrd="0" destOrd="0" parTransId="{73D6F2CC-40BB-4D58-AFD0-413BC4C7784C}" sibTransId="{FF394B00-5B6E-45BC-BDA2-6C8D70A32643}"/>
    <dgm:cxn modelId="{6454C991-6D16-4E44-A281-6E532FF4A6D5}" type="presOf" srcId="{932F36BB-112E-4CDF-AB94-E71DE692AC14}" destId="{C081603C-A942-48BC-A4FE-36C77178028F}" srcOrd="0" destOrd="0" presId="urn:microsoft.com/office/officeart/2005/8/layout/pyramid1"/>
    <dgm:cxn modelId="{342E584C-B435-4ECD-B960-BD282A6AE40D}" type="presOf" srcId="{FB5AC1F7-1F57-4AA8-B2D3-ECBB96E93B84}" destId="{C234F00A-ECAF-4862-B201-EC678EB6434F}" srcOrd="1" destOrd="0" presId="urn:microsoft.com/office/officeart/2005/8/layout/pyramid1"/>
    <dgm:cxn modelId="{62A429E0-0F84-488A-A0E7-D80D4790591D}" srcId="{669B6B75-0E11-4D3C-AD9F-7250FE702CED}" destId="{DCF5D2BA-6B24-4B52-82C0-F4CE30E3900E}" srcOrd="2" destOrd="0" parTransId="{C8A00D15-5302-407A-B5BD-2068D6605013}" sibTransId="{19D97637-E025-467E-B139-EF39E28803AF}"/>
    <dgm:cxn modelId="{546467C0-4821-4AE8-A9A4-F5A88E55093C}" type="presOf" srcId="{932F36BB-112E-4CDF-AB94-E71DE692AC14}" destId="{0A19F7A9-7573-4D91-9298-0D31507E2791}" srcOrd="1" destOrd="0" presId="urn:microsoft.com/office/officeart/2005/8/layout/pyramid1"/>
    <dgm:cxn modelId="{9E20F439-FC87-4DCF-94B8-44B26B22224C}" type="presOf" srcId="{FB5AC1F7-1F57-4AA8-B2D3-ECBB96E93B84}" destId="{01255EF3-A58B-4B78-A471-7332CB17EDF4}" srcOrd="0" destOrd="0" presId="urn:microsoft.com/office/officeart/2005/8/layout/pyramid1"/>
    <dgm:cxn modelId="{E26A6064-8176-4D31-8D1F-E64464A83EA9}" type="presOf" srcId="{DCF5D2BA-6B24-4B52-82C0-F4CE30E3900E}" destId="{60C13642-7412-4716-BAD2-C87EB50862A2}" srcOrd="0" destOrd="0" presId="urn:microsoft.com/office/officeart/2005/8/layout/pyramid1"/>
    <dgm:cxn modelId="{66A58C54-1F05-458B-9B46-4A817A5F450B}" type="presOf" srcId="{669B6B75-0E11-4D3C-AD9F-7250FE702CED}" destId="{DB297638-9A7F-4E4D-AB41-33ACB7697F2F}" srcOrd="0" destOrd="0" presId="urn:microsoft.com/office/officeart/2005/8/layout/pyramid1"/>
    <dgm:cxn modelId="{2D17CB47-50AD-4909-B00C-AB3294088A0B}" srcId="{669B6B75-0E11-4D3C-AD9F-7250FE702CED}" destId="{FB5AC1F7-1F57-4AA8-B2D3-ECBB96E93B84}" srcOrd="1" destOrd="0" parTransId="{7D5D9AF9-8A24-4511-A030-2B475C1BF26C}" sibTransId="{B9A99B76-585F-4A4F-A628-8FEBB22AE019}"/>
    <dgm:cxn modelId="{D9E7638F-539D-4630-B942-EF99537512E2}" type="presParOf" srcId="{DB297638-9A7F-4E4D-AB41-33ACB7697F2F}" destId="{076ED7E6-3AB5-4921-99D8-62491EDBD6DD}" srcOrd="0" destOrd="0" presId="urn:microsoft.com/office/officeart/2005/8/layout/pyramid1"/>
    <dgm:cxn modelId="{5BC2E4E7-D8EF-40B3-A1FA-4CF685E9CD82}" type="presParOf" srcId="{076ED7E6-3AB5-4921-99D8-62491EDBD6DD}" destId="{C081603C-A942-48BC-A4FE-36C77178028F}" srcOrd="0" destOrd="0" presId="urn:microsoft.com/office/officeart/2005/8/layout/pyramid1"/>
    <dgm:cxn modelId="{AED05F3A-87DC-4F8B-8CD0-756A87F2CFC4}" type="presParOf" srcId="{076ED7E6-3AB5-4921-99D8-62491EDBD6DD}" destId="{0A19F7A9-7573-4D91-9298-0D31507E2791}" srcOrd="1" destOrd="0" presId="urn:microsoft.com/office/officeart/2005/8/layout/pyramid1"/>
    <dgm:cxn modelId="{24FAAE7B-5DC3-4A1A-8588-4FEDB0127656}" type="presParOf" srcId="{DB297638-9A7F-4E4D-AB41-33ACB7697F2F}" destId="{5ADD9DED-16BF-49F4-8E08-8767FE35A149}" srcOrd="1" destOrd="0" presId="urn:microsoft.com/office/officeart/2005/8/layout/pyramid1"/>
    <dgm:cxn modelId="{AD947CD2-69B4-488E-A1F6-F63552118EB3}" type="presParOf" srcId="{5ADD9DED-16BF-49F4-8E08-8767FE35A149}" destId="{01255EF3-A58B-4B78-A471-7332CB17EDF4}" srcOrd="0" destOrd="0" presId="urn:microsoft.com/office/officeart/2005/8/layout/pyramid1"/>
    <dgm:cxn modelId="{72FE53C9-308C-4E9E-B37F-6124DCC16526}" type="presParOf" srcId="{5ADD9DED-16BF-49F4-8E08-8767FE35A149}" destId="{C234F00A-ECAF-4862-B201-EC678EB6434F}" srcOrd="1" destOrd="0" presId="urn:microsoft.com/office/officeart/2005/8/layout/pyramid1"/>
    <dgm:cxn modelId="{AF427DFF-D539-49D5-9F10-C77BEF03F9E9}" type="presParOf" srcId="{DB297638-9A7F-4E4D-AB41-33ACB7697F2F}" destId="{0C1D9F54-132E-45E9-A72B-E6EC2370834E}" srcOrd="2" destOrd="0" presId="urn:microsoft.com/office/officeart/2005/8/layout/pyramid1"/>
    <dgm:cxn modelId="{0E928F7F-150B-4966-B1AA-7BA49B138374}" type="presParOf" srcId="{0C1D9F54-132E-45E9-A72B-E6EC2370834E}" destId="{60C13642-7412-4716-BAD2-C87EB50862A2}" srcOrd="0" destOrd="0" presId="urn:microsoft.com/office/officeart/2005/8/layout/pyramid1"/>
    <dgm:cxn modelId="{E5B6B14C-7EF6-44EB-A3A9-1E511B6843AA}" type="presParOf" srcId="{0C1D9F54-132E-45E9-A72B-E6EC2370834E}" destId="{4E42AFB1-CE31-43DA-962A-8D8BE973E7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1603C-A942-48BC-A4FE-36C77178028F}">
      <dsp:nvSpPr>
        <dsp:cNvPr id="0" name=""/>
        <dsp:cNvSpPr/>
      </dsp:nvSpPr>
      <dsp:spPr>
        <a:xfrm>
          <a:off x="2247677" y="0"/>
          <a:ext cx="2247677" cy="1377689"/>
        </a:xfrm>
        <a:prstGeom prst="trapezoid">
          <a:avLst>
            <a:gd name="adj" fmla="val 81574"/>
          </a:avLst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Sustainable management of development</a:t>
          </a:r>
          <a:endParaRPr lang="en-US" sz="2400" kern="1200" dirty="0"/>
        </a:p>
      </dsp:txBody>
      <dsp:txXfrm>
        <a:off x="2247677" y="0"/>
        <a:ext cx="2247677" cy="1377689"/>
      </dsp:txXfrm>
    </dsp:sp>
    <dsp:sp modelId="{01255EF3-A58B-4B78-A471-7332CB17EDF4}">
      <dsp:nvSpPr>
        <dsp:cNvPr id="0" name=""/>
        <dsp:cNvSpPr/>
      </dsp:nvSpPr>
      <dsp:spPr>
        <a:xfrm>
          <a:off x="1123838" y="1377689"/>
          <a:ext cx="4495354" cy="1377689"/>
        </a:xfrm>
        <a:prstGeom prst="trapezoid">
          <a:avLst>
            <a:gd name="adj" fmla="val 81574"/>
          </a:avLst>
        </a:prstGeom>
        <a:solidFill>
          <a:schemeClr val="tx2">
            <a:lumMod val="75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Cultural understanding</a:t>
          </a:r>
          <a:endParaRPr lang="en-US" sz="2400" kern="1200" dirty="0"/>
        </a:p>
      </dsp:txBody>
      <dsp:txXfrm>
        <a:off x="1910525" y="1377689"/>
        <a:ext cx="2921980" cy="1377689"/>
      </dsp:txXfrm>
    </dsp:sp>
    <dsp:sp modelId="{60C13642-7412-4716-BAD2-C87EB50862A2}">
      <dsp:nvSpPr>
        <dsp:cNvPr id="0" name=""/>
        <dsp:cNvSpPr/>
      </dsp:nvSpPr>
      <dsp:spPr>
        <a:xfrm>
          <a:off x="0" y="2755379"/>
          <a:ext cx="6743031" cy="1377689"/>
        </a:xfrm>
        <a:prstGeom prst="trapezoid">
          <a:avLst>
            <a:gd name="adj" fmla="val 81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Institution</a:t>
          </a:r>
          <a:endParaRPr lang="en-US" sz="2400" kern="1200" dirty="0"/>
        </a:p>
      </dsp:txBody>
      <dsp:txXfrm>
        <a:off x="1180030" y="2755379"/>
        <a:ext cx="4382970" cy="137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CA9F-21C7-4C3B-9412-BCDBF1F25F65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1885-1812-45EB-855F-36CF2DCF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However, in Africa, more than $700 billion in foreign aid has been poured into Sub-Saharan Africa… but nothing changed… people are still sick..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“Money down a rat hole” (Jesse Helms, former chairman of the Senate Foreign Relations Committee)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Jesse Helms dismissed foreign aid… so you know who is talking…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“It is because we haven’t spent enough money to get the result.” (Jeffrey Sachs)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Sachs’ estimate was $ 250 billion a year for eradicating extreme poverty by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However, in Africa, more than $700 billion in foreign aid has been poured into Sub-Saharan Africa… but nothing changed… people are still sick..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“Money down a rat hole” (Jesse Helms, former chairman of the Senate Foreign Relations Committee)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Jesse Helms dismissed foreign aid… so you know who is talking…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“It is because we haven’t spent enough money to get the result.” (Jeffrey Sachs)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Sachs’ estimate was $ 250 billion a year for eradicating extreme poverty by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  Net for lamb and camel</a:t>
            </a:r>
            <a:r>
              <a:rPr lang="en-US" baseline="0" dirty="0"/>
              <a:t> </a:t>
            </a:r>
            <a:r>
              <a:rPr lang="en-US" baseline="0" dirty="0" smtClean="0"/>
              <a:t>and fishing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Most important of all, MVP did not have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Governing system and institution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Informal institution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Corruption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Understanding of culture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Pastoralist refugees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Diet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Most important of all, MVP did not have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Governing system and institution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Informal institution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Corruption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Understanding of culture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Pastoralist refugees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Diet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1885-1812-45EB-855F-36CF2DCFDC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0EB46A-ADB2-C548-8D9C-56B7953D84F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8BF635-32BE-BF4F-8A34-3C7ADA28DAE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Dreamed, but failed, </a:t>
            </a:r>
            <a:br>
              <a:rPr lang="en-US" dirty="0" smtClean="0"/>
            </a:br>
            <a:r>
              <a:rPr lang="en-US" dirty="0" smtClean="0"/>
              <a:t>but still dreaming.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5883" y="2656395"/>
            <a:ext cx="6560234" cy="1545210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Book review of </a:t>
            </a:r>
          </a:p>
          <a:p>
            <a:pPr algn="ctr"/>
            <a:r>
              <a:rPr lang="en-US" sz="2600" dirty="0"/>
              <a:t>“The Idealist : Jeffrey Sachs and The Quest to End Poverty”</a:t>
            </a:r>
          </a:p>
          <a:p>
            <a:pPr algn="ctr"/>
            <a:endParaRPr lang="en-US" sz="2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57600" y="5599522"/>
            <a:ext cx="6560234" cy="631596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500" dirty="0"/>
              <a:t>Sekwen Kim</a:t>
            </a:r>
          </a:p>
          <a:p>
            <a:pPr algn="ctr" defTabSz="9144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7608"/>
            <a:ext cx="10795000" cy="83092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Life of Jeffrey Sachs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855216" y="1601433"/>
            <a:ext cx="0" cy="47105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55216" y="5169023"/>
            <a:ext cx="106509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55216" y="4595513"/>
            <a:ext cx="1643506" cy="5735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335832" y="1998512"/>
            <a:ext cx="1456399" cy="1878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97780" y="1998511"/>
            <a:ext cx="1382928" cy="40030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180708" y="3600450"/>
            <a:ext cx="1705992" cy="24011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881798" y="3600878"/>
            <a:ext cx="1709877" cy="6156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47886" y="3667125"/>
            <a:ext cx="1958314" cy="543536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262917" y="3778745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18482" y="1945652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26656" y="5914621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90433" y="3526699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81211" y="4100512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btitle 3"/>
          <p:cNvSpPr txBox="1">
            <a:spLocks/>
          </p:cNvSpPr>
          <p:nvPr/>
        </p:nvSpPr>
        <p:spPr>
          <a:xfrm>
            <a:off x="2480361" y="3492793"/>
            <a:ext cx="1082243" cy="463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Harvard Professor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Subtitle 3"/>
          <p:cNvSpPr txBox="1">
            <a:spLocks/>
          </p:cNvSpPr>
          <p:nvPr/>
        </p:nvSpPr>
        <p:spPr>
          <a:xfrm>
            <a:off x="3987503" y="1460642"/>
            <a:ext cx="1648151" cy="55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Mr. Shock !!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(Poland, Bolivia)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Subtitle 3"/>
          <p:cNvSpPr txBox="1">
            <a:spLocks/>
          </p:cNvSpPr>
          <p:nvPr/>
        </p:nvSpPr>
        <p:spPr>
          <a:xfrm>
            <a:off x="5385553" y="6095851"/>
            <a:ext cx="1648151" cy="55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Mr. Shock ??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(Russia)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1" name="Subtitle 3"/>
          <p:cNvSpPr txBox="1">
            <a:spLocks/>
          </p:cNvSpPr>
          <p:nvPr/>
        </p:nvSpPr>
        <p:spPr>
          <a:xfrm>
            <a:off x="7031253" y="2922495"/>
            <a:ext cx="1648151" cy="55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“End of Poverty”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MVP!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Subtitle 3"/>
          <p:cNvSpPr txBox="1">
            <a:spLocks/>
          </p:cNvSpPr>
          <p:nvPr/>
        </p:nvSpPr>
        <p:spPr>
          <a:xfrm>
            <a:off x="8723810" y="4316976"/>
            <a:ext cx="1648151" cy="55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MVP??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365658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51832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209628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35606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588206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31319" y="507682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416336" y="4498847"/>
            <a:ext cx="133350" cy="132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endCxn id="63" idx="7"/>
          </p:cNvCxnSpPr>
          <p:nvPr/>
        </p:nvCxnSpPr>
        <p:spPr>
          <a:xfrm flipV="1">
            <a:off x="2498722" y="3798129"/>
            <a:ext cx="878016" cy="8042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ubtitle 3"/>
          <p:cNvSpPr txBox="1">
            <a:spLocks/>
          </p:cNvSpPr>
          <p:nvPr/>
        </p:nvSpPr>
        <p:spPr>
          <a:xfrm>
            <a:off x="1688059" y="4102026"/>
            <a:ext cx="1082243" cy="463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Harvard Diploma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" name="Subtitle 3"/>
          <p:cNvSpPr txBox="1">
            <a:spLocks/>
          </p:cNvSpPr>
          <p:nvPr/>
        </p:nvSpPr>
        <p:spPr>
          <a:xfrm>
            <a:off x="3126565" y="4795236"/>
            <a:ext cx="535906" cy="290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1983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3" name="Subtitle 3"/>
          <p:cNvSpPr txBox="1">
            <a:spLocks/>
          </p:cNvSpPr>
          <p:nvPr/>
        </p:nvSpPr>
        <p:spPr>
          <a:xfrm>
            <a:off x="2270418" y="4795236"/>
            <a:ext cx="535906" cy="290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1976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4" name="Subtitle 3"/>
          <p:cNvSpPr txBox="1">
            <a:spLocks/>
          </p:cNvSpPr>
          <p:nvPr/>
        </p:nvSpPr>
        <p:spPr>
          <a:xfrm>
            <a:off x="4614384" y="4611043"/>
            <a:ext cx="674064" cy="332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 smtClean="0">
                <a:solidFill>
                  <a:schemeClr val="bg1"/>
                </a:solidFill>
              </a:rPr>
              <a:t>1985~1989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5" name="Subtitle 3"/>
          <p:cNvSpPr txBox="1">
            <a:spLocks/>
          </p:cNvSpPr>
          <p:nvPr/>
        </p:nvSpPr>
        <p:spPr>
          <a:xfrm>
            <a:off x="6006615" y="4795236"/>
            <a:ext cx="535906" cy="290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1990</a:t>
            </a:r>
          </a:p>
        </p:txBody>
      </p:sp>
      <p:sp>
        <p:nvSpPr>
          <p:cNvPr id="86" name="Subtitle 3"/>
          <p:cNvSpPr txBox="1">
            <a:spLocks/>
          </p:cNvSpPr>
          <p:nvPr/>
        </p:nvSpPr>
        <p:spPr>
          <a:xfrm>
            <a:off x="7601750" y="4795236"/>
            <a:ext cx="535906" cy="290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87" name="Subtitle 3"/>
          <p:cNvSpPr txBox="1">
            <a:spLocks/>
          </p:cNvSpPr>
          <p:nvPr/>
        </p:nvSpPr>
        <p:spPr>
          <a:xfrm>
            <a:off x="9279932" y="4795236"/>
            <a:ext cx="535906" cy="290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88" name="Subtitle 3"/>
          <p:cNvSpPr txBox="1">
            <a:spLocks/>
          </p:cNvSpPr>
          <p:nvPr/>
        </p:nvSpPr>
        <p:spPr>
          <a:xfrm>
            <a:off x="8219675" y="5563631"/>
            <a:ext cx="3562750" cy="111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 smtClean="0">
                <a:solidFill>
                  <a:schemeClr val="bg1"/>
                </a:solidFill>
              </a:rPr>
              <a:t>Millennium Villages Project (MVP) : </a:t>
            </a:r>
          </a:p>
          <a:p>
            <a:pPr algn="l"/>
            <a:r>
              <a:rPr lang="en-US" sz="1300" dirty="0" smtClean="0">
                <a:solidFill>
                  <a:schemeClr val="bg1"/>
                </a:solidFill>
              </a:rPr>
              <a:t>Project launched by Jeffrey Sachs to eradicate extreme poverty in Africa by creating self-sufficient economic model for rural African villages.  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9" name="Subtitle 3"/>
          <p:cNvSpPr txBox="1">
            <a:spLocks/>
          </p:cNvSpPr>
          <p:nvPr/>
        </p:nvSpPr>
        <p:spPr>
          <a:xfrm>
            <a:off x="555535" y="5056995"/>
            <a:ext cx="282762" cy="281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0" name="Subtitle 3"/>
          <p:cNvSpPr txBox="1">
            <a:spLocks/>
          </p:cNvSpPr>
          <p:nvPr/>
        </p:nvSpPr>
        <p:spPr>
          <a:xfrm>
            <a:off x="555535" y="1561761"/>
            <a:ext cx="282762" cy="281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1" name="Subtitle 3"/>
          <p:cNvSpPr txBox="1">
            <a:spLocks/>
          </p:cNvSpPr>
          <p:nvPr/>
        </p:nvSpPr>
        <p:spPr>
          <a:xfrm>
            <a:off x="555535" y="6030359"/>
            <a:ext cx="282762" cy="281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-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940"/>
            <a:ext cx="10972800" cy="767596"/>
          </a:xfrm>
        </p:spPr>
        <p:txBody>
          <a:bodyPr/>
          <a:lstStyle/>
          <a:p>
            <a:pPr algn="l"/>
            <a:r>
              <a:rPr lang="en-US" sz="4000" dirty="0" smtClean="0"/>
              <a:t>Health and Development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86" y="1663487"/>
            <a:ext cx="4372152" cy="4775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000" dirty="0"/>
              <a:t>“You can’t have development if everybody is sick all the time” (Jeffrey Sachs) </a:t>
            </a:r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r>
              <a:rPr lang="en-US" sz="2000" dirty="0"/>
              <a:t>However, </a:t>
            </a:r>
            <a:r>
              <a:rPr lang="en-US" sz="2000" dirty="0" smtClean="0"/>
              <a:t>people </a:t>
            </a:r>
            <a:r>
              <a:rPr lang="en-US" sz="2000" dirty="0"/>
              <a:t>were dying because they couldn’t afford 50 cents </a:t>
            </a:r>
            <a:r>
              <a:rPr lang="en-US" sz="2000" dirty="0" smtClean="0"/>
              <a:t>vaccine in </a:t>
            </a:r>
            <a:r>
              <a:rPr lang="en-US" sz="2000" dirty="0"/>
              <a:t>Africa, 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714186" y="3375277"/>
            <a:ext cx="4372152" cy="1717424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/>
              <a:t>$ </a:t>
            </a:r>
            <a:r>
              <a:rPr lang="en-US" sz="2000" dirty="0"/>
              <a:t>66 billion investment a </a:t>
            </a:r>
            <a:r>
              <a:rPr lang="en-US" sz="2000" dirty="0" smtClean="0"/>
              <a:t>year </a:t>
            </a:r>
            <a:endParaRPr lang="en-US" sz="2000" dirty="0"/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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8 Million lives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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$ 360 billion return a year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14186" y="2946400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/>
              <a:t>Sachs’ economy of saving </a:t>
            </a:r>
            <a:r>
              <a:rPr lang="en-US" sz="2000" dirty="0" smtClean="0"/>
              <a:t>life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5562600" y="2975227"/>
            <a:ext cx="838200" cy="23241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877062" y="2346364"/>
            <a:ext cx="4372152" cy="3863936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endParaRPr lang="en-US" sz="2000" dirty="0" smtClean="0"/>
          </a:p>
          <a:p>
            <a:pPr marL="0" indent="0" algn="ctr" defTabSz="914400">
              <a:buNone/>
            </a:pPr>
            <a:r>
              <a:rPr lang="en-US" sz="2000" dirty="0" smtClean="0"/>
              <a:t>Mosquito net</a:t>
            </a:r>
            <a:endParaRPr lang="en-US" sz="2000" dirty="0"/>
          </a:p>
          <a:p>
            <a:pPr marL="0" indent="0" algn="ctr" defTabSz="914400">
              <a:buNone/>
            </a:pPr>
            <a:r>
              <a:rPr lang="en-US" sz="2000" dirty="0">
                <a:sym typeface="Wingdings" panose="05000000000000000000" pitchFamily="2" charset="2"/>
              </a:rPr>
              <a:t>+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High yield seeds &amp; Fertilizer</a:t>
            </a:r>
          </a:p>
          <a:p>
            <a:pPr marL="0" indent="0" algn="ctr" defTabSz="914400">
              <a:buNone/>
            </a:pPr>
            <a:r>
              <a:rPr lang="en-US" sz="2000" dirty="0">
                <a:sym typeface="Wingdings" panose="05000000000000000000" pitchFamily="2" charset="2"/>
              </a:rPr>
              <a:t>+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School 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=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Millennium Village Project :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Self sufficient Sub Saharan rural village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877062" y="1917487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/>
              <a:t>Sachs’ self sufficient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2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288"/>
            <a:ext cx="10972800" cy="825248"/>
          </a:xfrm>
        </p:spPr>
        <p:txBody>
          <a:bodyPr/>
          <a:lstStyle/>
          <a:p>
            <a:pPr algn="l"/>
            <a:r>
              <a:rPr lang="en-US" sz="4000" dirty="0" smtClean="0"/>
              <a:t>Bono! Glad to have you!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85" y="1663487"/>
            <a:ext cx="11044677" cy="4775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000" dirty="0"/>
              <a:t>Jeffrey Sachs asked international donor for aid, but he also recognized the importance of private sectors and individual contribution… he called… </a:t>
            </a:r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  <a:p>
            <a:pPr defTabSz="914400"/>
            <a:r>
              <a:rPr lang="en-US" sz="2000" dirty="0" smtClean="0"/>
              <a:t>Bono </a:t>
            </a:r>
            <a:r>
              <a:rPr lang="en-US" sz="2000" dirty="0"/>
              <a:t>brought attention, Angelina Jolie brought MTV, General Secretary Ban Ki Moon cherished the project and George Soros funded the project!!!</a:t>
            </a:r>
          </a:p>
          <a:p>
            <a:pPr defTabSz="914400"/>
            <a:endParaRPr lang="en-US" sz="2000" dirty="0" smtClean="0"/>
          </a:p>
          <a:p>
            <a:pPr defTabSz="914400"/>
            <a:r>
              <a:rPr lang="en-US" sz="2000" dirty="0" smtClean="0"/>
              <a:t>So </a:t>
            </a:r>
            <a:r>
              <a:rPr lang="en-US" sz="2000" dirty="0"/>
              <a:t>as…. Following… </a:t>
            </a:r>
          </a:p>
          <a:p>
            <a:pPr defTabSz="914400"/>
            <a:endParaRPr lang="en-US" sz="2000" dirty="0"/>
          </a:p>
          <a:p>
            <a:pPr marL="0" indent="0" defTabSz="914400">
              <a:buNone/>
            </a:pPr>
            <a:r>
              <a:rPr lang="en-US" sz="2000" dirty="0" smtClean="0"/>
              <a:t>   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57" y="2588086"/>
            <a:ext cx="1211368" cy="1654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19" y="2588086"/>
            <a:ext cx="2304961" cy="1648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882" y="2584886"/>
            <a:ext cx="2432007" cy="1651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315" y="5783540"/>
            <a:ext cx="79057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566" y="5885290"/>
            <a:ext cx="2098586" cy="516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840" y="5783540"/>
            <a:ext cx="80859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0288"/>
            <a:ext cx="11582401" cy="825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Pledge, Pledge, Pledge… But where is the money?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85" y="1663487"/>
            <a:ext cx="11044677" cy="4775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000" dirty="0"/>
              <a:t>While, private sectors and individual were delivering what they promised to donate, but </a:t>
            </a:r>
            <a:r>
              <a:rPr lang="en-US" sz="2000" dirty="0" smtClean="0"/>
              <a:t>the donation, which was pledged during 2005 G8 Summit, </a:t>
            </a:r>
            <a:r>
              <a:rPr lang="en-US" sz="2000" dirty="0"/>
              <a:t>were not </a:t>
            </a:r>
            <a:r>
              <a:rPr lang="en-US" sz="2000" dirty="0" smtClean="0"/>
              <a:t>fully delivered from countries, such aa France, Italy and Japan.  </a:t>
            </a:r>
          </a:p>
          <a:p>
            <a:pPr defTabSz="914400"/>
            <a:endParaRPr lang="en-US" sz="2000" dirty="0" smtClean="0"/>
          </a:p>
          <a:p>
            <a:pPr lvl="1" defTabSz="914400"/>
            <a:r>
              <a:rPr lang="en-US" sz="1400" dirty="0"/>
              <a:t>Italy pledged to donate, simply because France decided to donate. And Mr. Berlusconi gave his word to Sachs that Italy will donate more than France decided to donate.</a:t>
            </a:r>
          </a:p>
          <a:p>
            <a:pPr defTabSz="914400"/>
            <a:endParaRPr lang="en-US" sz="2000" dirty="0"/>
          </a:p>
          <a:p>
            <a:pPr defTabSz="914400"/>
            <a:endParaRPr lang="en-US" sz="2000" dirty="0" smtClean="0"/>
          </a:p>
          <a:p>
            <a:pPr defTabSz="914400"/>
            <a:r>
              <a:rPr lang="en-US" sz="2000" dirty="0"/>
              <a:t>After the pledges in G8 summit in 2005, there was a global economic (financial) crisis in 2008. </a:t>
            </a:r>
          </a:p>
          <a:p>
            <a:pPr defTabSz="9144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45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0288"/>
            <a:ext cx="11582401" cy="82524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But, Failed, Because,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4186" y="1663487"/>
            <a:ext cx="4372152" cy="477541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/>
            <a:r>
              <a:rPr lang="en-US" sz="2000" dirty="0" smtClean="0"/>
              <a:t>Achievement for first 5 years in MPV</a:t>
            </a:r>
            <a:endParaRPr lang="en-US" sz="2000" dirty="0"/>
          </a:p>
          <a:p>
            <a:pPr defTabSz="914400"/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5412946" y="2244558"/>
            <a:ext cx="1206292" cy="3181769"/>
          </a:xfrm>
          <a:prstGeom prst="rightArrow">
            <a:avLst/>
          </a:prstGeom>
          <a:solidFill>
            <a:schemeClr val="bg2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54094" y="2600365"/>
            <a:ext cx="2218846" cy="2164140"/>
          </a:xfrm>
          <a:prstGeom prst="ellipse">
            <a:avLst/>
          </a:prstGeom>
          <a:solidFill>
            <a:schemeClr val="bg2">
              <a:lumMod val="40000"/>
              <a:lumOff val="60000"/>
              <a:alpha val="7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:</a:t>
            </a:r>
          </a:p>
          <a:p>
            <a:pPr algn="ctr"/>
            <a:r>
              <a:rPr lang="en-US" dirty="0" smtClean="0"/>
              <a:t>Mosquito net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48950" y="2600365"/>
            <a:ext cx="2218846" cy="2164140"/>
          </a:xfrm>
          <a:prstGeom prst="ellipse">
            <a:avLst/>
          </a:prstGeom>
          <a:solidFill>
            <a:schemeClr val="bg2">
              <a:lumMod val="40000"/>
              <a:lumOff val="60000"/>
              <a:alpha val="7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Economy :</a:t>
            </a:r>
          </a:p>
          <a:p>
            <a:pPr algn="ctr"/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917592" y="3933211"/>
            <a:ext cx="2218846" cy="2164140"/>
          </a:xfrm>
          <a:prstGeom prst="ellipse">
            <a:avLst/>
          </a:prstGeom>
          <a:solidFill>
            <a:schemeClr val="bg2">
              <a:lumMod val="40000"/>
              <a:lumOff val="60000"/>
              <a:alpha val="7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 :</a:t>
            </a:r>
          </a:p>
          <a:p>
            <a:pPr algn="ctr"/>
            <a:r>
              <a:rPr lang="en-US" dirty="0" smtClean="0"/>
              <a:t>High Yield Product (Maize)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49197" y="1142536"/>
            <a:ext cx="4372152" cy="529636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/>
            <a:endParaRPr lang="en-US" sz="2000" dirty="0" smtClean="0"/>
          </a:p>
          <a:p>
            <a:pPr algn="ctr" defTabSz="914400"/>
            <a:r>
              <a:rPr lang="en-US" sz="2000" dirty="0" smtClean="0"/>
              <a:t>But </a:t>
            </a:r>
            <a:r>
              <a:rPr lang="en-US" sz="2000" dirty="0" err="1" smtClean="0"/>
              <a:t>Dertu</a:t>
            </a:r>
            <a:r>
              <a:rPr lang="en-US" sz="2000" dirty="0" smtClean="0"/>
              <a:t> and </a:t>
            </a:r>
            <a:r>
              <a:rPr lang="en-US" sz="2000" dirty="0" err="1" smtClean="0"/>
              <a:t>Ruhirra</a:t>
            </a:r>
            <a:r>
              <a:rPr lang="en-US" sz="2000" dirty="0" smtClean="0"/>
              <a:t>, failed, because of;</a:t>
            </a:r>
          </a:p>
          <a:p>
            <a:pPr algn="ctr" defTabSz="914400"/>
            <a:endParaRPr lang="en-US" sz="2000" dirty="0" smtClean="0"/>
          </a:p>
        </p:txBody>
      </p:sp>
      <p:sp>
        <p:nvSpPr>
          <p:cNvPr id="16" name="Oval 15"/>
          <p:cNvSpPr/>
          <p:nvPr/>
        </p:nvSpPr>
        <p:spPr>
          <a:xfrm>
            <a:off x="6964829" y="3503274"/>
            <a:ext cx="2267106" cy="228967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Corruption &amp; </a:t>
            </a:r>
          </a:p>
          <a:p>
            <a:pPr algn="ctr"/>
            <a:r>
              <a:rPr lang="en-US" dirty="0" smtClean="0"/>
              <a:t>Ill-managed budget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964830" y="2110454"/>
            <a:ext cx="1861585" cy="1822757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Failed</a:t>
            </a:r>
          </a:p>
          <a:p>
            <a:pPr algn="ctr"/>
            <a:r>
              <a:rPr lang="en-US" dirty="0" smtClean="0"/>
              <a:t>Micro financing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421524" y="2110454"/>
            <a:ext cx="2306675" cy="2323973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: </a:t>
            </a:r>
          </a:p>
          <a:p>
            <a:pPr algn="ctr"/>
            <a:r>
              <a:rPr lang="en-US" dirty="0" smtClean="0"/>
              <a:t>Clinic </a:t>
            </a:r>
          </a:p>
          <a:p>
            <a:pPr algn="ctr"/>
            <a:r>
              <a:rPr lang="en-US" dirty="0" smtClean="0"/>
              <a:t>&amp; Dam &amp; Pipi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687029" y="3938511"/>
            <a:ext cx="2979227" cy="2824977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Dependency on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0288"/>
            <a:ext cx="11582401" cy="82524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Aid, Governance and culture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7448655"/>
              </p:ext>
            </p:extLst>
          </p:nvPr>
        </p:nvGraphicFramePr>
        <p:xfrm>
          <a:off x="609598" y="2015958"/>
          <a:ext cx="6743032" cy="413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7352630" y="4823325"/>
            <a:ext cx="4372152" cy="1348179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 fontScale="925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Informal institution 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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incomplete governance system</a:t>
            </a:r>
          </a:p>
          <a:p>
            <a:pPr marL="0" indent="0" algn="ctr" defTabSz="914400">
              <a:buNone/>
            </a:pPr>
            <a:r>
              <a:rPr lang="en-US" sz="2000" dirty="0">
                <a:sym typeface="Wingdings" panose="05000000000000000000" pitchFamily="2" charset="2"/>
              </a:rPr>
              <a:t>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Corruption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352630" y="3427663"/>
            <a:ext cx="4372152" cy="1149451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Pastoralist Refugee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+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Agriculture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442" y="2386986"/>
            <a:ext cx="2181727" cy="791478"/>
          </a:xfrm>
          <a:prstGeom prst="rect">
            <a:avLst/>
          </a:prstGeom>
          <a:solidFill>
            <a:schemeClr val="bg2">
              <a:lumMod val="40000"/>
              <a:lumOff val="60000"/>
              <a:alpha val="0"/>
            </a:schemeClr>
          </a:solidFill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352630" y="2032001"/>
            <a:ext cx="4372152" cy="1149451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 anchor="t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In Sha Allah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2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0288"/>
            <a:ext cx="11582401" cy="82524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Questions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77062" y="2164554"/>
            <a:ext cx="4372152" cy="1718845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/>
              <a:t>If the success of development depends on institution to adopt the change, what can be done to increase the adaptability of under-developed countries?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77062" y="1735677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Question 2 - Adaptability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90662" y="2164554"/>
            <a:ext cx="4372152" cy="1718845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/>
              <a:t>Would MVP worked, if NGO and Foreign Aid agencies were involved as ombudsmen and frequent evaluator?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0662" y="1735677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Question 1 - Ombudsmen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90662" y="4572295"/>
            <a:ext cx="4372152" cy="1849180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Do people in under-developed countries really want a increase in productivity or do they just want to maintain their lives as either pastoralist or farmers?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90662" y="4143417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Question 3 – Focus of development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77062" y="4572295"/>
            <a:ext cx="4372152" cy="1849180"/>
          </a:xfrm>
          <a:prstGeom prst="rect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Should individual interest be prioritized in development project? Or </a:t>
            </a:r>
          </a:p>
          <a:p>
            <a:pPr marL="0" indent="0" algn="ctr" defTabSz="9144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Should communal interest be prioritized in development project?</a:t>
            </a:r>
          </a:p>
          <a:p>
            <a:pPr marL="0" indent="0" algn="ctr" defTabSz="914400">
              <a:buNone/>
            </a:pPr>
            <a:endParaRPr lang="en-US" sz="1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77062" y="4143417"/>
            <a:ext cx="4372152" cy="428877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Question 4 - Interests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0288"/>
            <a:ext cx="11582401" cy="82524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Most Important Question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09924" y="2751677"/>
            <a:ext cx="4372152" cy="2147722"/>
            <a:chOff x="1390662" y="1735677"/>
            <a:chExt cx="4372152" cy="2147722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390662" y="2164554"/>
              <a:ext cx="4372152" cy="171884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44000"/>
              </a:schemeClr>
            </a:solidFill>
          </p:spPr>
          <p:txBody>
            <a:bodyPr>
              <a:normAutofit/>
            </a:bodyPr>
            <a:lstStyle>
              <a:lvl1pPr marL="292100" indent="-29210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Char char="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Char char="•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192024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 algn="ctr" defTabSz="914400">
                <a:buNone/>
              </a:pPr>
              <a:r>
                <a:rPr lang="en-US" sz="2000" dirty="0" smtClean="0"/>
                <a:t>Why did Prof. Picard assign this book?</a:t>
              </a:r>
              <a:endParaRPr lang="en-US" sz="2000" dirty="0" smtClean="0">
                <a:sym typeface="Wingdings" panose="05000000000000000000" pitchFamily="2" charset="2"/>
              </a:endParaRPr>
            </a:p>
            <a:p>
              <a:pPr marL="0" indent="0" algn="ctr" defTabSz="914400">
                <a:buNone/>
              </a:pPr>
              <a:endParaRPr lang="en-US" sz="1400" dirty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390662" y="1735677"/>
              <a:ext cx="4372152" cy="428877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97000"/>
              </a:schemeClr>
            </a:solidFill>
          </p:spPr>
          <p:txBody>
            <a:bodyPr>
              <a:normAutofit/>
            </a:bodyPr>
            <a:lstStyle>
              <a:lvl1pPr marL="292100" indent="-29210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Char char="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Char char="•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192024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 algn="ctr" defTabSz="914400">
                <a:buNone/>
              </a:pPr>
              <a:r>
                <a:rPr lang="en-US" sz="2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Question 1 – Why “Idealist”</a:t>
              </a:r>
              <a:endPara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550</TotalTime>
  <Words>805</Words>
  <Application>Microsoft Office PowerPoint</Application>
  <PresentationFormat>Widescreen</PresentationFormat>
  <Paragraphs>152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Rockwell</vt:lpstr>
      <vt:lpstr>Wingdings</vt:lpstr>
      <vt:lpstr>Wingdings 2</vt:lpstr>
      <vt:lpstr>Foundry</vt:lpstr>
      <vt:lpstr>Dreamed, but failed,  but still dreaming.  </vt:lpstr>
      <vt:lpstr>Life of Jeffrey Sachs</vt:lpstr>
      <vt:lpstr>Health and Development </vt:lpstr>
      <vt:lpstr>Bono! Glad to have you!</vt:lpstr>
      <vt:lpstr>Pledge, Pledge, Pledge… But where is the money?</vt:lpstr>
      <vt:lpstr>But, Failed, Because, </vt:lpstr>
      <vt:lpstr>Aid, Governance and culture </vt:lpstr>
      <vt:lpstr>Questions</vt:lpstr>
      <vt:lpstr>Most Important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 question of….</dc:title>
  <dc:creator>Michael Lewin</dc:creator>
  <cp:lastModifiedBy>Sekwen Kim</cp:lastModifiedBy>
  <cp:revision>60</cp:revision>
  <dcterms:created xsi:type="dcterms:W3CDTF">2014-01-16T14:02:21Z</dcterms:created>
  <dcterms:modified xsi:type="dcterms:W3CDTF">2016-02-10T22:05:14Z</dcterms:modified>
</cp:coreProperties>
</file>