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
  </p:notesMasterIdLst>
  <p:sldIdLst>
    <p:sldId id="256" r:id="rId2"/>
    <p:sldId id="257" r:id="rId3"/>
    <p:sldId id="258" r:id="rId4"/>
    <p:sldId id="259" r:id="rId5"/>
    <p:sldId id="262" r:id="rId6"/>
    <p:sldId id="266" r:id="rId7"/>
    <p:sldId id="264" r:id="rId8"/>
    <p:sldId id="261" r:id="rId9"/>
    <p:sldId id="260" r:id="rId10"/>
    <p:sldId id="269" r:id="rId11"/>
    <p:sldId id="268"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3553" autoAdjust="0"/>
  </p:normalViewPr>
  <p:slideViewPr>
    <p:cSldViewPr snapToGrid="0">
      <p:cViewPr varScale="1">
        <p:scale>
          <a:sx n="86" d="100"/>
          <a:sy n="86" d="100"/>
        </p:scale>
        <p:origin x="8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F53DC-7C9E-44C9-A877-5AF7199E0A3E}" type="datetimeFigureOut">
              <a:rPr lang="en-US" smtClean="0"/>
              <a:t>1/17/19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12A69-F69B-447B-A987-6F93AB40D8B5}" type="slidenum">
              <a:rPr lang="en-US" smtClean="0"/>
              <a:t>‹#›</a:t>
            </a:fld>
            <a:endParaRPr lang="en-US"/>
          </a:p>
        </p:txBody>
      </p:sp>
    </p:spTree>
    <p:extLst>
      <p:ext uri="{BB962C8B-B14F-4D97-AF65-F5344CB8AC3E}">
        <p14:creationId xmlns:p14="http://schemas.microsoft.com/office/powerpoint/2010/main" val="4184199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612A69-F69B-447B-A987-6F93AB40D8B5}" type="slidenum">
              <a:rPr lang="en-US" smtClean="0"/>
              <a:t>2</a:t>
            </a:fld>
            <a:endParaRPr lang="en-US"/>
          </a:p>
        </p:txBody>
      </p:sp>
    </p:spTree>
    <p:extLst>
      <p:ext uri="{BB962C8B-B14F-4D97-AF65-F5344CB8AC3E}">
        <p14:creationId xmlns:p14="http://schemas.microsoft.com/office/powerpoint/2010/main" val="82367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social enterprise: </a:t>
            </a:r>
            <a:r>
              <a:rPr lang="en-US" sz="1200" b="1" i="1" kern="1200" dirty="0">
                <a:solidFill>
                  <a:schemeClr val="tx1"/>
                </a:solidFill>
                <a:effectLst/>
                <a:latin typeface="+mn-lt"/>
                <a:ea typeface="+mn-ea"/>
                <a:cs typeface="+mn-cs"/>
              </a:rPr>
              <a:t>Organizations that address a basic unmet need or solve a social problem through a market-driven approach.</a:t>
            </a:r>
          </a:p>
          <a:p>
            <a:r>
              <a:rPr lang="en-US" sz="1200" b="0" i="0" kern="1200" dirty="0">
                <a:solidFill>
                  <a:schemeClr val="tx1"/>
                </a:solidFill>
                <a:effectLst/>
                <a:latin typeface="+mn-lt"/>
                <a:ea typeface="+mn-ea"/>
                <a:cs typeface="+mn-cs"/>
              </a:rPr>
              <a:t>Each project tied</a:t>
            </a:r>
            <a:r>
              <a:rPr lang="en-US" sz="1200" b="0" i="0" kern="1200" baseline="0" dirty="0">
                <a:solidFill>
                  <a:schemeClr val="tx1"/>
                </a:solidFill>
                <a:effectLst/>
                <a:latin typeface="+mn-lt"/>
                <a:ea typeface="+mn-ea"/>
                <a:cs typeface="+mn-cs"/>
              </a:rPr>
              <a:t> to food security, and overall sustainability of kids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Explain</a:t>
            </a:r>
            <a:r>
              <a:rPr lang="en-US" sz="1200" b="0" i="0" kern="1200" baseline="0" dirty="0">
                <a:solidFill>
                  <a:schemeClr val="tx1"/>
                </a:solidFill>
                <a:effectLst/>
                <a:latin typeface="+mn-lt"/>
                <a:ea typeface="+mn-ea"/>
                <a:cs typeface="+mn-cs"/>
              </a:rPr>
              <a:t> Poultry Project- losing a lot of chickens due to mismanagement and lack of training</a:t>
            </a:r>
          </a:p>
          <a:p>
            <a:r>
              <a:rPr lang="en-US" sz="1200" b="0" i="0" kern="1200" baseline="0" dirty="0">
                <a:solidFill>
                  <a:schemeClr val="tx1"/>
                </a:solidFill>
                <a:effectLst/>
                <a:latin typeface="+mn-lt"/>
                <a:ea typeface="+mn-ea"/>
                <a:cs typeface="+mn-cs"/>
              </a:rPr>
              <a:t>Bed and Breakfast- Had a couple rooms, needed improved, upgraded</a:t>
            </a:r>
          </a:p>
          <a:p>
            <a:r>
              <a:rPr lang="en-US" sz="1200" b="0" i="0" kern="1200" baseline="0" dirty="0">
                <a:solidFill>
                  <a:schemeClr val="tx1"/>
                </a:solidFill>
                <a:effectLst/>
                <a:latin typeface="+mn-lt"/>
                <a:ea typeface="+mn-ea"/>
                <a:cs typeface="+mn-cs"/>
              </a:rPr>
              <a:t>Agriculture Context- some scattered land, not managed well, planted during wrong seasons for best harvest</a:t>
            </a:r>
          </a:p>
          <a:p>
            <a:r>
              <a:rPr lang="en-US" sz="1200" b="0" i="0" kern="1200" baseline="0" dirty="0">
                <a:solidFill>
                  <a:schemeClr val="tx1"/>
                </a:solidFill>
                <a:effectLst/>
                <a:latin typeface="+mn-lt"/>
                <a:ea typeface="+mn-ea"/>
                <a:cs typeface="+mn-cs"/>
              </a:rPr>
              <a:t>Mini-Supermarket Idea, owned blighted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Overview of what they needed: land, training, materials, capital/construction</a:t>
            </a:r>
          </a:p>
        </p:txBody>
      </p:sp>
      <p:sp>
        <p:nvSpPr>
          <p:cNvPr id="4" name="Slide Number Placeholder 3"/>
          <p:cNvSpPr>
            <a:spLocks noGrp="1"/>
          </p:cNvSpPr>
          <p:nvPr>
            <p:ph type="sldNum" sz="quarter" idx="10"/>
          </p:nvPr>
        </p:nvSpPr>
        <p:spPr/>
        <p:txBody>
          <a:bodyPr/>
          <a:lstStyle/>
          <a:p>
            <a:fld id="{A4612A69-F69B-447B-A987-6F93AB40D8B5}" type="slidenum">
              <a:rPr lang="en-US" smtClean="0"/>
              <a:t>3</a:t>
            </a:fld>
            <a:endParaRPr lang="en-US"/>
          </a:p>
        </p:txBody>
      </p:sp>
    </p:spTree>
    <p:extLst>
      <p:ext uri="{BB962C8B-B14F-4D97-AF65-F5344CB8AC3E}">
        <p14:creationId xmlns:p14="http://schemas.microsoft.com/office/powerpoint/2010/main" val="322193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had an assistant! Use each other to bounce ideas off of, adapt, grow your projects and research. Things change!</a:t>
            </a:r>
          </a:p>
        </p:txBody>
      </p:sp>
      <p:sp>
        <p:nvSpPr>
          <p:cNvPr id="4" name="Slide Number Placeholder 3"/>
          <p:cNvSpPr>
            <a:spLocks noGrp="1"/>
          </p:cNvSpPr>
          <p:nvPr>
            <p:ph type="sldNum" sz="quarter" idx="10"/>
          </p:nvPr>
        </p:nvSpPr>
        <p:spPr/>
        <p:txBody>
          <a:bodyPr/>
          <a:lstStyle/>
          <a:p>
            <a:fld id="{A4612A69-F69B-447B-A987-6F93AB40D8B5}" type="slidenum">
              <a:rPr lang="en-US" smtClean="0"/>
              <a:t>4</a:t>
            </a:fld>
            <a:endParaRPr lang="en-US"/>
          </a:p>
        </p:txBody>
      </p:sp>
    </p:spTree>
    <p:extLst>
      <p:ext uri="{BB962C8B-B14F-4D97-AF65-F5344CB8AC3E}">
        <p14:creationId xmlns:p14="http://schemas.microsoft.com/office/powerpoint/2010/main" val="148691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Poultry- needed better training for manager, heat, capital, and more efficient use of materials.  Researched and interviewed local experts. Consulted with BKU and put together a plan that made sense for them and incorporated a plan.</a:t>
            </a:r>
          </a:p>
          <a:p>
            <a:r>
              <a:rPr lang="en-US" dirty="0"/>
              <a:t>Agriculture- needed more land, would use food for kids rather than putting out emergency food appeal to donors every break and summer. Put together farming and harvesting plan, after interviewing experts and consulting with BKU.</a:t>
            </a:r>
          </a:p>
          <a:p>
            <a:r>
              <a:rPr lang="en-US" dirty="0"/>
              <a:t>Accommodations- cost analysis, showed profitability</a:t>
            </a:r>
          </a:p>
          <a:p>
            <a:r>
              <a:rPr lang="en-US" dirty="0"/>
              <a:t>Mini-supermarket- market research, capital costs, etc.</a:t>
            </a:r>
          </a:p>
          <a:p>
            <a:r>
              <a:rPr lang="en-US" dirty="0"/>
              <a:t>Agriculture- </a:t>
            </a:r>
          </a:p>
        </p:txBody>
      </p:sp>
      <p:sp>
        <p:nvSpPr>
          <p:cNvPr id="4" name="Slide Number Placeholder 3"/>
          <p:cNvSpPr>
            <a:spLocks noGrp="1"/>
          </p:cNvSpPr>
          <p:nvPr>
            <p:ph type="sldNum" sz="quarter" idx="10"/>
          </p:nvPr>
        </p:nvSpPr>
        <p:spPr/>
        <p:txBody>
          <a:bodyPr/>
          <a:lstStyle/>
          <a:p>
            <a:fld id="{A4612A69-F69B-447B-A987-6F93AB40D8B5}" type="slidenum">
              <a:rPr lang="en-US" smtClean="0"/>
              <a:t>5</a:t>
            </a:fld>
            <a:endParaRPr lang="en-US"/>
          </a:p>
        </p:txBody>
      </p:sp>
    </p:spTree>
    <p:extLst>
      <p:ext uri="{BB962C8B-B14F-4D97-AF65-F5344CB8AC3E}">
        <p14:creationId xmlns:p14="http://schemas.microsoft.com/office/powerpoint/2010/main" val="1952382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56043353-5B63-48CB-99ED-EEF6C0685812}" type="datetimeFigureOut">
              <a:rPr lang="en-US" smtClean="0"/>
              <a:t>1/17/19</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2B132715-D2AE-4574-ACEF-94D022C1FB64}"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692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43353-5B63-48CB-99ED-EEF6C0685812}"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132715-D2AE-4574-ACEF-94D022C1FB64}" type="slidenum">
              <a:rPr lang="en-US" smtClean="0"/>
              <a:t>‹#›</a:t>
            </a:fld>
            <a:endParaRPr lang="en-US"/>
          </a:p>
        </p:txBody>
      </p:sp>
    </p:spTree>
    <p:extLst>
      <p:ext uri="{BB962C8B-B14F-4D97-AF65-F5344CB8AC3E}">
        <p14:creationId xmlns:p14="http://schemas.microsoft.com/office/powerpoint/2010/main" val="377869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43353-5B63-48CB-99ED-EEF6C0685812}"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132715-D2AE-4574-ACEF-94D022C1FB64}" type="slidenum">
              <a:rPr lang="en-US" smtClean="0"/>
              <a:t>‹#›</a:t>
            </a:fld>
            <a:endParaRPr lang="en-US"/>
          </a:p>
        </p:txBody>
      </p:sp>
    </p:spTree>
    <p:extLst>
      <p:ext uri="{BB962C8B-B14F-4D97-AF65-F5344CB8AC3E}">
        <p14:creationId xmlns:p14="http://schemas.microsoft.com/office/powerpoint/2010/main" val="4237808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43353-5B63-48CB-99ED-EEF6C0685812}"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132715-D2AE-4574-ACEF-94D022C1FB64}" type="slidenum">
              <a:rPr lang="en-US" smtClean="0"/>
              <a:t>‹#›</a:t>
            </a:fld>
            <a:endParaRPr lang="en-US"/>
          </a:p>
        </p:txBody>
      </p:sp>
    </p:spTree>
    <p:extLst>
      <p:ext uri="{BB962C8B-B14F-4D97-AF65-F5344CB8AC3E}">
        <p14:creationId xmlns:p14="http://schemas.microsoft.com/office/powerpoint/2010/main" val="2071986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043353-5B63-48CB-99ED-EEF6C0685812}"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132715-D2AE-4574-ACEF-94D022C1FB64}"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5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043353-5B63-48CB-99ED-EEF6C0685812}"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132715-D2AE-4574-ACEF-94D022C1FB64}" type="slidenum">
              <a:rPr lang="en-US" smtClean="0"/>
              <a:t>‹#›</a:t>
            </a:fld>
            <a:endParaRPr lang="en-US"/>
          </a:p>
        </p:txBody>
      </p:sp>
    </p:spTree>
    <p:extLst>
      <p:ext uri="{BB962C8B-B14F-4D97-AF65-F5344CB8AC3E}">
        <p14:creationId xmlns:p14="http://schemas.microsoft.com/office/powerpoint/2010/main" val="4242506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043353-5B63-48CB-99ED-EEF6C0685812}" type="datetimeFigureOut">
              <a:rPr lang="en-US" smtClean="0"/>
              <a:t>1/17/19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132715-D2AE-4574-ACEF-94D022C1FB64}" type="slidenum">
              <a:rPr lang="en-US" smtClean="0"/>
              <a:t>‹#›</a:t>
            </a:fld>
            <a:endParaRPr lang="en-US"/>
          </a:p>
        </p:txBody>
      </p:sp>
    </p:spTree>
    <p:extLst>
      <p:ext uri="{BB962C8B-B14F-4D97-AF65-F5344CB8AC3E}">
        <p14:creationId xmlns:p14="http://schemas.microsoft.com/office/powerpoint/2010/main" val="3248148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043353-5B63-48CB-99ED-EEF6C0685812}" type="datetimeFigureOut">
              <a:rPr lang="en-US" smtClean="0"/>
              <a:t>1/17/19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132715-D2AE-4574-ACEF-94D022C1FB64}" type="slidenum">
              <a:rPr lang="en-US" smtClean="0"/>
              <a:t>‹#›</a:t>
            </a:fld>
            <a:endParaRPr lang="en-US"/>
          </a:p>
        </p:txBody>
      </p:sp>
    </p:spTree>
    <p:extLst>
      <p:ext uri="{BB962C8B-B14F-4D97-AF65-F5344CB8AC3E}">
        <p14:creationId xmlns:p14="http://schemas.microsoft.com/office/powerpoint/2010/main" val="581533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43353-5B63-48CB-99ED-EEF6C0685812}" type="datetimeFigureOut">
              <a:rPr lang="en-US" smtClean="0"/>
              <a:t>1/17/19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132715-D2AE-4574-ACEF-94D022C1FB64}" type="slidenum">
              <a:rPr lang="en-US" smtClean="0"/>
              <a:t>‹#›</a:t>
            </a:fld>
            <a:endParaRPr lang="en-US"/>
          </a:p>
        </p:txBody>
      </p:sp>
    </p:spTree>
    <p:extLst>
      <p:ext uri="{BB962C8B-B14F-4D97-AF65-F5344CB8AC3E}">
        <p14:creationId xmlns:p14="http://schemas.microsoft.com/office/powerpoint/2010/main" val="2761593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6043353-5B63-48CB-99ED-EEF6C0685812}"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132715-D2AE-4574-ACEF-94D022C1FB64}" type="slidenum">
              <a:rPr lang="en-US" smtClean="0"/>
              <a:t>‹#›</a:t>
            </a:fld>
            <a:endParaRPr lang="en-US"/>
          </a:p>
        </p:txBody>
      </p:sp>
    </p:spTree>
    <p:extLst>
      <p:ext uri="{BB962C8B-B14F-4D97-AF65-F5344CB8AC3E}">
        <p14:creationId xmlns:p14="http://schemas.microsoft.com/office/powerpoint/2010/main" val="346907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6043353-5B63-48CB-99ED-EEF6C0685812}"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132715-D2AE-4574-ACEF-94D022C1FB64}" type="slidenum">
              <a:rPr lang="en-US" smtClean="0"/>
              <a:t>‹#›</a:t>
            </a:fld>
            <a:endParaRPr lang="en-US"/>
          </a:p>
        </p:txBody>
      </p:sp>
    </p:spTree>
    <p:extLst>
      <p:ext uri="{BB962C8B-B14F-4D97-AF65-F5344CB8AC3E}">
        <p14:creationId xmlns:p14="http://schemas.microsoft.com/office/powerpoint/2010/main" val="386804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6043353-5B63-48CB-99ED-EEF6C0685812}" type="datetimeFigureOut">
              <a:rPr lang="en-US" smtClean="0"/>
              <a:t>1/17/19</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2B132715-D2AE-4574-ACEF-94D022C1FB64}" type="slidenum">
              <a:rPr lang="en-US" smtClean="0"/>
              <a:t>‹#›</a:t>
            </a:fld>
            <a:endParaRPr lang="en-US"/>
          </a:p>
        </p:txBody>
      </p:sp>
    </p:spTree>
    <p:extLst>
      <p:ext uri="{BB962C8B-B14F-4D97-AF65-F5344CB8AC3E}">
        <p14:creationId xmlns:p14="http://schemas.microsoft.com/office/powerpoint/2010/main" val="10671659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2501-28AB-46E7-8EB5-4CF914801279}"/>
              </a:ext>
            </a:extLst>
          </p:cNvPr>
          <p:cNvSpPr>
            <a:spLocks noGrp="1"/>
          </p:cNvSpPr>
          <p:nvPr>
            <p:ph type="ctrTitle"/>
          </p:nvPr>
        </p:nvSpPr>
        <p:spPr/>
        <p:txBody>
          <a:bodyPr/>
          <a:lstStyle/>
          <a:p>
            <a:r>
              <a:rPr lang="en-US" dirty="0"/>
              <a:t>Business Development Plans</a:t>
            </a:r>
          </a:p>
        </p:txBody>
      </p:sp>
      <p:sp>
        <p:nvSpPr>
          <p:cNvPr id="3" name="Subtitle 2">
            <a:extLst>
              <a:ext uri="{FF2B5EF4-FFF2-40B4-BE49-F238E27FC236}">
                <a16:creationId xmlns:a16="http://schemas.microsoft.com/office/drawing/2014/main" id="{F1D02234-1730-4D20-83D9-0FE421E4F282}"/>
              </a:ext>
            </a:extLst>
          </p:cNvPr>
          <p:cNvSpPr>
            <a:spLocks noGrp="1"/>
          </p:cNvSpPr>
          <p:nvPr>
            <p:ph type="subTitle" idx="1"/>
          </p:nvPr>
        </p:nvSpPr>
        <p:spPr/>
        <p:txBody>
          <a:bodyPr/>
          <a:lstStyle/>
          <a:p>
            <a:r>
              <a:rPr lang="en-US" i="1" dirty="0"/>
              <a:t>Researching and writing business plans for social entrepreneurism in Uganda</a:t>
            </a:r>
          </a:p>
          <a:p>
            <a:r>
              <a:rPr lang="en-US" dirty="0"/>
              <a:t>Lindsay Angelo, April 2018</a:t>
            </a:r>
          </a:p>
        </p:txBody>
      </p:sp>
    </p:spTree>
    <p:extLst>
      <p:ext uri="{BB962C8B-B14F-4D97-AF65-F5344CB8AC3E}">
        <p14:creationId xmlns:p14="http://schemas.microsoft.com/office/powerpoint/2010/main" val="476088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3185-337E-4977-A721-4B43B2860414}"/>
              </a:ext>
            </a:extLst>
          </p:cNvPr>
          <p:cNvSpPr>
            <a:spLocks noGrp="1"/>
          </p:cNvSpPr>
          <p:nvPr>
            <p:ph type="title"/>
          </p:nvPr>
        </p:nvSpPr>
        <p:spPr/>
        <p:txBody>
          <a:bodyPr/>
          <a:lstStyle/>
          <a:p>
            <a:r>
              <a:rPr lang="en-US" dirty="0"/>
              <a:t>Accommodations: After</a:t>
            </a:r>
          </a:p>
        </p:txBody>
      </p:sp>
      <p:sp>
        <p:nvSpPr>
          <p:cNvPr id="3" name="Content Placeholder 2">
            <a:extLst>
              <a:ext uri="{FF2B5EF4-FFF2-40B4-BE49-F238E27FC236}">
                <a16:creationId xmlns:a16="http://schemas.microsoft.com/office/drawing/2014/main" id="{511EDEF5-6D72-4183-BD38-CC66B104EE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18A910D-CBFC-4FCE-8A65-80A1079DE6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48055" y="1965960"/>
            <a:ext cx="5584421" cy="4188316"/>
          </a:xfrm>
          <a:prstGeom prst="rect">
            <a:avLst/>
          </a:prstGeom>
        </p:spPr>
      </p:pic>
      <p:pic>
        <p:nvPicPr>
          <p:cNvPr id="5" name="Content Placeholder 7">
            <a:extLst>
              <a:ext uri="{FF2B5EF4-FFF2-40B4-BE49-F238E27FC236}">
                <a16:creationId xmlns:a16="http://schemas.microsoft.com/office/drawing/2014/main" id="{2CC49A09-1D3E-45A6-AB8E-6C55F6A67D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8453"/>
          <a:stretch/>
        </p:blipFill>
        <p:spPr>
          <a:xfrm rot="5400000">
            <a:off x="999948" y="1284490"/>
            <a:ext cx="4582743" cy="5584420"/>
          </a:xfrm>
          <a:prstGeom prst="rect">
            <a:avLst/>
          </a:prstGeom>
        </p:spPr>
      </p:pic>
    </p:spTree>
    <p:extLst>
      <p:ext uri="{BB962C8B-B14F-4D97-AF65-F5344CB8AC3E}">
        <p14:creationId xmlns:p14="http://schemas.microsoft.com/office/powerpoint/2010/main" val="2278490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D8C0-E52D-4FC5-9776-CA65EF8078F4}"/>
              </a:ext>
            </a:extLst>
          </p:cNvPr>
          <p:cNvSpPr>
            <a:spLocks noGrp="1"/>
          </p:cNvSpPr>
          <p:nvPr>
            <p:ph type="title"/>
          </p:nvPr>
        </p:nvSpPr>
        <p:spPr>
          <a:xfrm>
            <a:off x="1143000" y="-9376"/>
            <a:ext cx="9875520" cy="1356360"/>
          </a:xfrm>
        </p:spPr>
        <p:txBody>
          <a:bodyPr/>
          <a:lstStyle/>
          <a:p>
            <a:r>
              <a:rPr lang="en-US" dirty="0"/>
              <a:t>Agriculture/Animal Husbandry</a:t>
            </a:r>
          </a:p>
        </p:txBody>
      </p:sp>
      <p:pic>
        <p:nvPicPr>
          <p:cNvPr id="5" name="Content Placeholder 4" descr="C:\Users\lhc3\Downloads\DSC04492.JPG">
            <a:extLst>
              <a:ext uri="{FF2B5EF4-FFF2-40B4-BE49-F238E27FC236}">
                <a16:creationId xmlns:a16="http://schemas.microsoft.com/office/drawing/2014/main" id="{A8E4AC24-8902-4E52-9455-F847BAD592B8}"/>
              </a:ext>
            </a:extLst>
          </p:cNvPr>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15405" y="1201338"/>
            <a:ext cx="4029222" cy="2612298"/>
          </a:xfrm>
          <a:prstGeom prst="rect">
            <a:avLst/>
          </a:prstGeom>
          <a:noFill/>
          <a:ln>
            <a:noFill/>
          </a:ln>
        </p:spPr>
      </p:pic>
      <p:pic>
        <p:nvPicPr>
          <p:cNvPr id="6" name="Content Placeholder 5" descr="C:\Users\lhc3\Downloads\10 agriculutral land sweet potatoes.JPG">
            <a:extLst>
              <a:ext uri="{FF2B5EF4-FFF2-40B4-BE49-F238E27FC236}">
                <a16:creationId xmlns:a16="http://schemas.microsoft.com/office/drawing/2014/main" id="{3EA2F33E-56EB-46FB-95F0-1590F3581F89}"/>
              </a:ext>
            </a:extLst>
          </p:cNvPr>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205135" y="3668925"/>
            <a:ext cx="4366846" cy="2713089"/>
          </a:xfrm>
          <a:prstGeom prst="rect">
            <a:avLst/>
          </a:prstGeom>
          <a:noFill/>
          <a:ln>
            <a:noFill/>
          </a:ln>
        </p:spPr>
      </p:pic>
      <p:pic>
        <p:nvPicPr>
          <p:cNvPr id="7" name="Picture 6" descr="C:\Users\lhc3\Downloads\animal land view 2.JPG">
            <a:extLst>
              <a:ext uri="{FF2B5EF4-FFF2-40B4-BE49-F238E27FC236}">
                <a16:creationId xmlns:a16="http://schemas.microsoft.com/office/drawing/2014/main" id="{9D8E131C-4F9B-4627-8001-B0720066B95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0343" y="1025799"/>
            <a:ext cx="4869815" cy="3257550"/>
          </a:xfrm>
          <a:prstGeom prst="rect">
            <a:avLst/>
          </a:prstGeom>
          <a:noFill/>
          <a:ln>
            <a:noFill/>
          </a:ln>
        </p:spPr>
      </p:pic>
      <p:pic>
        <p:nvPicPr>
          <p:cNvPr id="8" name="Picture 7" descr="C:\Users\lhc3\Downloads\animal corals.JPG">
            <a:extLst>
              <a:ext uri="{FF2B5EF4-FFF2-40B4-BE49-F238E27FC236}">
                <a16:creationId xmlns:a16="http://schemas.microsoft.com/office/drawing/2014/main" id="{0F09FED3-344A-45EB-960B-5EAA7E84DA5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2540" y="3667989"/>
            <a:ext cx="4126057" cy="2713089"/>
          </a:xfrm>
          <a:prstGeom prst="rect">
            <a:avLst/>
          </a:prstGeom>
          <a:noFill/>
          <a:ln>
            <a:noFill/>
          </a:ln>
        </p:spPr>
      </p:pic>
    </p:spTree>
    <p:extLst>
      <p:ext uri="{BB962C8B-B14F-4D97-AF65-F5344CB8AC3E}">
        <p14:creationId xmlns:p14="http://schemas.microsoft.com/office/powerpoint/2010/main" val="1527253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BCB8-D5C7-4B2B-86D4-D16E4E9D809F}"/>
              </a:ext>
            </a:extLst>
          </p:cNvPr>
          <p:cNvSpPr>
            <a:spLocks noGrp="1"/>
          </p:cNvSpPr>
          <p:nvPr>
            <p:ph type="title"/>
          </p:nvPr>
        </p:nvSpPr>
        <p:spPr>
          <a:xfrm>
            <a:off x="831850" y="612459"/>
            <a:ext cx="10515600" cy="2852737"/>
          </a:xfrm>
        </p:spPr>
        <p:txBody>
          <a:bodyPr/>
          <a:lstStyle/>
          <a:p>
            <a:pPr algn="l"/>
            <a:r>
              <a:rPr lang="en-US" dirty="0"/>
              <a:t>Questions or concerns?</a:t>
            </a:r>
          </a:p>
        </p:txBody>
      </p:sp>
      <p:sp>
        <p:nvSpPr>
          <p:cNvPr id="3" name="Text Placeholder 2">
            <a:extLst>
              <a:ext uri="{FF2B5EF4-FFF2-40B4-BE49-F238E27FC236}">
                <a16:creationId xmlns:a16="http://schemas.microsoft.com/office/drawing/2014/main" id="{06D83E21-4F02-4097-A72F-532794486370}"/>
              </a:ext>
            </a:extLst>
          </p:cNvPr>
          <p:cNvSpPr>
            <a:spLocks noGrp="1"/>
          </p:cNvSpPr>
          <p:nvPr>
            <p:ph type="body" idx="1"/>
          </p:nvPr>
        </p:nvSpPr>
        <p:spPr>
          <a:xfrm>
            <a:off x="831850" y="3689132"/>
            <a:ext cx="6230132" cy="1500187"/>
          </a:xfrm>
        </p:spPr>
        <p:txBody>
          <a:bodyPr/>
          <a:lstStyle/>
          <a:p>
            <a:r>
              <a:rPr lang="en-US" dirty="0"/>
              <a:t>Thank you! You’ll do great!</a:t>
            </a:r>
          </a:p>
        </p:txBody>
      </p:sp>
      <p:pic>
        <p:nvPicPr>
          <p:cNvPr id="5" name="Picture 4">
            <a:extLst>
              <a:ext uri="{FF2B5EF4-FFF2-40B4-BE49-F238E27FC236}">
                <a16:creationId xmlns:a16="http://schemas.microsoft.com/office/drawing/2014/main" id="{A0B04D66-0351-4B62-8A89-6CCC2F91AEB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19475" y="801979"/>
            <a:ext cx="3698045" cy="4930726"/>
          </a:xfrm>
          <a:prstGeom prst="rect">
            <a:avLst/>
          </a:prstGeom>
        </p:spPr>
      </p:pic>
    </p:spTree>
    <p:extLst>
      <p:ext uri="{BB962C8B-B14F-4D97-AF65-F5344CB8AC3E}">
        <p14:creationId xmlns:p14="http://schemas.microsoft.com/office/powerpoint/2010/main" val="2894678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0A21-C3A1-488B-95B0-97CCED2E202E}"/>
              </a:ext>
            </a:extLst>
          </p:cNvPr>
          <p:cNvSpPr>
            <a:spLocks noGrp="1"/>
          </p:cNvSpPr>
          <p:nvPr>
            <p:ph type="title"/>
          </p:nvPr>
        </p:nvSpPr>
        <p:spPr/>
        <p:txBody>
          <a:bodyPr/>
          <a:lstStyle/>
          <a:p>
            <a:r>
              <a:rPr lang="en-US"/>
              <a:t>Agenda</a:t>
            </a:r>
            <a:endParaRPr lang="en-US" dirty="0"/>
          </a:p>
        </p:txBody>
      </p:sp>
      <p:sp>
        <p:nvSpPr>
          <p:cNvPr id="3" name="Content Placeholder 2">
            <a:extLst>
              <a:ext uri="{FF2B5EF4-FFF2-40B4-BE49-F238E27FC236}">
                <a16:creationId xmlns:a16="http://schemas.microsoft.com/office/drawing/2014/main" id="{B826FB49-09F3-45C1-9208-F54416DB62FE}"/>
              </a:ext>
            </a:extLst>
          </p:cNvPr>
          <p:cNvSpPr>
            <a:spLocks noGrp="1"/>
          </p:cNvSpPr>
          <p:nvPr>
            <p:ph idx="1"/>
          </p:nvPr>
        </p:nvSpPr>
        <p:spPr/>
        <p:txBody>
          <a:bodyPr/>
          <a:lstStyle/>
          <a:p>
            <a:r>
              <a:rPr lang="en-US" dirty="0"/>
              <a:t>Introductions </a:t>
            </a:r>
            <a:r>
              <a:rPr lang="en-US" i="1" dirty="0"/>
              <a:t>(for me!)</a:t>
            </a:r>
          </a:p>
          <a:p>
            <a:r>
              <a:rPr lang="en-US" dirty="0"/>
              <a:t>Internship Background</a:t>
            </a:r>
          </a:p>
          <a:p>
            <a:r>
              <a:rPr lang="en-US" dirty="0"/>
              <a:t>Preparing for the Internship</a:t>
            </a:r>
          </a:p>
          <a:p>
            <a:r>
              <a:rPr lang="en-US" dirty="0"/>
              <a:t>Business Plan Framework</a:t>
            </a:r>
          </a:p>
          <a:p>
            <a:r>
              <a:rPr lang="en-US" dirty="0"/>
              <a:t>Field Research in Uganda</a:t>
            </a:r>
          </a:p>
          <a:p>
            <a:r>
              <a:rPr lang="en-US" dirty="0"/>
              <a:t>Putting it all together</a:t>
            </a:r>
          </a:p>
        </p:txBody>
      </p:sp>
      <p:sp>
        <p:nvSpPr>
          <p:cNvPr id="4" name="TextBox 3">
            <a:extLst>
              <a:ext uri="{FF2B5EF4-FFF2-40B4-BE49-F238E27FC236}">
                <a16:creationId xmlns:a16="http://schemas.microsoft.com/office/drawing/2014/main" id="{ED88F607-8874-46EC-8129-DA09A63C4D7D}"/>
              </a:ext>
            </a:extLst>
          </p:cNvPr>
          <p:cNvSpPr txBox="1"/>
          <p:nvPr/>
        </p:nvSpPr>
        <p:spPr>
          <a:xfrm>
            <a:off x="1040296" y="5335936"/>
            <a:ext cx="10111409" cy="738664"/>
          </a:xfrm>
          <a:prstGeom prst="rect">
            <a:avLst/>
          </a:prstGeom>
          <a:noFill/>
        </p:spPr>
        <p:txBody>
          <a:bodyPr wrap="square" rtlCol="0">
            <a:spAutoFit/>
          </a:bodyPr>
          <a:lstStyle/>
          <a:p>
            <a:pPr algn="ctr"/>
            <a:r>
              <a:rPr lang="en-US" i="1" dirty="0"/>
              <a:t>----------------------------------------------------------------------------------------------------------------------------</a:t>
            </a:r>
          </a:p>
          <a:p>
            <a:pPr algn="ctr"/>
            <a:r>
              <a:rPr lang="en-US" sz="2400" i="1" dirty="0"/>
              <a:t>What are each of your focus areas in Uganda?</a:t>
            </a:r>
          </a:p>
        </p:txBody>
      </p:sp>
      <p:pic>
        <p:nvPicPr>
          <p:cNvPr id="6" name="Picture 5">
            <a:extLst>
              <a:ext uri="{FF2B5EF4-FFF2-40B4-BE49-F238E27FC236}">
                <a16:creationId xmlns:a16="http://schemas.microsoft.com/office/drawing/2014/main" id="{F481B368-6713-44D9-AD57-25418CA0CA8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40528" y="609600"/>
            <a:ext cx="5696296" cy="4272222"/>
          </a:xfrm>
          <a:prstGeom prst="rect">
            <a:avLst/>
          </a:prstGeom>
        </p:spPr>
      </p:pic>
    </p:spTree>
    <p:extLst>
      <p:ext uri="{BB962C8B-B14F-4D97-AF65-F5344CB8AC3E}">
        <p14:creationId xmlns:p14="http://schemas.microsoft.com/office/powerpoint/2010/main" val="3777288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E643-8F3C-4F79-9692-3CBA8C94BF0A}"/>
              </a:ext>
            </a:extLst>
          </p:cNvPr>
          <p:cNvSpPr>
            <a:spLocks noGrp="1"/>
          </p:cNvSpPr>
          <p:nvPr>
            <p:ph type="title"/>
          </p:nvPr>
        </p:nvSpPr>
        <p:spPr>
          <a:xfrm>
            <a:off x="205740" y="609600"/>
            <a:ext cx="11807190" cy="1356360"/>
          </a:xfrm>
        </p:spPr>
        <p:txBody>
          <a:bodyPr>
            <a:normAutofit/>
          </a:bodyPr>
          <a:lstStyle/>
          <a:p>
            <a:r>
              <a:rPr lang="en-US" dirty="0"/>
              <a:t>Background: Social Enterprise Competition, 2014</a:t>
            </a:r>
          </a:p>
        </p:txBody>
      </p:sp>
      <p:sp>
        <p:nvSpPr>
          <p:cNvPr id="3" name="Content Placeholder 2">
            <a:extLst>
              <a:ext uri="{FF2B5EF4-FFF2-40B4-BE49-F238E27FC236}">
                <a16:creationId xmlns:a16="http://schemas.microsoft.com/office/drawing/2014/main" id="{08346B5C-E50A-4FF0-84E3-FD4CAFAF05A4}"/>
              </a:ext>
            </a:extLst>
          </p:cNvPr>
          <p:cNvSpPr>
            <a:spLocks noGrp="1"/>
          </p:cNvSpPr>
          <p:nvPr>
            <p:ph idx="1"/>
          </p:nvPr>
        </p:nvSpPr>
        <p:spPr>
          <a:xfrm>
            <a:off x="838200" y="1965960"/>
            <a:ext cx="10515600" cy="4639792"/>
          </a:xfrm>
        </p:spPr>
        <p:txBody>
          <a:bodyPr>
            <a:normAutofit lnSpcReduction="10000"/>
          </a:bodyPr>
          <a:lstStyle/>
          <a:p>
            <a:r>
              <a:rPr lang="en-US" sz="3200" dirty="0"/>
              <a:t>Diehl Family Foundation - $50,000 competition to fund business plans for four organizations’ social enterprise projects</a:t>
            </a:r>
          </a:p>
          <a:p>
            <a:r>
              <a:rPr lang="en-US" sz="2800" b="1" dirty="0"/>
              <a:t>Bright Kids Uganda (BKU) </a:t>
            </a:r>
            <a:r>
              <a:rPr lang="en-US" sz="2800" dirty="0"/>
              <a:t>– several projects, all needed revamped:</a:t>
            </a:r>
          </a:p>
          <a:p>
            <a:pPr lvl="1">
              <a:buFont typeface="Wingdings" panose="05000000000000000000" pitchFamily="2" charset="2"/>
              <a:buChar char="Ø"/>
            </a:pPr>
            <a:r>
              <a:rPr lang="en-US" sz="2600" dirty="0"/>
              <a:t>Poultry Project</a:t>
            </a:r>
          </a:p>
          <a:p>
            <a:pPr lvl="1">
              <a:buFont typeface="Wingdings" panose="05000000000000000000" pitchFamily="2" charset="2"/>
              <a:buChar char="Ø"/>
            </a:pPr>
            <a:r>
              <a:rPr lang="en-US" sz="2600" dirty="0"/>
              <a:t>Bed and Breakfast/Accommodations</a:t>
            </a:r>
          </a:p>
          <a:p>
            <a:pPr lvl="1">
              <a:buFont typeface="Wingdings" panose="05000000000000000000" pitchFamily="2" charset="2"/>
              <a:buChar char="Ø"/>
            </a:pPr>
            <a:r>
              <a:rPr lang="en-US" sz="2600" dirty="0"/>
              <a:t>Agriculture/Animal Husbandry</a:t>
            </a:r>
          </a:p>
          <a:p>
            <a:pPr lvl="1">
              <a:buFont typeface="Wingdings" panose="05000000000000000000" pitchFamily="2" charset="2"/>
              <a:buChar char="Ø"/>
            </a:pPr>
            <a:r>
              <a:rPr lang="en-US" sz="2600" dirty="0"/>
              <a:t>Mini-Supermarket (not started)</a:t>
            </a:r>
          </a:p>
          <a:p>
            <a:pPr lvl="1">
              <a:buFont typeface="Wingdings" panose="05000000000000000000" pitchFamily="2" charset="2"/>
              <a:buChar char="Ø"/>
            </a:pPr>
            <a:endParaRPr lang="en-US" i="1" dirty="0"/>
          </a:p>
          <a:p>
            <a:pPr marL="0" indent="0" algn="ctr">
              <a:buNone/>
            </a:pPr>
            <a:r>
              <a:rPr lang="en-US" i="1" dirty="0"/>
              <a:t>Whether or not BKU received funding, any NGO ought to have business plans for grant or donor funding!</a:t>
            </a:r>
          </a:p>
        </p:txBody>
      </p:sp>
    </p:spTree>
    <p:extLst>
      <p:ext uri="{BB962C8B-B14F-4D97-AF65-F5344CB8AC3E}">
        <p14:creationId xmlns:p14="http://schemas.microsoft.com/office/powerpoint/2010/main" val="1206991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F4A5-6836-4A0B-8BE0-CF234A0EA0B8}"/>
              </a:ext>
            </a:extLst>
          </p:cNvPr>
          <p:cNvSpPr>
            <a:spLocks noGrp="1"/>
          </p:cNvSpPr>
          <p:nvPr>
            <p:ph type="title"/>
          </p:nvPr>
        </p:nvSpPr>
        <p:spPr>
          <a:xfrm>
            <a:off x="838200" y="266649"/>
            <a:ext cx="10515600" cy="1325563"/>
          </a:xfrm>
        </p:spPr>
        <p:txBody>
          <a:bodyPr/>
          <a:lstStyle/>
          <a:p>
            <a:r>
              <a:rPr lang="en-US" dirty="0"/>
              <a:t>Preparing for your Internship/Field Research</a:t>
            </a:r>
          </a:p>
        </p:txBody>
      </p:sp>
      <p:sp>
        <p:nvSpPr>
          <p:cNvPr id="3" name="Content Placeholder 2">
            <a:extLst>
              <a:ext uri="{FF2B5EF4-FFF2-40B4-BE49-F238E27FC236}">
                <a16:creationId xmlns:a16="http://schemas.microsoft.com/office/drawing/2014/main" id="{16426F99-FF6B-4CFC-BF73-54F097D2F0B4}"/>
              </a:ext>
            </a:extLst>
          </p:cNvPr>
          <p:cNvSpPr>
            <a:spLocks noGrp="1"/>
          </p:cNvSpPr>
          <p:nvPr>
            <p:ph idx="1"/>
          </p:nvPr>
        </p:nvSpPr>
        <p:spPr>
          <a:xfrm>
            <a:off x="173422" y="1414808"/>
            <a:ext cx="7821238" cy="4481495"/>
          </a:xfrm>
        </p:spPr>
        <p:txBody>
          <a:bodyPr>
            <a:normAutofit fontScale="92500"/>
          </a:bodyPr>
          <a:lstStyle/>
          <a:p>
            <a:r>
              <a:rPr lang="en-US" sz="2800" i="1" dirty="0"/>
              <a:t>What do you need to know before you go?</a:t>
            </a:r>
          </a:p>
          <a:p>
            <a:pPr lvl="1">
              <a:buFont typeface="Wingdings" panose="05000000000000000000" pitchFamily="2" charset="2"/>
              <a:buChar char="Ø"/>
            </a:pPr>
            <a:r>
              <a:rPr lang="en-US" sz="2800" dirty="0"/>
              <a:t>Researched business plan examples, requirements of competition, past intern evaluations at BKU</a:t>
            </a:r>
          </a:p>
          <a:p>
            <a:r>
              <a:rPr lang="en-US" sz="2800" i="1" dirty="0"/>
              <a:t>What information do you need while you’re in Uganda?</a:t>
            </a:r>
          </a:p>
          <a:p>
            <a:pPr lvl="1">
              <a:buFont typeface="Wingdings" panose="05000000000000000000" pitchFamily="2" charset="2"/>
              <a:buChar char="Ø"/>
            </a:pPr>
            <a:r>
              <a:rPr lang="en-US" sz="2800" dirty="0"/>
              <a:t>Fill in the gaps with more program or project evaluation</a:t>
            </a:r>
          </a:p>
          <a:p>
            <a:pPr lvl="1">
              <a:buFont typeface="Wingdings" panose="05000000000000000000" pitchFamily="2" charset="2"/>
              <a:buChar char="Ø"/>
            </a:pPr>
            <a:r>
              <a:rPr lang="en-US" sz="2800" dirty="0"/>
              <a:t>Who do you need to talk to? What questions do you need answered (or think you need answered)?</a:t>
            </a:r>
          </a:p>
          <a:p>
            <a:r>
              <a:rPr lang="en-US" sz="2800" i="1" dirty="0"/>
              <a:t>What can you do once you are back in the US?</a:t>
            </a:r>
          </a:p>
          <a:p>
            <a:pPr lvl="1">
              <a:buFont typeface="Wingdings" panose="05000000000000000000" pitchFamily="2" charset="2"/>
              <a:buChar char="Ø"/>
            </a:pPr>
            <a:r>
              <a:rPr lang="en-US" sz="2800" dirty="0"/>
              <a:t>Writing, external research</a:t>
            </a:r>
          </a:p>
          <a:p>
            <a:pPr marL="457200" lvl="1" indent="0">
              <a:buNone/>
            </a:pPr>
            <a:endParaRPr lang="en-US" dirty="0"/>
          </a:p>
        </p:txBody>
      </p:sp>
      <p:sp>
        <p:nvSpPr>
          <p:cNvPr id="8" name="TextBox 7">
            <a:extLst>
              <a:ext uri="{FF2B5EF4-FFF2-40B4-BE49-F238E27FC236}">
                <a16:creationId xmlns:a16="http://schemas.microsoft.com/office/drawing/2014/main" id="{223CB383-BA10-4E9A-B145-5127C8F426A1}"/>
              </a:ext>
            </a:extLst>
          </p:cNvPr>
          <p:cNvSpPr txBox="1"/>
          <p:nvPr/>
        </p:nvSpPr>
        <p:spPr>
          <a:xfrm>
            <a:off x="1040296" y="5730078"/>
            <a:ext cx="10111409" cy="738664"/>
          </a:xfrm>
          <a:prstGeom prst="rect">
            <a:avLst/>
          </a:prstGeom>
          <a:noFill/>
        </p:spPr>
        <p:txBody>
          <a:bodyPr wrap="square" rtlCol="0">
            <a:spAutoFit/>
          </a:bodyPr>
          <a:lstStyle/>
          <a:p>
            <a:pPr algn="ctr"/>
            <a:r>
              <a:rPr lang="en-US" i="1" dirty="0"/>
              <a:t>----------------------------------------------------------------------------------------------------------------------------</a:t>
            </a:r>
          </a:p>
          <a:p>
            <a:pPr algn="ctr"/>
            <a:r>
              <a:rPr lang="en-US" sz="2400" i="1" dirty="0"/>
              <a:t>What are your goals while in Uganda?</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94660" y="1219299"/>
            <a:ext cx="3157045" cy="4209393"/>
          </a:xfrm>
          <a:prstGeom prst="rect">
            <a:avLst/>
          </a:prstGeom>
        </p:spPr>
      </p:pic>
    </p:spTree>
    <p:extLst>
      <p:ext uri="{BB962C8B-B14F-4D97-AF65-F5344CB8AC3E}">
        <p14:creationId xmlns:p14="http://schemas.microsoft.com/office/powerpoint/2010/main" val="3943667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5293-8911-4AA6-803B-F84DD30AF4D7}"/>
              </a:ext>
            </a:extLst>
          </p:cNvPr>
          <p:cNvSpPr>
            <a:spLocks noGrp="1"/>
          </p:cNvSpPr>
          <p:nvPr>
            <p:ph type="title"/>
          </p:nvPr>
        </p:nvSpPr>
        <p:spPr/>
        <p:txBody>
          <a:bodyPr/>
          <a:lstStyle/>
          <a:p>
            <a:r>
              <a:rPr lang="en-US" dirty="0"/>
              <a:t>Business Plan Framework</a:t>
            </a:r>
          </a:p>
        </p:txBody>
      </p:sp>
      <p:sp>
        <p:nvSpPr>
          <p:cNvPr id="3" name="Content Placeholder 2">
            <a:extLst>
              <a:ext uri="{FF2B5EF4-FFF2-40B4-BE49-F238E27FC236}">
                <a16:creationId xmlns:a16="http://schemas.microsoft.com/office/drawing/2014/main" id="{9A203B70-F769-43E7-9569-B0F930CF7061}"/>
              </a:ext>
            </a:extLst>
          </p:cNvPr>
          <p:cNvSpPr>
            <a:spLocks noGrp="1"/>
          </p:cNvSpPr>
          <p:nvPr>
            <p:ph idx="1"/>
          </p:nvPr>
        </p:nvSpPr>
        <p:spPr>
          <a:xfrm>
            <a:off x="838200" y="1690688"/>
            <a:ext cx="10515600" cy="4486275"/>
          </a:xfrm>
        </p:spPr>
        <p:txBody>
          <a:bodyPr>
            <a:normAutofit/>
          </a:bodyPr>
          <a:lstStyle/>
          <a:p>
            <a:pPr marL="0" indent="0">
              <a:buNone/>
            </a:pPr>
            <a:r>
              <a:rPr lang="en-US" sz="2800" u="sng" dirty="0"/>
              <a:t>For each of the four projects</a:t>
            </a:r>
            <a:r>
              <a:rPr lang="en-US" sz="2800" dirty="0"/>
              <a:t>:</a:t>
            </a:r>
          </a:p>
          <a:p>
            <a:r>
              <a:rPr lang="en-US" sz="2800" b="1" dirty="0"/>
              <a:t>Significance of the Problem</a:t>
            </a:r>
          </a:p>
          <a:p>
            <a:r>
              <a:rPr lang="en-US" sz="2800" b="1" dirty="0"/>
              <a:t>Tangibility</a:t>
            </a:r>
            <a:r>
              <a:rPr lang="en-US" sz="2800" dirty="0"/>
              <a:t> - project description, needs assessment</a:t>
            </a:r>
          </a:p>
          <a:p>
            <a:r>
              <a:rPr lang="en-US" sz="2800" b="1" dirty="0"/>
              <a:t>Feasibility and Implementation </a:t>
            </a:r>
            <a:r>
              <a:rPr lang="en-US" sz="2800" dirty="0"/>
              <a:t>- action plan, operations/activities</a:t>
            </a:r>
          </a:p>
          <a:p>
            <a:r>
              <a:rPr lang="en-US" sz="2800" b="1" dirty="0"/>
              <a:t>Leveraging Potential </a:t>
            </a:r>
            <a:r>
              <a:rPr lang="en-US" sz="2800" dirty="0"/>
              <a:t>- marketing plan, partnerships, network and support</a:t>
            </a:r>
          </a:p>
          <a:p>
            <a:r>
              <a:rPr lang="en-US" sz="2800" b="1" dirty="0"/>
              <a:t>Funding Sustainability </a:t>
            </a:r>
            <a:r>
              <a:rPr lang="en-US" sz="2800" dirty="0"/>
              <a:t>- market research, customer base</a:t>
            </a:r>
          </a:p>
          <a:p>
            <a:r>
              <a:rPr lang="en-US" sz="2800" b="1" dirty="0"/>
              <a:t>Management Team</a:t>
            </a:r>
          </a:p>
        </p:txBody>
      </p:sp>
    </p:spTree>
    <p:extLst>
      <p:ext uri="{BB962C8B-B14F-4D97-AF65-F5344CB8AC3E}">
        <p14:creationId xmlns:p14="http://schemas.microsoft.com/office/powerpoint/2010/main" val="1671576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3A79E-B069-4FAA-A872-81AC01804AAF}"/>
              </a:ext>
            </a:extLst>
          </p:cNvPr>
          <p:cNvSpPr>
            <a:spLocks noGrp="1"/>
          </p:cNvSpPr>
          <p:nvPr>
            <p:ph type="title"/>
          </p:nvPr>
        </p:nvSpPr>
        <p:spPr>
          <a:xfrm>
            <a:off x="1143000" y="229772"/>
            <a:ext cx="9875520" cy="1356360"/>
          </a:xfrm>
        </p:spPr>
        <p:txBody>
          <a:bodyPr/>
          <a:lstStyle/>
          <a:p>
            <a:r>
              <a:rPr lang="en-US" dirty="0"/>
              <a:t>Field Research (cont’d)</a:t>
            </a:r>
          </a:p>
        </p:txBody>
      </p:sp>
      <p:sp>
        <p:nvSpPr>
          <p:cNvPr id="3" name="Content Placeholder 2">
            <a:extLst>
              <a:ext uri="{FF2B5EF4-FFF2-40B4-BE49-F238E27FC236}">
                <a16:creationId xmlns:a16="http://schemas.microsoft.com/office/drawing/2014/main" id="{19C7D6FF-66F7-433D-895B-287E9DE5CBE8}"/>
              </a:ext>
            </a:extLst>
          </p:cNvPr>
          <p:cNvSpPr>
            <a:spLocks noGrp="1"/>
          </p:cNvSpPr>
          <p:nvPr>
            <p:ph sz="half" idx="1"/>
          </p:nvPr>
        </p:nvSpPr>
        <p:spPr>
          <a:xfrm>
            <a:off x="838199" y="1261241"/>
            <a:ext cx="6294121" cy="5311009"/>
          </a:xfrm>
        </p:spPr>
        <p:txBody>
          <a:bodyPr>
            <a:normAutofit/>
          </a:bodyPr>
          <a:lstStyle/>
          <a:p>
            <a:r>
              <a:rPr lang="en-US" sz="2600" b="1" i="1" u="sng" dirty="0"/>
              <a:t>Consulted with BKU!</a:t>
            </a:r>
          </a:p>
          <a:p>
            <a:pPr lvl="1">
              <a:buFont typeface="Wingdings" panose="05000000000000000000" pitchFamily="2" charset="2"/>
              <a:buChar char="Ø"/>
            </a:pPr>
            <a:r>
              <a:rPr lang="en-US" sz="2400" dirty="0"/>
              <a:t>Asked BKU their vision, plans, how &amp; why</a:t>
            </a:r>
          </a:p>
          <a:p>
            <a:r>
              <a:rPr lang="en-US" sz="2600" dirty="0"/>
              <a:t>Interviewed outside experts in related fields</a:t>
            </a:r>
          </a:p>
          <a:p>
            <a:r>
              <a:rPr lang="en-US" sz="2600" dirty="0"/>
              <a:t>Take notes, take pictures, LISTEN</a:t>
            </a:r>
          </a:p>
          <a:p>
            <a:r>
              <a:rPr lang="en-US" sz="2600" b="1" i="1" u="sng" dirty="0"/>
              <a:t>Balancing act </a:t>
            </a:r>
            <a:r>
              <a:rPr lang="en-US" sz="2600" dirty="0"/>
              <a:t>of what you need for project, client’s needs, being accountable, and being adaptable</a:t>
            </a:r>
          </a:p>
          <a:p>
            <a:r>
              <a:rPr lang="en-US" sz="2600" dirty="0" err="1"/>
              <a:t>Research</a:t>
            </a:r>
            <a:r>
              <a:rPr lang="en-US" sz="2600" dirty="0" err="1">
                <a:sym typeface="Wingdings" panose="05000000000000000000" pitchFamily="2" charset="2"/>
              </a:rPr>
              <a:t>FeedbackRevise</a:t>
            </a:r>
            <a:r>
              <a:rPr lang="en-US" sz="2600" dirty="0">
                <a:sym typeface="Wingdings" panose="05000000000000000000" pitchFamily="2" charset="2"/>
              </a:rPr>
              <a:t></a:t>
            </a:r>
          </a:p>
          <a:p>
            <a:pPr marL="45720" indent="0">
              <a:buNone/>
            </a:pPr>
            <a:r>
              <a:rPr lang="en-US" sz="2600" dirty="0">
                <a:sym typeface="Wingdings" panose="05000000000000000000" pitchFamily="2" charset="2"/>
              </a:rPr>
              <a:t>   </a:t>
            </a:r>
            <a:r>
              <a:rPr lang="en-US" sz="2600" dirty="0" err="1">
                <a:sym typeface="Wingdings" panose="05000000000000000000" pitchFamily="2" charset="2"/>
              </a:rPr>
              <a:t>ResearchFeedbackRevise</a:t>
            </a:r>
            <a:r>
              <a:rPr lang="en-US" sz="2600" dirty="0">
                <a:sym typeface="Wingdings" panose="05000000000000000000" pitchFamily="2" charset="2"/>
              </a:rPr>
              <a:t></a:t>
            </a:r>
            <a:endParaRPr lang="en-US" sz="2600" dirty="0"/>
          </a:p>
        </p:txBody>
      </p:sp>
      <p:pic>
        <p:nvPicPr>
          <p:cNvPr id="5" name="Content Placeholder 4">
            <a:extLst>
              <a:ext uri="{FF2B5EF4-FFF2-40B4-BE49-F238E27FC236}">
                <a16:creationId xmlns:a16="http://schemas.microsoft.com/office/drawing/2014/main" id="{2922202C-7807-4663-B4B0-C0F8ABBBDA6C}"/>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7448446" y="3456483"/>
            <a:ext cx="3949147" cy="2961860"/>
          </a:xfrm>
          <a:prstGeom prst="rect">
            <a:avLst/>
          </a:prstGeom>
        </p:spPr>
      </p:pic>
      <p:pic>
        <p:nvPicPr>
          <p:cNvPr id="6" name="Picture 5">
            <a:extLst>
              <a:ext uri="{FF2B5EF4-FFF2-40B4-BE49-F238E27FC236}">
                <a16:creationId xmlns:a16="http://schemas.microsoft.com/office/drawing/2014/main" id="{DC36E352-9F0A-40E5-8AD7-FA1121C709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32788" y="424935"/>
            <a:ext cx="3949148" cy="2961861"/>
          </a:xfrm>
          <a:prstGeom prst="rect">
            <a:avLst/>
          </a:prstGeom>
        </p:spPr>
      </p:pic>
    </p:spTree>
    <p:extLst>
      <p:ext uri="{BB962C8B-B14F-4D97-AF65-F5344CB8AC3E}">
        <p14:creationId xmlns:p14="http://schemas.microsoft.com/office/powerpoint/2010/main" val="257756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06BED-03F8-47E6-B63F-09521E483B12}"/>
              </a:ext>
            </a:extLst>
          </p:cNvPr>
          <p:cNvSpPr>
            <a:spLocks noGrp="1"/>
          </p:cNvSpPr>
          <p:nvPr>
            <p:ph type="title"/>
          </p:nvPr>
        </p:nvSpPr>
        <p:spPr>
          <a:xfrm>
            <a:off x="1143000" y="357346"/>
            <a:ext cx="9875520" cy="1356360"/>
          </a:xfrm>
        </p:spPr>
        <p:txBody>
          <a:bodyPr/>
          <a:lstStyle/>
          <a:p>
            <a:r>
              <a:rPr lang="en-US" dirty="0"/>
              <a:t>Putting it all together</a:t>
            </a:r>
          </a:p>
        </p:txBody>
      </p:sp>
      <p:sp>
        <p:nvSpPr>
          <p:cNvPr id="3" name="Content Placeholder 2">
            <a:extLst>
              <a:ext uri="{FF2B5EF4-FFF2-40B4-BE49-F238E27FC236}">
                <a16:creationId xmlns:a16="http://schemas.microsoft.com/office/drawing/2014/main" id="{B19AA39D-E634-4F14-86E5-DA2867543922}"/>
              </a:ext>
            </a:extLst>
          </p:cNvPr>
          <p:cNvSpPr>
            <a:spLocks noGrp="1"/>
          </p:cNvSpPr>
          <p:nvPr>
            <p:ph idx="1"/>
          </p:nvPr>
        </p:nvSpPr>
        <p:spPr>
          <a:xfrm>
            <a:off x="1143000" y="1337310"/>
            <a:ext cx="9872871" cy="4648328"/>
          </a:xfrm>
        </p:spPr>
        <p:txBody>
          <a:bodyPr/>
          <a:lstStyle/>
          <a:p>
            <a:r>
              <a:rPr lang="en-US" dirty="0"/>
              <a:t>Organized all my field notes</a:t>
            </a:r>
          </a:p>
          <a:p>
            <a:pPr lvl="1">
              <a:buFont typeface="Wingdings" panose="05000000000000000000" pitchFamily="2" charset="2"/>
              <a:buChar char="Ø"/>
            </a:pPr>
            <a:r>
              <a:rPr lang="en-US" dirty="0"/>
              <a:t>(regretted that I didn’t make some things more legible or organized, do that right after you’re done in the field!)</a:t>
            </a:r>
          </a:p>
          <a:p>
            <a:r>
              <a:rPr lang="en-US" dirty="0"/>
              <a:t>Put it together in an easy-to-read report for BKU and potential donors</a:t>
            </a:r>
          </a:p>
          <a:p>
            <a:pPr lvl="1">
              <a:buFont typeface="Wingdings" panose="05000000000000000000" pitchFamily="2" charset="2"/>
              <a:buChar char="Ø"/>
            </a:pPr>
            <a:r>
              <a:rPr lang="en-US" dirty="0"/>
              <a:t>Charts, pictures, quotes, timelines, maps, etc. </a:t>
            </a:r>
          </a:p>
          <a:p>
            <a:r>
              <a:rPr lang="en-US" dirty="0"/>
              <a:t>Cite everything</a:t>
            </a:r>
          </a:p>
          <a:p>
            <a:pPr marL="45720" indent="0" algn="ctr">
              <a:buNone/>
            </a:pPr>
            <a:r>
              <a:rPr lang="en-US" sz="2400" b="1" i="1" dirty="0"/>
              <a:t>BKU’s Business Plans won $50,000!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087" y="4149833"/>
            <a:ext cx="10493826" cy="2471686"/>
          </a:xfrm>
          <a:prstGeom prst="rect">
            <a:avLst/>
          </a:prstGeom>
        </p:spPr>
      </p:pic>
    </p:spTree>
    <p:extLst>
      <p:ext uri="{BB962C8B-B14F-4D97-AF65-F5344CB8AC3E}">
        <p14:creationId xmlns:p14="http://schemas.microsoft.com/office/powerpoint/2010/main" val="427827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C2861-D1F2-45FD-A2F3-065570B36AD3}"/>
              </a:ext>
            </a:extLst>
          </p:cNvPr>
          <p:cNvSpPr>
            <a:spLocks noGrp="1"/>
          </p:cNvSpPr>
          <p:nvPr>
            <p:ph type="title"/>
          </p:nvPr>
        </p:nvSpPr>
        <p:spPr/>
        <p:txBody>
          <a:bodyPr/>
          <a:lstStyle/>
          <a:p>
            <a:pPr algn="ctr"/>
            <a:r>
              <a:rPr lang="en-US" dirty="0"/>
              <a:t>Mini Supermarket: Before &amp; After</a:t>
            </a:r>
          </a:p>
        </p:txBody>
      </p:sp>
      <p:pic>
        <p:nvPicPr>
          <p:cNvPr id="5" name="Content Placeholder 4" descr="C:\Users\lhc3\Downloads\front of market.JPG">
            <a:extLst>
              <a:ext uri="{FF2B5EF4-FFF2-40B4-BE49-F238E27FC236}">
                <a16:creationId xmlns:a16="http://schemas.microsoft.com/office/drawing/2014/main" id="{86646EB2-8876-4F8C-B552-05DFD5B9415A}"/>
              </a:ext>
            </a:extLst>
          </p:cNvPr>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6111242" y="2066839"/>
            <a:ext cx="5646484" cy="3869440"/>
          </a:xfrm>
          <a:prstGeom prst="rect">
            <a:avLst/>
          </a:prstGeom>
          <a:noFill/>
          <a:ln>
            <a:noFill/>
          </a:ln>
        </p:spPr>
      </p:pic>
      <p:pic>
        <p:nvPicPr>
          <p:cNvPr id="7" name="Content Placeholder 6">
            <a:extLst>
              <a:ext uri="{FF2B5EF4-FFF2-40B4-BE49-F238E27FC236}">
                <a16:creationId xmlns:a16="http://schemas.microsoft.com/office/drawing/2014/main" id="{A03B90B8-C7D5-43A8-AF57-FB3904D9C506}"/>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34276" y="1802296"/>
            <a:ext cx="5646484" cy="4234863"/>
          </a:xfrm>
        </p:spPr>
      </p:pic>
    </p:spTree>
    <p:extLst>
      <p:ext uri="{BB962C8B-B14F-4D97-AF65-F5344CB8AC3E}">
        <p14:creationId xmlns:p14="http://schemas.microsoft.com/office/powerpoint/2010/main" val="377559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68B4F5-58A0-4383-BAA1-47242ECBC174}"/>
              </a:ext>
            </a:extLst>
          </p:cNvPr>
          <p:cNvSpPr>
            <a:spLocks noGrp="1"/>
          </p:cNvSpPr>
          <p:nvPr>
            <p:ph type="title"/>
          </p:nvPr>
        </p:nvSpPr>
        <p:spPr>
          <a:xfrm>
            <a:off x="506892" y="415709"/>
            <a:ext cx="10515600" cy="1325563"/>
          </a:xfrm>
        </p:spPr>
        <p:txBody>
          <a:bodyPr/>
          <a:lstStyle/>
          <a:p>
            <a:r>
              <a:rPr lang="en-US" dirty="0"/>
              <a:t>Accommodations: Before</a:t>
            </a:r>
          </a:p>
        </p:txBody>
      </p:sp>
      <p:pic>
        <p:nvPicPr>
          <p:cNvPr id="10" name="Content Placeholder 9">
            <a:extLst>
              <a:ext uri="{FF2B5EF4-FFF2-40B4-BE49-F238E27FC236}">
                <a16:creationId xmlns:a16="http://schemas.microsoft.com/office/drawing/2014/main" id="{E3043125-EDEC-4B8F-BF44-B917BD482B85}"/>
              </a:ext>
            </a:extLst>
          </p:cNvPr>
          <p:cNvPicPr>
            <a:picLocks noGrp="1" noChangeAspect="1"/>
          </p:cNvPicPr>
          <p:nvPr>
            <p:ph sz="half" idx="1"/>
          </p:nvPr>
        </p:nvPicPr>
        <p:blipFill rotWithShape="1">
          <a:blip r:embed="rId2" cstate="hqprint">
            <a:extLst>
              <a:ext uri="{28A0092B-C50C-407E-A947-70E740481C1C}">
                <a14:useLocalDpi xmlns:a14="http://schemas.microsoft.com/office/drawing/2010/main" val="0"/>
              </a:ext>
            </a:extLst>
          </a:blip>
          <a:srcRect l="24516" b="27341"/>
          <a:stretch/>
        </p:blipFill>
        <p:spPr>
          <a:xfrm>
            <a:off x="233700" y="1588770"/>
            <a:ext cx="6433504" cy="4644493"/>
          </a:xfrm>
        </p:spPr>
      </p:pic>
      <p:pic>
        <p:nvPicPr>
          <p:cNvPr id="9" name="Picture 8">
            <a:extLst>
              <a:ext uri="{FF2B5EF4-FFF2-40B4-BE49-F238E27FC236}">
                <a16:creationId xmlns:a16="http://schemas.microsoft.com/office/drawing/2014/main" id="{E65347C4-D0DC-4B53-892C-FBB78B3BD120}"/>
              </a:ext>
            </a:extLst>
          </p:cNvPr>
          <p:cNvPicPr>
            <a:picLocks noChangeAspect="1"/>
          </p:cNvPicPr>
          <p:nvPr/>
        </p:nvPicPr>
        <p:blipFill rotWithShape="1">
          <a:blip r:embed="rId3">
            <a:extLst>
              <a:ext uri="{28A0092B-C50C-407E-A947-70E740481C1C}">
                <a14:useLocalDpi xmlns:a14="http://schemas.microsoft.com/office/drawing/2010/main" val="0"/>
              </a:ext>
            </a:extLst>
          </a:blip>
          <a:srcRect t="12333" b="13166"/>
          <a:stretch/>
        </p:blipFill>
        <p:spPr>
          <a:xfrm>
            <a:off x="6921338" y="2127936"/>
            <a:ext cx="4786792" cy="3566160"/>
          </a:xfrm>
          <a:prstGeom prst="rect">
            <a:avLst/>
          </a:prstGeom>
        </p:spPr>
      </p:pic>
      <p:sp>
        <p:nvSpPr>
          <p:cNvPr id="5" name="Content Placeholder 4">
            <a:extLst>
              <a:ext uri="{FF2B5EF4-FFF2-40B4-BE49-F238E27FC236}">
                <a16:creationId xmlns:a16="http://schemas.microsoft.com/office/drawing/2014/main" id="{DAC731E3-98CF-45E4-A7BE-91FADB55FE74}"/>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218510639"/>
      </p:ext>
    </p:extLst>
  </p:cSld>
  <p:clrMapOvr>
    <a:masterClrMapping/>
  </p:clrMapOvr>
</p:sld>
</file>

<file path=ppt/theme/theme1.xml><?xml version="1.0" encoding="utf-8"?>
<a:theme xmlns:a="http://schemas.openxmlformats.org/drawingml/2006/main" name="Basis">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286</TotalTime>
  <Words>655</Words>
  <Application>Microsoft Macintosh PowerPoint</Application>
  <PresentationFormat>Widescreen</PresentationFormat>
  <Paragraphs>77</Paragraphs>
  <Slides>12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Corbel</vt:lpstr>
      <vt:lpstr>Wingdings</vt:lpstr>
      <vt:lpstr>Basis</vt:lpstr>
      <vt:lpstr>Business Development Plans</vt:lpstr>
      <vt:lpstr>Agenda</vt:lpstr>
      <vt:lpstr>Background: Social Enterprise Competition, 2014</vt:lpstr>
      <vt:lpstr>Preparing for your Internship/Field Research</vt:lpstr>
      <vt:lpstr>Business Plan Framework</vt:lpstr>
      <vt:lpstr>Field Research (cont’d)</vt:lpstr>
      <vt:lpstr>Putting it all together</vt:lpstr>
      <vt:lpstr>Mini Supermarket: Before &amp; After</vt:lpstr>
      <vt:lpstr>Accommodations: Before</vt:lpstr>
      <vt:lpstr>Accommodations: After</vt:lpstr>
      <vt:lpstr>Agriculture/Animal Husbandry</vt:lpstr>
      <vt:lpstr>Questions or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Development Plans</dc:title>
  <dc:creator>Angelo, Lindsay Heath</dc:creator>
  <cp:lastModifiedBy>Conte, Maura E.</cp:lastModifiedBy>
  <cp:revision>27</cp:revision>
  <dcterms:created xsi:type="dcterms:W3CDTF">2018-04-27T00:50:32Z</dcterms:created>
  <dcterms:modified xsi:type="dcterms:W3CDTF">2019-01-17T21:40:17Z</dcterms:modified>
</cp:coreProperties>
</file>