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6"/>
  </p:notesMasterIdLst>
  <p:sldIdLst>
    <p:sldId id="256" r:id="rId2"/>
    <p:sldId id="265" r:id="rId3"/>
    <p:sldId id="285" r:id="rId4"/>
    <p:sldId id="287" r:id="rId5"/>
    <p:sldId id="276" r:id="rId6"/>
    <p:sldId id="261" r:id="rId7"/>
    <p:sldId id="288" r:id="rId8"/>
    <p:sldId id="291" r:id="rId9"/>
    <p:sldId id="273" r:id="rId10"/>
    <p:sldId id="274" r:id="rId11"/>
    <p:sldId id="268" r:id="rId12"/>
    <p:sldId id="289" r:id="rId13"/>
    <p:sldId id="294" r:id="rId14"/>
    <p:sldId id="286" r:id="rId15"/>
    <p:sldId id="260" r:id="rId16"/>
    <p:sldId id="279" r:id="rId17"/>
    <p:sldId id="280" r:id="rId18"/>
    <p:sldId id="281" r:id="rId19"/>
    <p:sldId id="292" r:id="rId20"/>
    <p:sldId id="282" r:id="rId21"/>
    <p:sldId id="293" r:id="rId22"/>
    <p:sldId id="266" r:id="rId23"/>
    <p:sldId id="297" r:id="rId24"/>
    <p:sldId id="29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72939" autoAdjust="0"/>
  </p:normalViewPr>
  <p:slideViewPr>
    <p:cSldViewPr snapToGrid="0" snapToObjects="1">
      <p:cViewPr varScale="1">
        <p:scale>
          <a:sx n="75" d="100"/>
          <a:sy n="75" d="100"/>
        </p:scale>
        <p:origin x="-1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224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5DFEA-17F7-D948-9F40-31867591E518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7343E-C61A-844A-AE08-D348014DA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6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7343E-C61A-844A-AE08-D348014DA4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20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average difference between the treatment and control group is interpreted as the proportion of respondents who would support an attack on an embassy resulting in military or civilian casualties.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data compares the effect on radio listeners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Always Listeners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Tune Ins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relative to non-listeners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Never Listeners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Tune Outs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B5FDF-4B56-458A-B547-CCE5A3AB745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6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Senior Capacity Building Specialist:</a:t>
            </a:r>
          </a:p>
          <a:p>
            <a:pPr lvl="1"/>
            <a:r>
              <a:rPr lang="en-US" dirty="0" smtClean="0"/>
              <a:t>Dr. Louis Picard (GSPIA faculty)</a:t>
            </a:r>
          </a:p>
          <a:p>
            <a:r>
              <a:rPr lang="en-US" dirty="0" smtClean="0"/>
              <a:t>Project Coordinator:</a:t>
            </a:r>
          </a:p>
          <a:p>
            <a:pPr lvl="1"/>
            <a:r>
              <a:rPr lang="en-US" dirty="0" smtClean="0"/>
              <a:t>Dr. Chris Belasco (MPIA ’05 and PhD ’13)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7343E-C61A-844A-AE08-D348014DA4D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2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Arial"/>
                <a:cs typeface="Arial"/>
              </a:rPr>
              <a:t>Conflict resolution/ mitigation, </a:t>
            </a:r>
          </a:p>
          <a:p>
            <a:pPr lvl="0"/>
            <a:r>
              <a:rPr lang="en-US" dirty="0" smtClean="0">
                <a:latin typeface="Arial"/>
                <a:cs typeface="Arial"/>
              </a:rPr>
              <a:t>Countering violent extremism, </a:t>
            </a:r>
          </a:p>
          <a:p>
            <a:pPr lvl="0"/>
            <a:r>
              <a:rPr lang="en-US" dirty="0" smtClean="0">
                <a:latin typeface="Arial"/>
                <a:cs typeface="Arial"/>
              </a:rPr>
              <a:t>Rule of law</a:t>
            </a:r>
          </a:p>
          <a:p>
            <a:pPr lvl="0"/>
            <a:r>
              <a:rPr lang="en-US" dirty="0" smtClean="0">
                <a:latin typeface="Arial"/>
                <a:cs typeface="Arial"/>
              </a:rPr>
              <a:t>Political violence; </a:t>
            </a:r>
          </a:p>
          <a:p>
            <a:pPr lvl="0"/>
            <a:r>
              <a:rPr lang="en-US" dirty="0" smtClean="0">
                <a:latin typeface="Arial"/>
                <a:cs typeface="Arial"/>
              </a:rPr>
              <a:t>Related work: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Civil Society Strengthening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Cash Transfer/ Livelihoods analysis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Relief and development evaluation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7343E-C61A-844A-AE08-D348014DA4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6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5FD6E-0574-1844-8B92-E0F90093411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53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Gill Sans"/>
                <a:cs typeface="Gill Sans"/>
              </a:rPr>
              <a:t>Participant use of materials offline a key pattern:</a:t>
            </a:r>
          </a:p>
          <a:p>
            <a:pPr lvl="1"/>
            <a:r>
              <a:rPr lang="en-US" sz="1800" dirty="0" smtClean="0">
                <a:latin typeface="Gill Sans"/>
                <a:cs typeface="Gill Sans"/>
              </a:rPr>
              <a:t>More downloadable material</a:t>
            </a:r>
          </a:p>
          <a:p>
            <a:pPr lvl="1"/>
            <a:r>
              <a:rPr lang="en-US" sz="1800" dirty="0" smtClean="0">
                <a:latin typeface="Gill Sans"/>
                <a:cs typeface="Gill Sans"/>
              </a:rPr>
              <a:t>Smaller file sizes </a:t>
            </a:r>
          </a:p>
          <a:p>
            <a:pPr lvl="1"/>
            <a:r>
              <a:rPr lang="en-US" sz="1800" dirty="0" smtClean="0">
                <a:latin typeface="Gill Sans"/>
                <a:cs typeface="Gill Sans"/>
              </a:rPr>
              <a:t>PDFs replace flash files; use of USB flash drives “backup plan”</a:t>
            </a:r>
          </a:p>
          <a:p>
            <a:pPr lvl="1"/>
            <a:r>
              <a:rPr lang="en-US" sz="1800" dirty="0" smtClean="0">
                <a:latin typeface="Gill Sans"/>
                <a:cs typeface="Gill Sans"/>
              </a:rPr>
              <a:t>More reading material to supplement</a:t>
            </a:r>
          </a:p>
          <a:p>
            <a:r>
              <a:rPr lang="en-US" sz="2000" dirty="0" smtClean="0">
                <a:latin typeface="Gill Sans"/>
                <a:cs typeface="Gill Sans"/>
              </a:rPr>
              <a:t>Work Schedules and user patterns vary:</a:t>
            </a:r>
          </a:p>
          <a:p>
            <a:pPr lvl="1"/>
            <a:r>
              <a:rPr lang="en-US" sz="1800" dirty="0" smtClean="0">
                <a:latin typeface="Gill Sans"/>
                <a:cs typeface="Gill Sans"/>
              </a:rPr>
              <a:t>Size and complexity of final project assignment needs to be tailored </a:t>
            </a:r>
          </a:p>
          <a:p>
            <a:pPr lvl="1"/>
            <a:r>
              <a:rPr lang="en-US" sz="1800" dirty="0" smtClean="0">
                <a:latin typeface="Gill Sans"/>
                <a:cs typeface="Gill Sans"/>
              </a:rPr>
              <a:t>Better integration of supervisors to make time at work and encourage participant progress</a:t>
            </a:r>
          </a:p>
          <a:p>
            <a:pPr lvl="1"/>
            <a:r>
              <a:rPr lang="en-US" sz="1800" dirty="0" smtClean="0">
                <a:latin typeface="Gill Sans"/>
                <a:cs typeface="Gill Sans"/>
              </a:rPr>
              <a:t>Better late assignment policy</a:t>
            </a:r>
          </a:p>
          <a:p>
            <a:pPr lvl="1"/>
            <a:r>
              <a:rPr lang="en-US" sz="1800" dirty="0" smtClean="0">
                <a:latin typeface="Gill Sans"/>
                <a:cs typeface="Gill Sans"/>
              </a:rPr>
              <a:t>More proactive tutoring approach</a:t>
            </a:r>
          </a:p>
          <a:p>
            <a:r>
              <a:rPr lang="en-US" sz="2000" dirty="0" smtClean="0">
                <a:latin typeface="Gill Sans"/>
                <a:cs typeface="Gill Sans"/>
              </a:rPr>
              <a:t>Considering shorter courses</a:t>
            </a:r>
          </a:p>
          <a:p>
            <a:r>
              <a:rPr lang="en-US" sz="2000" dirty="0" smtClean="0">
                <a:latin typeface="Gill Sans"/>
                <a:cs typeface="Gill Sans"/>
              </a:rPr>
              <a:t>Considering fewer in-person </a:t>
            </a:r>
            <a:r>
              <a:rPr lang="en-US" sz="2000" dirty="0" err="1" smtClean="0">
                <a:latin typeface="Gill Sans"/>
                <a:cs typeface="Gill Sans"/>
              </a:rPr>
              <a:t>sessons</a:t>
            </a:r>
            <a:endParaRPr lang="en-US" sz="2000" dirty="0" smtClean="0">
              <a:latin typeface="Gill Sans"/>
              <a:cs typeface="Gill Sans"/>
            </a:endParaRPr>
          </a:p>
          <a:p>
            <a:endParaRPr lang="en-US" sz="2000" dirty="0" smtClean="0">
              <a:latin typeface="Gill Sans"/>
              <a:cs typeface="Gill San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5FD6E-0574-1844-8B92-E0F90093411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452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73EFA-2665-BE4B-949E-8E563C3C7F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29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73EFA-2665-BE4B-949E-8E563C3C7F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73EFA-2665-BE4B-949E-8E563C3C7F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53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73EFA-2665-BE4B-949E-8E563C3C7F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50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B5FDF-4B56-458A-B547-CCE5A3AB745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39BE34-C725-7F4D-B06D-A490F76777A1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5E288F5-6DE6-3246-81D3-E65B42007D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Arial"/>
                <a:cs typeface="Arial"/>
              </a:rPr>
              <a:t>Partnering, Capacity Building, and Evaluation in West Africa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7805"/>
            <a:ext cx="4401298" cy="878354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Chris A. Belasco, PhD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70169" y="3475511"/>
            <a:ext cx="4401298" cy="8737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Louis A. Picard, PhD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59034" y="460587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dirty="0" smtClean="0">
                <a:cs typeface="Arial"/>
              </a:rPr>
              <a:t>Governance Group</a:t>
            </a:r>
          </a:p>
          <a:p>
            <a:pPr lvl="1"/>
            <a:endParaRPr lang="en-US" sz="1200" dirty="0" smtClean="0">
              <a:cs typeface="Arial"/>
            </a:endParaRPr>
          </a:p>
          <a:p>
            <a:pPr lvl="1"/>
            <a:r>
              <a:rPr lang="en-US" dirty="0" smtClean="0">
                <a:cs typeface="Arial"/>
              </a:rPr>
              <a:t>Graduate </a:t>
            </a:r>
            <a:r>
              <a:rPr lang="en-US" dirty="0">
                <a:cs typeface="Arial"/>
              </a:rPr>
              <a:t>School of Public and International </a:t>
            </a:r>
            <a:r>
              <a:rPr lang="en-US" dirty="0" smtClean="0">
                <a:cs typeface="Arial"/>
              </a:rPr>
              <a:t>Affairs</a:t>
            </a:r>
          </a:p>
          <a:p>
            <a:pPr lvl="1"/>
            <a:endParaRPr lang="en-US" sz="1200" dirty="0">
              <a:cs typeface="Arial"/>
            </a:endParaRPr>
          </a:p>
          <a:p>
            <a:pPr lvl="1"/>
            <a:r>
              <a:rPr lang="en-US" dirty="0" smtClean="0">
                <a:cs typeface="Arial"/>
              </a:rPr>
              <a:t>University of Pittsburgh</a:t>
            </a:r>
            <a:endParaRPr lang="en-US" dirty="0">
              <a:cs typeface="Arial"/>
            </a:endParaRPr>
          </a:p>
        </p:txBody>
      </p:sp>
      <p:pic>
        <p:nvPicPr>
          <p:cNvPr id="6" name="Picture 5" descr="University_of_Pittsburg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212" y="4773853"/>
            <a:ext cx="1325880" cy="120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7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Pilot Seminars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3245"/>
            <a:ext cx="8260986" cy="38862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Arial"/>
                <a:cs typeface="Arial"/>
              </a:rPr>
              <a:t>P</a:t>
            </a:r>
            <a:r>
              <a:rPr lang="en-US" sz="2000" dirty="0" smtClean="0">
                <a:latin typeface="Arial"/>
                <a:cs typeface="Arial"/>
              </a:rPr>
              <a:t>iloted </a:t>
            </a:r>
            <a:r>
              <a:rPr lang="en-US" sz="2000" dirty="0">
                <a:latin typeface="Arial"/>
                <a:cs typeface="Arial"/>
              </a:rPr>
              <a:t>electronic instructional delivery tools including: </a:t>
            </a:r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1800" dirty="0">
                <a:latin typeface="Arial"/>
                <a:cs typeface="Arial"/>
              </a:rPr>
              <a:t>V</a:t>
            </a:r>
            <a:r>
              <a:rPr lang="en-US" sz="1800" dirty="0" smtClean="0">
                <a:latin typeface="Arial"/>
                <a:cs typeface="Arial"/>
              </a:rPr>
              <a:t>oiceover </a:t>
            </a:r>
            <a:r>
              <a:rPr lang="en-US" sz="1800" dirty="0">
                <a:latin typeface="Arial"/>
                <a:cs typeface="Arial"/>
              </a:rPr>
              <a:t>PowerPoint </a:t>
            </a:r>
            <a:r>
              <a:rPr lang="en-US" sz="1800" dirty="0" smtClean="0">
                <a:latin typeface="Arial"/>
                <a:cs typeface="Arial"/>
              </a:rPr>
              <a:t>lectures 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Video lectures 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Skype lectures </a:t>
            </a:r>
          </a:p>
          <a:p>
            <a:pPr lvl="1"/>
            <a:r>
              <a:rPr lang="en-US" sz="1800" dirty="0">
                <a:latin typeface="Arial"/>
                <a:cs typeface="Arial"/>
              </a:rPr>
              <a:t>F</a:t>
            </a:r>
            <a:r>
              <a:rPr lang="en-US" sz="1800" dirty="0" smtClean="0">
                <a:latin typeface="Arial"/>
                <a:cs typeface="Arial"/>
              </a:rPr>
              <a:t>ield activities </a:t>
            </a:r>
          </a:p>
          <a:p>
            <a:pPr lvl="1"/>
            <a:r>
              <a:rPr lang="en-US" sz="1800" dirty="0">
                <a:latin typeface="Arial"/>
                <a:cs typeface="Arial"/>
              </a:rPr>
              <a:t>A</a:t>
            </a:r>
            <a:r>
              <a:rPr lang="en-US" sz="1800" dirty="0" smtClean="0">
                <a:latin typeface="Arial"/>
                <a:cs typeface="Arial"/>
              </a:rPr>
              <a:t>pplied </a:t>
            </a:r>
            <a:r>
              <a:rPr lang="en-US" sz="1800" dirty="0">
                <a:latin typeface="Arial"/>
                <a:cs typeface="Arial"/>
              </a:rPr>
              <a:t>data analysis </a:t>
            </a:r>
            <a:r>
              <a:rPr lang="en-US" sz="1800" dirty="0" smtClean="0">
                <a:latin typeface="Arial"/>
                <a:cs typeface="Arial"/>
              </a:rPr>
              <a:t>activities </a:t>
            </a:r>
          </a:p>
          <a:p>
            <a:pPr lvl="1"/>
            <a:r>
              <a:rPr lang="en-US" sz="1800" dirty="0">
                <a:latin typeface="Arial"/>
                <a:cs typeface="Arial"/>
              </a:rPr>
              <a:t>M</a:t>
            </a:r>
            <a:r>
              <a:rPr lang="en-US" sz="1800" dirty="0" smtClean="0">
                <a:latin typeface="Arial"/>
                <a:cs typeface="Arial"/>
              </a:rPr>
              <a:t>essage </a:t>
            </a:r>
            <a:r>
              <a:rPr lang="en-US" sz="1800" dirty="0">
                <a:latin typeface="Arial"/>
                <a:cs typeface="Arial"/>
              </a:rPr>
              <a:t>board </a:t>
            </a:r>
            <a:r>
              <a:rPr lang="en-US" sz="1800" dirty="0" smtClean="0">
                <a:latin typeface="Arial"/>
                <a:cs typeface="Arial"/>
              </a:rPr>
              <a:t>prompts</a:t>
            </a:r>
          </a:p>
          <a:p>
            <a:pPr lvl="1"/>
            <a:r>
              <a:rPr lang="en-US" sz="1800" dirty="0">
                <a:latin typeface="Arial"/>
                <a:cs typeface="Arial"/>
              </a:rPr>
              <a:t>O</a:t>
            </a:r>
            <a:r>
              <a:rPr lang="en-US" sz="1800" dirty="0" smtClean="0">
                <a:latin typeface="Arial"/>
                <a:cs typeface="Arial"/>
              </a:rPr>
              <a:t>nline </a:t>
            </a:r>
            <a:r>
              <a:rPr lang="en-US" sz="1800" dirty="0">
                <a:latin typeface="Arial"/>
                <a:cs typeface="Arial"/>
              </a:rPr>
              <a:t>content delivery </a:t>
            </a:r>
            <a:r>
              <a:rPr lang="en-US" sz="1800" dirty="0" smtClean="0">
                <a:latin typeface="Arial"/>
                <a:cs typeface="Arial"/>
              </a:rPr>
              <a:t>systems</a:t>
            </a:r>
          </a:p>
          <a:p>
            <a:r>
              <a:rPr lang="en-US" sz="2000" dirty="0" smtClean="0">
                <a:latin typeface="Arial"/>
                <a:cs typeface="Arial"/>
              </a:rPr>
              <a:t>Compared to </a:t>
            </a:r>
            <a:r>
              <a:rPr lang="en-US" sz="2000" dirty="0">
                <a:latin typeface="Arial"/>
                <a:cs typeface="Arial"/>
              </a:rPr>
              <a:t>in-person instruction techniques traditionally undertaken in training seminars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  <a:p>
            <a:r>
              <a:rPr lang="en-US" sz="2000" dirty="0" smtClean="0">
                <a:latin typeface="Arial"/>
                <a:cs typeface="Arial"/>
              </a:rPr>
              <a:t>Feedback </a:t>
            </a:r>
            <a:r>
              <a:rPr lang="en-US" sz="2000" dirty="0">
                <a:latin typeface="Arial"/>
                <a:cs typeface="Arial"/>
              </a:rPr>
              <a:t>about instructional techniques throughout the seminars from participants and fellow facilitators. 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752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Instructional Tools – Training Modules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2588"/>
            <a:ext cx="7772400" cy="4232656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Arial"/>
                <a:cs typeface="Arial"/>
              </a:rPr>
              <a:t>Instructional </a:t>
            </a:r>
            <a:r>
              <a:rPr lang="en-US" sz="1800" dirty="0">
                <a:latin typeface="Arial"/>
                <a:cs typeface="Arial"/>
              </a:rPr>
              <a:t>lessons </a:t>
            </a:r>
            <a:endParaRPr lang="en-US" sz="1800" dirty="0" smtClean="0">
              <a:latin typeface="Arial"/>
              <a:cs typeface="Arial"/>
            </a:endParaRPr>
          </a:p>
          <a:p>
            <a:pPr lvl="1"/>
            <a:r>
              <a:rPr lang="en-US" sz="1600" smtClean="0">
                <a:latin typeface="Arial"/>
                <a:cs typeface="Arial"/>
              </a:rPr>
              <a:t>Bilingual content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Adobe Captivate Voiceovers – Flash files and multimedia PDFs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Brief </a:t>
            </a:r>
            <a:r>
              <a:rPr lang="en-US" sz="1600" dirty="0">
                <a:latin typeface="Arial"/>
                <a:cs typeface="Arial"/>
              </a:rPr>
              <a:t>in length (no more than 8 minutes) in order to ensure participant attention and reduce file </a:t>
            </a:r>
            <a:r>
              <a:rPr lang="en-US" sz="1600" dirty="0" smtClean="0">
                <a:latin typeface="Arial"/>
                <a:cs typeface="Arial"/>
              </a:rPr>
              <a:t>size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Reading </a:t>
            </a:r>
            <a:r>
              <a:rPr lang="en-US" sz="1600" dirty="0" smtClean="0">
                <a:latin typeface="Arial"/>
                <a:cs typeface="Arial"/>
              </a:rPr>
              <a:t>Materials – Bilingual library</a:t>
            </a:r>
          </a:p>
          <a:p>
            <a:r>
              <a:rPr lang="en-US" sz="1800" dirty="0" smtClean="0">
                <a:latin typeface="Arial"/>
                <a:cs typeface="Arial"/>
              </a:rPr>
              <a:t>Comprehension </a:t>
            </a:r>
            <a:r>
              <a:rPr lang="en-US" sz="1800" dirty="0">
                <a:latin typeface="Arial"/>
                <a:cs typeface="Arial"/>
              </a:rPr>
              <a:t>feedback </a:t>
            </a:r>
            <a:r>
              <a:rPr lang="en-US" sz="1800" dirty="0" smtClean="0">
                <a:latin typeface="Arial"/>
                <a:cs typeface="Arial"/>
              </a:rPr>
              <a:t>tools: 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U</a:t>
            </a:r>
            <a:r>
              <a:rPr lang="en-US" sz="1600" dirty="0" smtClean="0">
                <a:latin typeface="Arial"/>
                <a:cs typeface="Arial"/>
              </a:rPr>
              <a:t>ngraded quizzes at end of each lesson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Online Graded Quizzes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Exam and Capstone Project</a:t>
            </a:r>
            <a:endParaRPr lang="en-US" sz="1600" dirty="0">
              <a:latin typeface="Arial"/>
              <a:cs typeface="Arial"/>
            </a:endParaRPr>
          </a:p>
          <a:p>
            <a:r>
              <a:rPr lang="en-US" sz="1800" dirty="0" smtClean="0">
                <a:latin typeface="Arial"/>
                <a:cs typeface="Arial"/>
              </a:rPr>
              <a:t>Online tutoring: tools </a:t>
            </a:r>
            <a:r>
              <a:rPr lang="en-US" sz="1800" dirty="0">
                <a:latin typeface="Arial"/>
                <a:cs typeface="Arial"/>
              </a:rPr>
              <a:t>for participants to seek clarification. </a:t>
            </a:r>
            <a:endParaRPr lang="en-US" sz="1800" dirty="0" smtClean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Each participant assigned a tutor to promote efforts and monitor progress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Message </a:t>
            </a:r>
            <a:r>
              <a:rPr lang="en-US" sz="1600" dirty="0">
                <a:latin typeface="Arial"/>
                <a:cs typeface="Arial"/>
              </a:rPr>
              <a:t>boards and </a:t>
            </a:r>
            <a:r>
              <a:rPr lang="en-US" sz="1600" dirty="0" smtClean="0">
                <a:latin typeface="Arial"/>
                <a:cs typeface="Arial"/>
              </a:rPr>
              <a:t>email </a:t>
            </a:r>
            <a:r>
              <a:rPr lang="en-US" sz="1600" dirty="0">
                <a:latin typeface="Arial"/>
                <a:cs typeface="Arial"/>
              </a:rPr>
              <a:t>correspondence on final projects</a:t>
            </a:r>
            <a:endParaRPr lang="en-US" sz="1600" dirty="0" smtClean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Skype for one-on-one discussion</a:t>
            </a:r>
          </a:p>
        </p:txBody>
      </p:sp>
    </p:spTree>
    <p:extLst>
      <p:ext uri="{BB962C8B-B14F-4D97-AF65-F5344CB8AC3E}">
        <p14:creationId xmlns:p14="http://schemas.microsoft.com/office/powerpoint/2010/main" val="121496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>
                <a:latin typeface="Arial"/>
                <a:cs typeface="Arial"/>
              </a:rPr>
              <a:t>Certificate Program in Program and Project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25132"/>
            <a:ext cx="8129494" cy="407545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Arial"/>
                <a:cs typeface="Arial"/>
              </a:rPr>
              <a:t>Core Curriculum: Basic Research and Assessment Techniques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Research Methodology for Program Assessment (Summer 2014)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Assessment of Democracy, Human Rights, and Governance (DRG) Sector Programs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Managing Assessments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Basic </a:t>
            </a:r>
            <a:r>
              <a:rPr lang="en-US" sz="1600" dirty="0" smtClean="0">
                <a:latin typeface="Arial"/>
                <a:cs typeface="Arial"/>
              </a:rPr>
              <a:t>Statistics</a:t>
            </a:r>
            <a:endParaRPr lang="en-US" sz="1800" b="1" dirty="0" smtClean="0">
              <a:latin typeface="Arial"/>
              <a:cs typeface="Arial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Arial"/>
                <a:cs typeface="Arial"/>
              </a:rPr>
              <a:t>Concentration I:  </a:t>
            </a:r>
            <a:r>
              <a:rPr lang="en-US" sz="1800" b="1" dirty="0">
                <a:latin typeface="Arial"/>
                <a:cs typeface="Arial"/>
              </a:rPr>
              <a:t>Performance Assessment, Monitoring and Evaluation</a:t>
            </a:r>
            <a:endParaRPr lang="en-US" sz="1800" dirty="0">
              <a:latin typeface="Arial"/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Qualitative Assessment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Process Evaluations and the Logic Model</a:t>
            </a:r>
            <a:r>
              <a:rPr lang="en-US" sz="1600" dirty="0" smtClean="0">
                <a:latin typeface="Arial"/>
                <a:cs typeface="Arial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Arial"/>
                <a:cs typeface="Arial"/>
              </a:rPr>
              <a:t>Concentration II</a:t>
            </a:r>
            <a:r>
              <a:rPr lang="en-US" sz="1800" b="1" dirty="0">
                <a:latin typeface="Arial"/>
                <a:cs typeface="Arial"/>
              </a:rPr>
              <a:t>:  Advanced Assessment Techniques</a:t>
            </a:r>
            <a:endParaRPr lang="en-US" sz="1800" dirty="0">
              <a:latin typeface="Arial"/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Advanced Statistics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Impact </a:t>
            </a:r>
            <a:r>
              <a:rPr lang="en-US" sz="1600" dirty="0" smtClean="0">
                <a:latin typeface="Arial"/>
                <a:cs typeface="Arial"/>
              </a:rPr>
              <a:t>Evaluation</a:t>
            </a:r>
            <a:endParaRPr lang="en-US" sz="1600" dirty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911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CERFODES – A Case Study in Partnership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370"/>
            <a:ext cx="8229600" cy="4876800"/>
          </a:xfrm>
        </p:spPr>
        <p:txBody>
          <a:bodyPr/>
          <a:lstStyle/>
          <a:p>
            <a:r>
              <a:rPr lang="en-US" dirty="0" smtClean="0"/>
              <a:t>Identified in 2013: P-DEV II Baseline Qualitative Data Collection</a:t>
            </a:r>
          </a:p>
          <a:p>
            <a:pPr lvl="1"/>
            <a:r>
              <a:rPr lang="en-US" dirty="0" smtClean="0"/>
              <a:t>Key Informant Interviews</a:t>
            </a:r>
          </a:p>
          <a:p>
            <a:pPr lvl="1"/>
            <a:r>
              <a:rPr lang="en-US" dirty="0" smtClean="0"/>
              <a:t>Focus Groups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Invited to join training pilots conducted in 2014</a:t>
            </a:r>
          </a:p>
          <a:p>
            <a:r>
              <a:rPr lang="en-US" dirty="0" smtClean="0"/>
              <a:t>Completes DOSA </a:t>
            </a:r>
          </a:p>
          <a:p>
            <a:r>
              <a:rPr lang="en-US" dirty="0" smtClean="0"/>
              <a:t>Joins certificate program</a:t>
            </a:r>
          </a:p>
          <a:p>
            <a:endParaRPr lang="en-US" dirty="0"/>
          </a:p>
          <a:p>
            <a:r>
              <a:rPr lang="en-US" dirty="0" smtClean="0"/>
              <a:t>2015: Wins RFP to carry out survey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06129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Goals of Impact Evaluation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Evaluate impact of Peace through Development II (P-DEV II) on attitudes toward violent extremism in Niger, Chad and Burkina Faso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Five year, $60 million program</a:t>
            </a:r>
          </a:p>
          <a:p>
            <a:r>
              <a:rPr lang="en-US" dirty="0" smtClean="0">
                <a:latin typeface="Arial"/>
                <a:cs typeface="Arial"/>
              </a:rPr>
              <a:t>Considered “Flagship” Program for USAID/ WA/ RPGO</a:t>
            </a:r>
          </a:p>
          <a:p>
            <a:r>
              <a:rPr lang="en-US" dirty="0" smtClean="0">
                <a:latin typeface="Arial"/>
                <a:cs typeface="Arial"/>
              </a:rPr>
              <a:t>Ordered 5-year evaluation in the contract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Team leader: Steven E. </a:t>
            </a:r>
            <a:r>
              <a:rPr lang="en-US" dirty="0" err="1" smtClean="0">
                <a:latin typeface="Arial"/>
                <a:cs typeface="Arial"/>
              </a:rPr>
              <a:t>Finkel</a:t>
            </a:r>
            <a:r>
              <a:rPr lang="en-US" dirty="0" smtClean="0">
                <a:latin typeface="Arial"/>
                <a:cs typeface="Arial"/>
              </a:rPr>
              <a:t>, PhD</a:t>
            </a:r>
          </a:p>
          <a:p>
            <a:r>
              <a:rPr lang="en-US" dirty="0" smtClean="0">
                <a:latin typeface="Arial"/>
                <a:cs typeface="Arial"/>
              </a:rPr>
              <a:t>Manager: Chris Belasco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377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P-DEV II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Impact Evaluation of Peace Through Development (PDEV) II program: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Program aims to deter extremism by strengthening community resiliencies against violent extremist ideologies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Chad, Niger, Burkina Faso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Improving local governance in target communities w/ emphasis on urban and </a:t>
            </a:r>
            <a:r>
              <a:rPr lang="en-US" dirty="0" err="1" smtClean="0">
                <a:latin typeface="Arial"/>
                <a:cs typeface="Arial"/>
              </a:rPr>
              <a:t>peri</a:t>
            </a:r>
            <a:r>
              <a:rPr lang="en-US" dirty="0" smtClean="0">
                <a:latin typeface="Arial"/>
                <a:cs typeface="Arial"/>
              </a:rPr>
              <a:t>-urban areas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E</a:t>
            </a:r>
            <a:r>
              <a:rPr lang="en-US" dirty="0" smtClean="0">
                <a:latin typeface="Arial"/>
                <a:cs typeface="Arial"/>
              </a:rPr>
              <a:t>mpowering at-risk youth to become active participants in their communities and the economy,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S</a:t>
            </a:r>
            <a:r>
              <a:rPr lang="en-US" dirty="0" smtClean="0">
                <a:latin typeface="Arial"/>
                <a:cs typeface="Arial"/>
              </a:rPr>
              <a:t>upporting moderate voices and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ncreasing the capacity of civil society to address issues at the community level.</a:t>
            </a:r>
          </a:p>
          <a:p>
            <a:pPr marL="571500" indent="-514350"/>
            <a:r>
              <a:rPr lang="en-US" dirty="0" smtClean="0">
                <a:latin typeface="Arial"/>
                <a:cs typeface="Arial"/>
              </a:rPr>
              <a:t>Quasi-experimental comparison of program zones</a:t>
            </a:r>
          </a:p>
          <a:p>
            <a:pPr marL="571500" indent="-514350"/>
            <a:r>
              <a:rPr lang="en-US" dirty="0" smtClean="0">
                <a:latin typeface="Arial"/>
                <a:cs typeface="Arial"/>
              </a:rPr>
              <a:t>Statistical analysis of panel interviews</a:t>
            </a:r>
          </a:p>
          <a:p>
            <a:pPr marL="571500" indent="-514350"/>
            <a:r>
              <a:rPr lang="en-US" dirty="0" smtClean="0">
                <a:latin typeface="Arial"/>
                <a:cs typeface="Arial"/>
              </a:rPr>
              <a:t>Analysis of survey experiments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>
              <a:latin typeface="Arial"/>
              <a:cs typeface="Arial"/>
            </a:endParaRP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152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P-DEV II Activities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8229600" cy="4068763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Arial"/>
                <a:cs typeface="Arial"/>
              </a:rPr>
              <a:t>Media (radio) programming promoting peaceful conflict resolution and moderate voices</a:t>
            </a:r>
          </a:p>
          <a:p>
            <a:pPr algn="just"/>
            <a:endParaRPr lang="en-US" sz="2000" dirty="0" smtClean="0">
              <a:latin typeface="Arial"/>
              <a:cs typeface="Arial"/>
            </a:endParaRPr>
          </a:p>
          <a:p>
            <a:pPr algn="just"/>
            <a:r>
              <a:rPr lang="en-US" sz="2000" dirty="0" smtClean="0">
                <a:latin typeface="Arial"/>
                <a:cs typeface="Arial"/>
              </a:rPr>
              <a:t>Training of community and religious leaders on conflict mitigation</a:t>
            </a:r>
          </a:p>
          <a:p>
            <a:pPr algn="just"/>
            <a:endParaRPr lang="en-US" sz="2000" dirty="0" smtClean="0">
              <a:latin typeface="Arial"/>
              <a:cs typeface="Arial"/>
            </a:endParaRPr>
          </a:p>
          <a:p>
            <a:pPr algn="just"/>
            <a:r>
              <a:rPr lang="en-US" sz="2000" dirty="0" smtClean="0">
                <a:latin typeface="Arial"/>
                <a:cs typeface="Arial"/>
              </a:rPr>
              <a:t>Civic education, moderate voice promotion, and youth empowerment themed events</a:t>
            </a:r>
          </a:p>
          <a:p>
            <a:pPr algn="just"/>
            <a:endParaRPr lang="en-US" sz="2000" dirty="0" smtClean="0">
              <a:latin typeface="Arial"/>
              <a:cs typeface="Arial"/>
            </a:endParaRPr>
          </a:p>
          <a:p>
            <a:pPr algn="just"/>
            <a:r>
              <a:rPr lang="en-US" sz="2000" dirty="0" smtClean="0">
                <a:latin typeface="Arial"/>
                <a:cs typeface="Arial"/>
              </a:rPr>
              <a:t>Training of government and community leaders on administrative and fiscal management skills</a:t>
            </a:r>
          </a:p>
          <a:p>
            <a:pPr algn="just"/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020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EAS Impact Evaluation </a:t>
            </a:r>
            <a:r>
              <a:rPr lang="en-US" dirty="0">
                <a:latin typeface="Arial"/>
                <a:cs typeface="Arial"/>
              </a:rPr>
              <a:t>S</a:t>
            </a:r>
            <a:r>
              <a:rPr lang="en-US" dirty="0" smtClean="0">
                <a:latin typeface="Arial"/>
                <a:cs typeface="Arial"/>
              </a:rPr>
              <a:t>trategy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/>
                <a:cs typeface="Arial"/>
              </a:rPr>
              <a:t>The TMG-Pitt impact evaluation strategy has </a:t>
            </a:r>
            <a:r>
              <a:rPr lang="en-US" sz="2400" dirty="0" smtClean="0">
                <a:latin typeface="Arial"/>
                <a:cs typeface="Arial"/>
              </a:rPr>
              <a:t>two </a:t>
            </a:r>
            <a:r>
              <a:rPr lang="en-US" sz="2400" dirty="0">
                <a:latin typeface="Arial"/>
                <a:cs typeface="Arial"/>
              </a:rPr>
              <a:t>components: </a:t>
            </a:r>
            <a:endParaRPr lang="en-US" sz="2400" dirty="0" smtClean="0">
              <a:latin typeface="Arial"/>
              <a:cs typeface="Arial"/>
            </a:endParaRPr>
          </a:p>
          <a:p>
            <a:pPr lvl="1" algn="just"/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>
                <a:latin typeface="Arial"/>
                <a:cs typeface="Arial"/>
              </a:rPr>
              <a:t>) Exercise </a:t>
            </a:r>
            <a:r>
              <a:rPr lang="en-US" sz="2000" dirty="0" smtClean="0">
                <a:latin typeface="Arial"/>
                <a:cs typeface="Arial"/>
              </a:rPr>
              <a:t>I: quantitative </a:t>
            </a:r>
            <a:r>
              <a:rPr lang="en-US" sz="2000" dirty="0">
                <a:latin typeface="Arial"/>
                <a:cs typeface="Arial"/>
              </a:rPr>
              <a:t>evaluation of P-DEV II activities </a:t>
            </a:r>
            <a:r>
              <a:rPr lang="en-US" sz="2000" dirty="0" smtClean="0">
                <a:latin typeface="Arial"/>
                <a:cs typeface="Arial"/>
              </a:rPr>
              <a:t>(core vs. non-core zones);</a:t>
            </a:r>
          </a:p>
          <a:p>
            <a:pPr lvl="2" algn="just"/>
            <a:r>
              <a:rPr lang="en-US" sz="1800" dirty="0" smtClean="0">
                <a:latin typeface="Arial"/>
                <a:cs typeface="Arial"/>
              </a:rPr>
              <a:t>Quantitative assessment of survey data – preliminary comparison of core </a:t>
            </a:r>
            <a:r>
              <a:rPr lang="en-US" sz="1800" dirty="0" err="1" smtClean="0">
                <a:latin typeface="Arial"/>
                <a:cs typeface="Arial"/>
              </a:rPr>
              <a:t>vs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smtClean="0">
                <a:latin typeface="Arial"/>
                <a:cs typeface="Arial"/>
              </a:rPr>
              <a:t>non-core zones</a:t>
            </a:r>
          </a:p>
          <a:p>
            <a:pPr lvl="2" algn="just"/>
            <a:r>
              <a:rPr lang="en-US" sz="1800" dirty="0" smtClean="0">
                <a:latin typeface="Arial"/>
                <a:cs typeface="Arial"/>
              </a:rPr>
              <a:t>Qualitative </a:t>
            </a:r>
            <a:r>
              <a:rPr lang="en-US" sz="1800" dirty="0">
                <a:latin typeface="Arial"/>
                <a:cs typeface="Arial"/>
              </a:rPr>
              <a:t>assessment </a:t>
            </a:r>
            <a:r>
              <a:rPr lang="en-US" sz="1800" dirty="0" smtClean="0">
                <a:latin typeface="Arial"/>
                <a:cs typeface="Arial"/>
              </a:rPr>
              <a:t>(</a:t>
            </a:r>
            <a:r>
              <a:rPr lang="en-US" sz="1800" dirty="0">
                <a:latin typeface="Arial"/>
                <a:cs typeface="Arial"/>
              </a:rPr>
              <a:t>focus groups and key informant interviews). </a:t>
            </a:r>
          </a:p>
          <a:p>
            <a:pPr lvl="2" algn="just"/>
            <a:endParaRPr lang="en-US" sz="1800" dirty="0" smtClean="0">
              <a:latin typeface="Arial"/>
              <a:cs typeface="Arial"/>
            </a:endParaRPr>
          </a:p>
          <a:p>
            <a:pPr lvl="1" algn="just"/>
            <a:r>
              <a:rPr lang="en-US" sz="2000" dirty="0" smtClean="0">
                <a:latin typeface="Arial"/>
                <a:cs typeface="Arial"/>
              </a:rPr>
              <a:t>2</a:t>
            </a:r>
            <a:r>
              <a:rPr lang="en-US" sz="2000" dirty="0">
                <a:latin typeface="Arial"/>
                <a:cs typeface="Arial"/>
              </a:rPr>
              <a:t>) Exercise II: </a:t>
            </a:r>
            <a:r>
              <a:rPr lang="en-US" sz="2000" dirty="0" smtClean="0">
                <a:latin typeface="Arial"/>
                <a:cs typeface="Arial"/>
              </a:rPr>
              <a:t>experimental evaluation of P-DEV </a:t>
            </a:r>
            <a:r>
              <a:rPr lang="en-US" sz="2000" dirty="0">
                <a:latin typeface="Arial"/>
                <a:cs typeface="Arial"/>
              </a:rPr>
              <a:t>II radio </a:t>
            </a:r>
            <a:r>
              <a:rPr lang="en-US" sz="2000" dirty="0" smtClean="0">
                <a:latin typeface="Arial"/>
                <a:cs typeface="Arial"/>
              </a:rPr>
              <a:t>programming (randomized encouragement);</a:t>
            </a:r>
          </a:p>
          <a:p>
            <a:pPr lvl="2" algn="just"/>
            <a:r>
              <a:rPr lang="en-US" sz="1800" dirty="0">
                <a:latin typeface="Arial"/>
                <a:cs typeface="Arial"/>
              </a:rPr>
              <a:t>Quantitative assessment of survey data </a:t>
            </a:r>
            <a:r>
              <a:rPr lang="en-US" sz="1800" dirty="0" smtClean="0">
                <a:latin typeface="Arial"/>
                <a:cs typeface="Arial"/>
              </a:rPr>
              <a:t>evaluating value change over time</a:t>
            </a:r>
            <a:endParaRPr lang="en-US" sz="1800" dirty="0">
              <a:latin typeface="Arial"/>
              <a:cs typeface="Arial"/>
            </a:endParaRPr>
          </a:p>
          <a:p>
            <a:pPr lvl="2" algn="just"/>
            <a:endParaRPr lang="en-US" dirty="0" smtClean="0">
              <a:latin typeface="Arial"/>
              <a:cs typeface="Arial"/>
            </a:endParaRPr>
          </a:p>
          <a:p>
            <a:pPr marL="457200" lvl="1" indent="0" algn="just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3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Exercise I – Overall Study Design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658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/>
                <a:cs typeface="Arial"/>
              </a:rPr>
              <a:t>Quantitative </a:t>
            </a:r>
            <a:r>
              <a:rPr lang="en-US" sz="2400" dirty="0">
                <a:latin typeface="Arial"/>
                <a:cs typeface="Arial"/>
              </a:rPr>
              <a:t>evaluation of P-DEV II </a:t>
            </a:r>
            <a:r>
              <a:rPr lang="en-US" sz="2400" dirty="0" smtClean="0">
                <a:latin typeface="Arial"/>
                <a:cs typeface="Arial"/>
              </a:rPr>
              <a:t>activities:</a:t>
            </a:r>
            <a:endParaRPr lang="en-US" sz="2400" dirty="0">
              <a:latin typeface="Arial"/>
              <a:cs typeface="Arial"/>
            </a:endParaRPr>
          </a:p>
          <a:p>
            <a:pPr lvl="1" algn="just"/>
            <a:r>
              <a:rPr lang="en-US" sz="2000" dirty="0">
                <a:latin typeface="Arial"/>
                <a:cs typeface="Arial"/>
              </a:rPr>
              <a:t>Core Zones: </a:t>
            </a:r>
            <a:r>
              <a:rPr lang="en-US" sz="2000" dirty="0" smtClean="0">
                <a:latin typeface="Arial"/>
                <a:cs typeface="Arial"/>
              </a:rPr>
              <a:t>receive </a:t>
            </a:r>
            <a:r>
              <a:rPr lang="en-US" sz="2000" dirty="0">
                <a:latin typeface="Arial"/>
                <a:cs typeface="Arial"/>
              </a:rPr>
              <a:t>all P-DEV II activities (including radio programming)</a:t>
            </a:r>
          </a:p>
          <a:p>
            <a:pPr lvl="1" algn="just"/>
            <a:r>
              <a:rPr lang="en-US" sz="2000" dirty="0">
                <a:latin typeface="Arial"/>
                <a:cs typeface="Arial"/>
              </a:rPr>
              <a:t>Non-Core Zones: </a:t>
            </a:r>
            <a:r>
              <a:rPr lang="en-US" sz="2000" dirty="0" smtClean="0">
                <a:latin typeface="Arial"/>
                <a:cs typeface="Arial"/>
              </a:rPr>
              <a:t>receive </a:t>
            </a:r>
            <a:r>
              <a:rPr lang="en-US" sz="2000" dirty="0">
                <a:latin typeface="Arial"/>
                <a:cs typeface="Arial"/>
              </a:rPr>
              <a:t>only </a:t>
            </a:r>
            <a:r>
              <a:rPr lang="en-US" sz="2000" dirty="0" smtClean="0">
                <a:latin typeface="Arial"/>
                <a:cs typeface="Arial"/>
              </a:rPr>
              <a:t>radio programming</a:t>
            </a:r>
            <a:endParaRPr lang="en-US" sz="2000" dirty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Longitudinal </a:t>
            </a:r>
            <a:r>
              <a:rPr lang="en-US" sz="2400" dirty="0">
                <a:latin typeface="Arial"/>
                <a:cs typeface="Arial"/>
              </a:rPr>
              <a:t>data collection </a:t>
            </a:r>
            <a:r>
              <a:rPr lang="en-US" sz="2400" dirty="0" smtClean="0">
                <a:latin typeface="Arial"/>
                <a:cs typeface="Arial"/>
              </a:rPr>
              <a:t>to </a:t>
            </a:r>
            <a:r>
              <a:rPr lang="en-US" sz="2400" dirty="0">
                <a:latin typeface="Arial"/>
                <a:cs typeface="Arial"/>
              </a:rPr>
              <a:t>measure </a:t>
            </a:r>
            <a:r>
              <a:rPr lang="en-US" sz="2400" dirty="0" smtClean="0">
                <a:latin typeface="Arial"/>
                <a:cs typeface="Arial"/>
              </a:rPr>
              <a:t>change </a:t>
            </a:r>
            <a:r>
              <a:rPr lang="en-US" sz="2400" dirty="0">
                <a:latin typeface="Arial"/>
                <a:cs typeface="Arial"/>
              </a:rPr>
              <a:t>over </a:t>
            </a:r>
            <a:r>
              <a:rPr lang="en-US" sz="2400" dirty="0" smtClean="0">
                <a:latin typeface="Arial"/>
                <a:cs typeface="Arial"/>
              </a:rPr>
              <a:t>time</a:t>
            </a:r>
            <a:r>
              <a:rPr lang="en-US" sz="2400" dirty="0" smtClean="0">
                <a:latin typeface="Arial"/>
                <a:cs typeface="Arial"/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B</a:t>
            </a:r>
            <a:r>
              <a:rPr lang="en-US" sz="2000" dirty="0" smtClean="0">
                <a:latin typeface="Arial"/>
                <a:cs typeface="Arial"/>
              </a:rPr>
              <a:t>aseline </a:t>
            </a:r>
            <a:r>
              <a:rPr lang="en-US" sz="2000" dirty="0">
                <a:latin typeface="Arial"/>
                <a:cs typeface="Arial"/>
                <a:sym typeface="Wingdings" panose="05000000000000000000" pitchFamily="2" charset="2"/>
              </a:rPr>
              <a:t> mid-line  </a:t>
            </a:r>
            <a:r>
              <a:rPr lang="en-US" sz="2000" dirty="0" smtClean="0">
                <a:latin typeface="Arial"/>
                <a:cs typeface="Arial"/>
                <a:sym typeface="Wingdings" panose="05000000000000000000" pitchFamily="2" charset="2"/>
              </a:rPr>
              <a:t>end-line</a:t>
            </a:r>
          </a:p>
          <a:p>
            <a:pPr lvl="1" algn="just"/>
            <a:r>
              <a:rPr lang="en-US" sz="2000" dirty="0" smtClean="0">
                <a:latin typeface="Arial"/>
                <a:cs typeface="Arial"/>
                <a:sym typeface="Wingdings" panose="05000000000000000000" pitchFamily="2" charset="2"/>
              </a:rPr>
              <a:t>Compare changes in core zones to changes in non-core zones </a:t>
            </a:r>
            <a:r>
              <a:rPr lang="en-US" sz="2000" dirty="0">
                <a:latin typeface="Arial"/>
                <a:cs typeface="Arial"/>
                <a:sym typeface="Wingdings" panose="05000000000000000000" pitchFamily="2" charset="2"/>
              </a:rPr>
              <a:t>over time (</a:t>
            </a:r>
            <a:r>
              <a:rPr lang="en-US" sz="2000" dirty="0" smtClean="0">
                <a:latin typeface="Arial"/>
                <a:cs typeface="Arial"/>
                <a:sym typeface="Wingdings" panose="05000000000000000000" pitchFamily="2" charset="2"/>
              </a:rPr>
              <a:t>difference-in-differences)</a:t>
            </a:r>
          </a:p>
          <a:p>
            <a:endParaRPr lang="en-US" dirty="0">
              <a:latin typeface="Arial"/>
              <a:cs typeface="Arial"/>
            </a:endParaRPr>
          </a:p>
          <a:p>
            <a:pPr algn="just"/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733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509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Baseline Analysis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537"/>
            <a:ext cx="8153400" cy="349175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3800" dirty="0" smtClean="0">
                <a:latin typeface="Arial"/>
                <a:cs typeface="Arial"/>
              </a:rPr>
              <a:t>Scenario: </a:t>
            </a:r>
          </a:p>
          <a:p>
            <a:pPr marL="0" indent="0" algn="just">
              <a:buNone/>
            </a:pPr>
            <a:r>
              <a:rPr lang="en-GB" sz="3400" dirty="0" smtClean="0">
                <a:latin typeface="Arial"/>
                <a:cs typeface="Arial"/>
              </a:rPr>
              <a:t>“</a:t>
            </a:r>
            <a:r>
              <a:rPr lang="en-GB" sz="3400" dirty="0">
                <a:latin typeface="Arial"/>
                <a:cs typeface="Arial"/>
              </a:rPr>
              <a:t>Imagine that you hear on the radio that a Western newspaper has published offensive images of the Prophet Mohammed committing a crime. You could respond to this affront in many ways. I’m going to read you a list of possible responses now.  </a:t>
            </a:r>
            <a:r>
              <a:rPr lang="en-GB" sz="3400" i="1" u="sng" dirty="0">
                <a:latin typeface="Arial"/>
                <a:cs typeface="Arial"/>
              </a:rPr>
              <a:t>Please listen to them and then tell me how many of the following reactions you would support</a:t>
            </a:r>
            <a:r>
              <a:rPr lang="en-GB" sz="3400" dirty="0">
                <a:latin typeface="Arial"/>
                <a:cs typeface="Arial"/>
              </a:rPr>
              <a:t>.”  </a:t>
            </a:r>
            <a:endParaRPr lang="en-GB" sz="3400" dirty="0" smtClean="0">
              <a:latin typeface="Arial"/>
              <a:cs typeface="Arial"/>
            </a:endParaRPr>
          </a:p>
          <a:p>
            <a:pPr algn="just"/>
            <a:endParaRPr lang="en-US" sz="3800" dirty="0" smtClean="0">
              <a:latin typeface="Arial"/>
              <a:cs typeface="Arial"/>
            </a:endParaRPr>
          </a:p>
          <a:p>
            <a:pPr marL="914400" lvl="2" indent="0">
              <a:buNone/>
            </a:pPr>
            <a:r>
              <a:rPr lang="en-US" sz="2900" dirty="0" smtClean="0">
                <a:latin typeface="Arial"/>
                <a:cs typeface="Arial"/>
              </a:rPr>
              <a:t>1</a:t>
            </a:r>
            <a:r>
              <a:rPr lang="en-US" sz="2900" dirty="0">
                <a:latin typeface="Arial"/>
                <a:cs typeface="Arial"/>
              </a:rPr>
              <a:t>) </a:t>
            </a:r>
            <a:r>
              <a:rPr lang="en-US" sz="2900" dirty="0" smtClean="0">
                <a:latin typeface="Arial"/>
                <a:cs typeface="Arial"/>
              </a:rPr>
              <a:t> A</a:t>
            </a:r>
            <a:r>
              <a:rPr lang="en-GB" sz="2900" dirty="0" smtClean="0">
                <a:latin typeface="Arial"/>
                <a:cs typeface="Arial"/>
              </a:rPr>
              <a:t> </a:t>
            </a:r>
            <a:r>
              <a:rPr lang="en-GB" sz="2900" dirty="0">
                <a:latin typeface="Arial"/>
                <a:cs typeface="Arial"/>
              </a:rPr>
              <a:t>peaceful protest at the Western country’s embassy; </a:t>
            </a:r>
            <a:endParaRPr lang="en-GB" sz="2900" dirty="0" smtClean="0">
              <a:latin typeface="Arial"/>
              <a:cs typeface="Arial"/>
            </a:endParaRPr>
          </a:p>
          <a:p>
            <a:pPr lvl="4"/>
            <a:r>
              <a:rPr lang="en-GB" sz="2700" dirty="0" smtClean="0">
                <a:latin typeface="Arial"/>
                <a:cs typeface="Arial"/>
              </a:rPr>
              <a:t>[High-Prevalence Item]</a:t>
            </a:r>
            <a:endParaRPr lang="en-US" sz="2700" dirty="0">
              <a:latin typeface="Arial"/>
              <a:cs typeface="Arial"/>
            </a:endParaRPr>
          </a:p>
          <a:p>
            <a:pPr marL="914400" lvl="2" indent="0">
              <a:buNone/>
            </a:pPr>
            <a:r>
              <a:rPr lang="en-GB" sz="2900" dirty="0" smtClean="0">
                <a:latin typeface="Arial"/>
                <a:cs typeface="Arial"/>
              </a:rPr>
              <a:t>2</a:t>
            </a:r>
            <a:r>
              <a:rPr lang="en-GB" sz="2900" dirty="0">
                <a:latin typeface="Arial"/>
                <a:cs typeface="Arial"/>
              </a:rPr>
              <a:t>) </a:t>
            </a:r>
            <a:r>
              <a:rPr lang="en-GB" sz="2900" dirty="0" smtClean="0">
                <a:latin typeface="Arial"/>
                <a:cs typeface="Arial"/>
              </a:rPr>
              <a:t> Your </a:t>
            </a:r>
            <a:r>
              <a:rPr lang="en-GB" sz="2900" dirty="0">
                <a:latin typeface="Arial"/>
                <a:cs typeface="Arial"/>
              </a:rPr>
              <a:t>government demands an apology from the Western country; </a:t>
            </a:r>
            <a:endParaRPr lang="en-GB" sz="2900" dirty="0" smtClean="0">
              <a:latin typeface="Arial"/>
              <a:cs typeface="Arial"/>
            </a:endParaRPr>
          </a:p>
          <a:p>
            <a:pPr lvl="4"/>
            <a:r>
              <a:rPr lang="en-GB" sz="2700" dirty="0" smtClean="0">
                <a:latin typeface="Arial"/>
                <a:cs typeface="Arial"/>
              </a:rPr>
              <a:t>[High-Prevalence Item]</a:t>
            </a:r>
            <a:endParaRPr lang="en-US" sz="2700" dirty="0">
              <a:latin typeface="Arial"/>
              <a:cs typeface="Arial"/>
            </a:endParaRPr>
          </a:p>
          <a:p>
            <a:pPr marL="914400" lvl="2" indent="0">
              <a:buNone/>
            </a:pPr>
            <a:r>
              <a:rPr lang="en-GB" sz="2900" dirty="0">
                <a:latin typeface="Arial"/>
                <a:cs typeface="Arial"/>
              </a:rPr>
              <a:t>3</a:t>
            </a:r>
            <a:r>
              <a:rPr lang="en-GB" sz="2900" dirty="0" smtClean="0">
                <a:latin typeface="Arial"/>
                <a:cs typeface="Arial"/>
              </a:rPr>
              <a:t>)  </a:t>
            </a:r>
            <a:r>
              <a:rPr lang="en-GB" sz="2900" dirty="0">
                <a:latin typeface="Arial"/>
                <a:cs typeface="Arial"/>
              </a:rPr>
              <a:t>Your government declaring war against the Western country</a:t>
            </a:r>
            <a:r>
              <a:rPr lang="en-US" sz="2900" dirty="0">
                <a:latin typeface="Arial"/>
                <a:cs typeface="Arial"/>
              </a:rPr>
              <a:t>. </a:t>
            </a:r>
            <a:endParaRPr lang="en-US" sz="2900" dirty="0" smtClean="0">
              <a:latin typeface="Arial"/>
              <a:cs typeface="Arial"/>
            </a:endParaRPr>
          </a:p>
          <a:p>
            <a:pPr lvl="4"/>
            <a:r>
              <a:rPr lang="en-US" sz="2700" dirty="0" smtClean="0">
                <a:latin typeface="Arial"/>
                <a:cs typeface="Arial"/>
              </a:rPr>
              <a:t>[Low-Prevalence Item] </a:t>
            </a:r>
          </a:p>
          <a:p>
            <a:pPr marL="1150938" lvl="2" indent="-236538">
              <a:buNone/>
            </a:pPr>
            <a:r>
              <a:rPr lang="en-US" sz="2900" b="1" dirty="0">
                <a:latin typeface="Arial"/>
                <a:cs typeface="Arial"/>
              </a:rPr>
              <a:t>4) </a:t>
            </a:r>
            <a:r>
              <a:rPr lang="en-US" sz="2900" b="1" dirty="0" smtClean="0">
                <a:latin typeface="Arial"/>
                <a:cs typeface="Arial"/>
              </a:rPr>
              <a:t> A</a:t>
            </a:r>
            <a:r>
              <a:rPr lang="en-GB" sz="2900" b="1" dirty="0">
                <a:latin typeface="Arial"/>
                <a:cs typeface="Arial"/>
              </a:rPr>
              <a:t>n attack on the Western country’s embassy that could result in military or civilian casualties. </a:t>
            </a:r>
            <a:endParaRPr lang="en-GB" sz="2900" b="1" dirty="0" smtClean="0">
              <a:latin typeface="Arial"/>
              <a:cs typeface="Arial"/>
            </a:endParaRPr>
          </a:p>
          <a:p>
            <a:pPr lvl="4"/>
            <a:r>
              <a:rPr lang="en-GB" sz="2700" b="1" dirty="0" smtClean="0">
                <a:latin typeface="Arial"/>
                <a:cs typeface="Arial"/>
              </a:rPr>
              <a:t>[Sensitive Item]</a:t>
            </a:r>
            <a:r>
              <a:rPr lang="en-GB" sz="2700" b="1" baseline="30000" dirty="0" smtClean="0">
                <a:latin typeface="Arial"/>
                <a:cs typeface="Arial"/>
              </a:rPr>
              <a:t>†</a:t>
            </a:r>
            <a:endParaRPr lang="en-US" baseline="30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7882" y="4428576"/>
            <a:ext cx="60661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GB" sz="1400" b="1" baseline="30000" dirty="0">
                <a:latin typeface="Arial"/>
                <a:cs typeface="Arial"/>
              </a:rPr>
              <a:t>†</a:t>
            </a:r>
            <a:r>
              <a:rPr lang="en-GB" sz="1400" b="1" dirty="0" smtClean="0">
                <a:latin typeface="Arial"/>
                <a:cs typeface="Arial"/>
              </a:rPr>
              <a:t>Treatment Group only</a:t>
            </a:r>
            <a:endParaRPr lang="en-US" sz="1400" b="1" dirty="0">
              <a:latin typeface="Arial"/>
              <a:cs typeface="Arial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771315"/>
              </p:ext>
            </p:extLst>
          </p:nvPr>
        </p:nvGraphicFramePr>
        <p:xfrm>
          <a:off x="776940" y="5211928"/>
          <a:ext cx="7664825" cy="1231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1425"/>
                <a:gridCol w="1801234"/>
                <a:gridCol w="1657136"/>
                <a:gridCol w="1815030"/>
              </a:tblGrid>
              <a:tr h="2733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Chad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Niger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Burkina Faso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1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Supports violent retribution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10.9%*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6.1%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5.3%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5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Supports violent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retribution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with controls)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11.6%*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*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5.2%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7.1%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68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Our Goals and Activities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77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Objectives: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Produce high-quality evaluation and training activities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External support for academic research and teaching products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Deepen student connection to development and its evaluation</a:t>
            </a:r>
          </a:p>
          <a:p>
            <a:r>
              <a:rPr lang="en-US" dirty="0" smtClean="0">
                <a:latin typeface="Arial"/>
                <a:cs typeface="Arial"/>
              </a:rPr>
              <a:t>Overview of Activities:</a:t>
            </a:r>
          </a:p>
          <a:p>
            <a:pPr lvl="1"/>
            <a:r>
              <a:rPr lang="en-US" dirty="0">
                <a:latin typeface="Arial"/>
                <a:cs typeface="Arial"/>
              </a:rPr>
              <a:t>Partner with government subcontractors for research: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Partner with Prime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Client: United </a:t>
            </a:r>
            <a:r>
              <a:rPr lang="en-US" dirty="0">
                <a:latin typeface="Arial"/>
                <a:cs typeface="Arial"/>
              </a:rPr>
              <a:t>States Agency for International Development</a:t>
            </a:r>
          </a:p>
          <a:p>
            <a:pPr lvl="1"/>
            <a:r>
              <a:rPr lang="en-US" dirty="0">
                <a:latin typeface="Arial"/>
                <a:cs typeface="Arial"/>
              </a:rPr>
              <a:t>Monitoring and Evaluation</a:t>
            </a:r>
          </a:p>
          <a:p>
            <a:pPr lvl="2"/>
            <a:r>
              <a:rPr lang="en-US" dirty="0">
                <a:latin typeface="Arial"/>
                <a:cs typeface="Arial"/>
              </a:rPr>
              <a:t>Program Evaluation</a:t>
            </a:r>
          </a:p>
          <a:p>
            <a:pPr lvl="2"/>
            <a:r>
              <a:rPr lang="en-US" dirty="0">
                <a:latin typeface="Arial"/>
                <a:cs typeface="Arial"/>
              </a:rPr>
              <a:t>Training for M&amp;E</a:t>
            </a:r>
          </a:p>
          <a:p>
            <a:pPr lvl="1"/>
            <a:r>
              <a:rPr lang="en-US" dirty="0">
                <a:latin typeface="Arial"/>
                <a:cs typeface="Arial"/>
              </a:rPr>
              <a:t>Democracy, Human Rights and </a:t>
            </a:r>
            <a:r>
              <a:rPr lang="en-US" dirty="0" smtClean="0">
                <a:latin typeface="Arial"/>
                <a:cs typeface="Arial"/>
              </a:rPr>
              <a:t>Governance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Theme</a:t>
            </a:r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67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Arial"/>
                <a:cs typeface="Arial"/>
              </a:rPr>
              <a:t>Exercise II – Radio Study Design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Analysis of Panel Data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Follow-up interviews with same respondents who were surveyed in the first wave of data collection</a:t>
            </a:r>
          </a:p>
          <a:p>
            <a:pPr marL="274320" lvl="1" indent="0">
              <a:buNone/>
            </a:pPr>
            <a:endParaRPr lang="en-US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Encouragement design (field experiment)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Randomly assigned invitation to listen to the radio program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Text message reminders</a:t>
            </a: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Experiments embedded in the survey</a:t>
            </a:r>
            <a:endParaRPr lang="en-US" sz="2800"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List and endorsement experiments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826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D2533C"/>
                </a:solidFill>
                <a:latin typeface="Arial"/>
                <a:cs typeface="Arial"/>
              </a:rPr>
              <a:t>Experimental </a:t>
            </a:r>
            <a:r>
              <a:rPr lang="en-US" dirty="0" smtClean="0">
                <a:solidFill>
                  <a:srgbClr val="D2533C"/>
                </a:solidFill>
                <a:latin typeface="Arial"/>
                <a:cs typeface="Arial"/>
              </a:rPr>
              <a:t>Evidence Radio Effect</a:t>
            </a:r>
            <a:endParaRPr lang="en-US" dirty="0">
              <a:solidFill>
                <a:srgbClr val="D2533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3265"/>
              </p:ext>
            </p:extLst>
          </p:nvPr>
        </p:nvGraphicFramePr>
        <p:xfrm>
          <a:off x="460829" y="2614015"/>
          <a:ext cx="8229600" cy="1503679"/>
        </p:xfrm>
        <a:graphic>
          <a:graphicData uri="http://schemas.openxmlformats.org/drawingml/2006/table">
            <a:tbl>
              <a:tblPr firstRow="1" firstCol="1" bandRow="1"/>
              <a:tblGrid>
                <a:gridCol w="770291"/>
                <a:gridCol w="1861536"/>
                <a:gridCol w="1866473"/>
                <a:gridCol w="1866473"/>
                <a:gridCol w="186482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Average Treatment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Effect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Gender Effect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(Women)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Effect of P-DEV II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Radio Listenership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Frequency of Listenership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Chad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 0.156*  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[0.073]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–0.165    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[0.205]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–0.202+  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[0.124]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–0.035+  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[0.020]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Niger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0.019  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[0.093]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0.233  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[0.171]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–0.087  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[0.261]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–0.022  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[0.033]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0829" y="1891549"/>
            <a:ext cx="822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Arial"/>
              </a:rPr>
              <a:t>List experiment #1 (attack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Arial"/>
              </a:rPr>
              <a:t> on embassy)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>
              <a:latin typeface="Century Schoolbook" panose="020406040505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Century Schoolbook" panose="020406040505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937" y="4553134"/>
            <a:ext cx="7970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15.6</a:t>
            </a:r>
            <a:r>
              <a:rPr lang="en-US" dirty="0"/>
              <a:t>% of respondents in Chad would be willing to support a violent attack on an </a:t>
            </a:r>
            <a:r>
              <a:rPr lang="en-US" dirty="0" smtClean="0"/>
              <a:t>embassy.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In Chad, radio listeners are significantly less likely than non-listeners to support an attack on an embassy by a difference of 20.2</a:t>
            </a:r>
            <a:r>
              <a:rPr lang="en-US" dirty="0" smtClean="0"/>
              <a:t>%</a:t>
            </a:r>
            <a:r>
              <a:rPr lang="en-US" dirty="0"/>
              <a:t>.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14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91859" cy="5257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Model baseline data from 2013 study – 7,800 observations</a:t>
            </a:r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Analysis of Individual Attitudes in Survey </a:t>
            </a:r>
            <a:r>
              <a:rPr lang="en-US" sz="2000" dirty="0" smtClean="0">
                <a:latin typeface="Arial"/>
                <a:cs typeface="Arial"/>
              </a:rPr>
              <a:t>Data</a:t>
            </a:r>
          </a:p>
          <a:p>
            <a:r>
              <a:rPr lang="en-US" sz="2000" dirty="0">
                <a:latin typeface="Arial"/>
                <a:cs typeface="Arial"/>
              </a:rPr>
              <a:t>Identifying </a:t>
            </a:r>
            <a:r>
              <a:rPr lang="en-US" sz="2000" dirty="0" smtClean="0">
                <a:latin typeface="Arial"/>
                <a:cs typeface="Arial"/>
              </a:rPr>
              <a:t>Drivers of Violent Extremism:</a:t>
            </a:r>
          </a:p>
          <a:p>
            <a:pPr lvl="1"/>
            <a:r>
              <a:rPr lang="en-US" sz="1800" dirty="0">
                <a:latin typeface="Arial"/>
                <a:cs typeface="Arial"/>
              </a:rPr>
              <a:t>V</a:t>
            </a:r>
            <a:r>
              <a:rPr lang="en-US" sz="1800" dirty="0" smtClean="0">
                <a:latin typeface="Arial"/>
                <a:cs typeface="Arial"/>
              </a:rPr>
              <a:t>iolence </a:t>
            </a:r>
            <a:r>
              <a:rPr lang="en-US" sz="1800" dirty="0">
                <a:latin typeface="Arial"/>
                <a:cs typeface="Arial"/>
              </a:rPr>
              <a:t>as an effective way of solving problems </a:t>
            </a:r>
            <a:endParaRPr lang="en-US" sz="1800" dirty="0" smtClean="0">
              <a:latin typeface="Arial"/>
              <a:cs typeface="Arial"/>
            </a:endParaRPr>
          </a:p>
          <a:p>
            <a:pPr lvl="1"/>
            <a:r>
              <a:rPr lang="en-US" sz="1800" dirty="0" smtClean="0">
                <a:latin typeface="Arial"/>
                <a:cs typeface="Arial"/>
              </a:rPr>
              <a:t>Justification of violence </a:t>
            </a:r>
            <a:r>
              <a:rPr lang="en-US" sz="1800" dirty="0">
                <a:latin typeface="Arial"/>
                <a:cs typeface="Arial"/>
              </a:rPr>
              <a:t>to defend </a:t>
            </a:r>
            <a:r>
              <a:rPr lang="en-US" sz="1800" dirty="0" smtClean="0">
                <a:latin typeface="Arial"/>
                <a:cs typeface="Arial"/>
              </a:rPr>
              <a:t>religion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Nonreactive measures of violent extremism: list and endorsement experiments</a:t>
            </a:r>
            <a:endParaRPr lang="en-US" sz="1800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294" y="1973730"/>
            <a:ext cx="4616824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353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Desk Research: What Drives Violent Extremism in the Sahel?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305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Supporting GSPIA Students and Alumni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Alumni and students have developed materials for the training program:</a:t>
            </a:r>
          </a:p>
          <a:p>
            <a:r>
              <a:rPr lang="en-US" dirty="0" smtClean="0"/>
              <a:t>Graduate Research Assistants:</a:t>
            </a:r>
          </a:p>
          <a:p>
            <a:pPr lvl="1"/>
            <a:r>
              <a:rPr lang="en-US" sz="1800" dirty="0" smtClean="0"/>
              <a:t>Danielle </a:t>
            </a:r>
            <a:r>
              <a:rPr lang="en-US" sz="1800" dirty="0" err="1"/>
              <a:t>Loustau</a:t>
            </a:r>
            <a:r>
              <a:rPr lang="en-US" sz="1800" dirty="0"/>
              <a:t>-Williams (MID ’10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Jonas </a:t>
            </a:r>
            <a:r>
              <a:rPr lang="en-US" sz="1800" dirty="0" err="1"/>
              <a:t>Gamso</a:t>
            </a:r>
            <a:r>
              <a:rPr lang="en-US" sz="1800" dirty="0"/>
              <a:t> (PhD candidate) </a:t>
            </a:r>
            <a:endParaRPr lang="en-US" sz="1800" dirty="0"/>
          </a:p>
          <a:p>
            <a:pPr lvl="1"/>
            <a:r>
              <a:rPr lang="en-US" sz="1800" dirty="0" smtClean="0"/>
              <a:t>Briana </a:t>
            </a:r>
            <a:r>
              <a:rPr lang="en-US" sz="1800" dirty="0"/>
              <a:t>Walker (MID candidate ’16) </a:t>
            </a:r>
            <a:endParaRPr lang="en-US" sz="1800" dirty="0"/>
          </a:p>
          <a:p>
            <a:r>
              <a:rPr lang="en-US" dirty="0" smtClean="0"/>
              <a:t>Consultants:</a:t>
            </a:r>
          </a:p>
          <a:p>
            <a:pPr lvl="1"/>
            <a:r>
              <a:rPr lang="en-US" dirty="0" smtClean="0"/>
              <a:t>Ann </a:t>
            </a:r>
            <a:r>
              <a:rPr lang="en-US" dirty="0" err="1"/>
              <a:t>Wessling</a:t>
            </a:r>
            <a:r>
              <a:rPr lang="en-US" dirty="0"/>
              <a:t> (MPIA ’96) Francophone </a:t>
            </a:r>
            <a:r>
              <a:rPr lang="en-US" dirty="0" smtClean="0"/>
              <a:t>Trainer</a:t>
            </a:r>
          </a:p>
          <a:p>
            <a:pPr lvl="1"/>
            <a:r>
              <a:rPr lang="en-US" dirty="0" err="1" smtClean="0"/>
              <a:t>Moussa</a:t>
            </a:r>
            <a:r>
              <a:rPr lang="en-US" dirty="0" smtClean="0"/>
              <a:t> </a:t>
            </a:r>
            <a:r>
              <a:rPr lang="en-US" dirty="0" err="1" smtClean="0"/>
              <a:t>Savane</a:t>
            </a:r>
            <a:r>
              <a:rPr lang="en-US" dirty="0" smtClean="0"/>
              <a:t> (MPA ’10) as Translation Specialist; </a:t>
            </a:r>
          </a:p>
          <a:p>
            <a:pPr marL="182880" lvl="1"/>
            <a:r>
              <a:rPr lang="en-US" sz="2400" dirty="0" smtClean="0"/>
              <a:t>Past Participants</a:t>
            </a:r>
          </a:p>
          <a:p>
            <a:pPr marL="457200" lvl="2"/>
            <a:r>
              <a:rPr lang="en-US" dirty="0" smtClean="0"/>
              <a:t>Beverly </a:t>
            </a:r>
            <a:r>
              <a:rPr lang="en-US" dirty="0"/>
              <a:t>Peters (PhD ‘99) as Instructional Tools Development Specialist; </a:t>
            </a:r>
            <a:endParaRPr lang="en-US" dirty="0" smtClean="0"/>
          </a:p>
          <a:p>
            <a:pPr marL="457200" lvl="2"/>
            <a:r>
              <a:rPr lang="en-US" dirty="0" smtClean="0"/>
              <a:t>Camille </a:t>
            </a:r>
            <a:r>
              <a:rPr lang="en-US" dirty="0" err="1"/>
              <a:t>Gockowski</a:t>
            </a:r>
            <a:r>
              <a:rPr lang="en-US" dirty="0"/>
              <a:t> (MID ’14) and </a:t>
            </a:r>
            <a:r>
              <a:rPr lang="en-US" dirty="0" err="1"/>
              <a:t>Sebastien</a:t>
            </a:r>
            <a:r>
              <a:rPr lang="en-US" dirty="0"/>
              <a:t> </a:t>
            </a:r>
            <a:r>
              <a:rPr lang="en-US" dirty="0" err="1"/>
              <a:t>Gasquet</a:t>
            </a:r>
            <a:r>
              <a:rPr lang="en-US" dirty="0"/>
              <a:t> (MID ’14) </a:t>
            </a:r>
            <a:r>
              <a:rPr lang="en-US" dirty="0"/>
              <a:t>Steve </a:t>
            </a:r>
            <a:r>
              <a:rPr lang="en-US" dirty="0" err="1"/>
              <a:t>Coulthart</a:t>
            </a:r>
            <a:r>
              <a:rPr lang="en-US" dirty="0"/>
              <a:t> (PhD ’15)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5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8412"/>
            <a:ext cx="8229600" cy="4498588"/>
          </a:xfrm>
        </p:spPr>
        <p:txBody>
          <a:bodyPr/>
          <a:lstStyle/>
          <a:p>
            <a:r>
              <a:rPr lang="en-US" dirty="0" smtClean="0"/>
              <a:t>What are organizational and cost implications of impact evaluations for missions </a:t>
            </a:r>
            <a:r>
              <a:rPr lang="en-US" dirty="0"/>
              <a:t>overburdened with </a:t>
            </a:r>
            <a:r>
              <a:rPr lang="en-US" dirty="0" smtClean="0"/>
              <a:t>projects?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How do you put strong partnerships to to work to carry out evaluation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4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Project Focus: EAS Project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 marL="182880" lvl="1"/>
            <a:r>
              <a:rPr lang="en-US" sz="2400" dirty="0" smtClean="0">
                <a:latin typeface="Arial"/>
                <a:cs typeface="Arial"/>
              </a:rPr>
              <a:t>Evaluation </a:t>
            </a:r>
            <a:r>
              <a:rPr lang="en-US" sz="2400" dirty="0">
                <a:latin typeface="Arial"/>
                <a:cs typeface="Arial"/>
              </a:rPr>
              <a:t>and Analytic Services </a:t>
            </a:r>
            <a:r>
              <a:rPr lang="en-US" sz="2400" dirty="0" smtClean="0">
                <a:latin typeface="Arial"/>
                <a:cs typeface="Arial"/>
              </a:rPr>
              <a:t>Project</a:t>
            </a:r>
          </a:p>
          <a:p>
            <a:pPr marL="457200" lvl="2"/>
            <a:r>
              <a:rPr lang="en-US" sz="2200" dirty="0" smtClean="0">
                <a:latin typeface="Arial"/>
                <a:cs typeface="Arial"/>
              </a:rPr>
              <a:t>USAID / West Africa / Regional Peace and Governance Office</a:t>
            </a:r>
          </a:p>
          <a:p>
            <a:pPr marL="457200" lvl="2"/>
            <a:r>
              <a:rPr lang="en-US" sz="2200" dirty="0" smtClean="0">
                <a:latin typeface="Arial"/>
                <a:cs typeface="Arial"/>
              </a:rPr>
              <a:t>Prime: The Mitchell Group</a:t>
            </a:r>
            <a:endParaRPr lang="en-US" sz="2200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Principals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Louis A. Picard, PhD – </a:t>
            </a:r>
          </a:p>
          <a:p>
            <a:pPr lvl="2"/>
            <a:r>
              <a:rPr lang="en-US" dirty="0">
                <a:latin typeface="Arial"/>
                <a:cs typeface="Arial"/>
              </a:rPr>
              <a:t>Director, International Development Program, GSPIA</a:t>
            </a:r>
          </a:p>
          <a:p>
            <a:pPr lvl="2"/>
            <a:r>
              <a:rPr lang="en-US" dirty="0">
                <a:latin typeface="Arial"/>
                <a:cs typeface="Arial"/>
              </a:rPr>
              <a:t>Professor of Public and International Affairs and African Studies</a:t>
            </a:r>
          </a:p>
          <a:p>
            <a:pPr lvl="1"/>
            <a:r>
              <a:rPr lang="en-US" dirty="0">
                <a:latin typeface="Arial"/>
                <a:cs typeface="Arial"/>
              </a:rPr>
              <a:t>Steven E. </a:t>
            </a:r>
            <a:r>
              <a:rPr lang="en-US" dirty="0" err="1">
                <a:latin typeface="Arial"/>
                <a:cs typeface="Arial"/>
              </a:rPr>
              <a:t>Finkel</a:t>
            </a:r>
            <a:r>
              <a:rPr lang="en-US" dirty="0">
                <a:latin typeface="Arial"/>
                <a:cs typeface="Arial"/>
              </a:rPr>
              <a:t>, PhD – </a:t>
            </a:r>
          </a:p>
          <a:p>
            <a:pPr lvl="2"/>
            <a:r>
              <a:rPr lang="en-US" dirty="0">
                <a:latin typeface="Arial"/>
                <a:cs typeface="Arial"/>
              </a:rPr>
              <a:t>Chair and Daniel Wallace Professor</a:t>
            </a:r>
          </a:p>
          <a:p>
            <a:pPr lvl="2"/>
            <a:r>
              <a:rPr lang="en-US" dirty="0">
                <a:latin typeface="Arial"/>
                <a:cs typeface="Arial"/>
              </a:rPr>
              <a:t>Department of Political Science, University of Pittsburgh</a:t>
            </a:r>
          </a:p>
          <a:p>
            <a:pPr lvl="1"/>
            <a:r>
              <a:rPr lang="en-US" dirty="0">
                <a:latin typeface="Arial"/>
                <a:cs typeface="Arial"/>
              </a:rPr>
              <a:t>Chris A. Belasco, PhD – </a:t>
            </a:r>
          </a:p>
          <a:p>
            <a:pPr lvl="2"/>
            <a:r>
              <a:rPr lang="en-US" dirty="0">
                <a:latin typeface="Arial"/>
                <a:cs typeface="Arial"/>
              </a:rPr>
              <a:t>Research and Analysis Coordinator</a:t>
            </a:r>
          </a:p>
          <a:p>
            <a:pPr lvl="2"/>
            <a:r>
              <a:rPr lang="en-US" dirty="0" smtClean="0">
                <a:cs typeface="Arial"/>
              </a:rPr>
              <a:t>GSPIA / </a:t>
            </a:r>
            <a:r>
              <a:rPr lang="en-US" dirty="0" smtClean="0">
                <a:latin typeface="Arial"/>
                <a:cs typeface="Arial"/>
              </a:rPr>
              <a:t>Ford Institute for Human Security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4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EAS Objectives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600" dirty="0">
                <a:latin typeface="Arial"/>
                <a:cs typeface="Arial"/>
              </a:rPr>
              <a:t>Build local counterpart capacity in evaluation and analytical </a:t>
            </a:r>
            <a:r>
              <a:rPr lang="en-US" sz="2600" dirty="0" smtClean="0">
                <a:latin typeface="Arial"/>
                <a:cs typeface="Arial"/>
              </a:rPr>
              <a:t>support</a:t>
            </a:r>
            <a:r>
              <a:rPr lang="en-US" sz="2600" dirty="0">
                <a:latin typeface="Arial"/>
                <a:cs typeface="Arial"/>
              </a:rPr>
              <a:t>.</a:t>
            </a:r>
          </a:p>
          <a:p>
            <a:pPr lvl="1"/>
            <a:r>
              <a:rPr lang="en-US" sz="2600" dirty="0">
                <a:latin typeface="Arial"/>
                <a:cs typeface="Arial"/>
              </a:rPr>
              <a:t>Provide USAID/WA/RPGO with evaluation and analytical support in co-operation with local and regional </a:t>
            </a:r>
            <a:r>
              <a:rPr lang="en-US" sz="2600" dirty="0" smtClean="0">
                <a:latin typeface="Arial"/>
                <a:cs typeface="Arial"/>
              </a:rPr>
              <a:t>partners.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These </a:t>
            </a:r>
            <a:r>
              <a:rPr lang="en-US" sz="2400" dirty="0">
                <a:latin typeface="Arial"/>
                <a:cs typeface="Arial"/>
              </a:rPr>
              <a:t>objectives support USAID/WA/RPGO regional programs dealing with:</a:t>
            </a:r>
          </a:p>
          <a:p>
            <a:pPr lvl="2"/>
            <a:r>
              <a:rPr lang="en-US" sz="1600" dirty="0">
                <a:latin typeface="Arial"/>
                <a:cs typeface="Arial"/>
              </a:rPr>
              <a:t>Democracy and </a:t>
            </a:r>
            <a:r>
              <a:rPr lang="en-US" sz="1600" dirty="0" smtClean="0">
                <a:latin typeface="Arial"/>
                <a:cs typeface="Arial"/>
              </a:rPr>
              <a:t>Governance</a:t>
            </a:r>
            <a:endParaRPr lang="en-US" sz="1600" dirty="0">
              <a:latin typeface="Arial"/>
              <a:cs typeface="Arial"/>
            </a:endParaRPr>
          </a:p>
          <a:p>
            <a:pPr lvl="2"/>
            <a:r>
              <a:rPr lang="en-US" sz="1600" dirty="0">
                <a:latin typeface="Arial"/>
                <a:cs typeface="Arial"/>
              </a:rPr>
              <a:t>Conflict prevention and </a:t>
            </a:r>
            <a:r>
              <a:rPr lang="en-US" sz="1600" dirty="0" smtClean="0">
                <a:latin typeface="Arial"/>
                <a:cs typeface="Arial"/>
              </a:rPr>
              <a:t>mitigation</a:t>
            </a:r>
            <a:endParaRPr lang="en-US" sz="1600" dirty="0">
              <a:latin typeface="Arial"/>
              <a:cs typeface="Arial"/>
            </a:endParaRPr>
          </a:p>
          <a:p>
            <a:pPr lvl="2"/>
            <a:r>
              <a:rPr lang="en-US" sz="1600" dirty="0">
                <a:latin typeface="Arial"/>
                <a:cs typeface="Arial"/>
              </a:rPr>
              <a:t>Supporting local resiliencies against violent extremism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17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Goals of Capacity </a:t>
            </a:r>
            <a:r>
              <a:rPr lang="en-US" dirty="0" smtClean="0">
                <a:latin typeface="Arial"/>
                <a:cs typeface="Arial"/>
              </a:rPr>
              <a:t>Development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Provide </a:t>
            </a:r>
            <a:r>
              <a:rPr lang="en-US" dirty="0">
                <a:latin typeface="Arial"/>
                <a:cs typeface="Arial"/>
              </a:rPr>
              <a:t>training to increase the availability to USAID of qualified regionally-based applied researchers </a:t>
            </a:r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mprove </a:t>
            </a:r>
            <a:r>
              <a:rPr lang="en-US" dirty="0">
                <a:latin typeface="Arial"/>
                <a:cs typeface="Arial"/>
              </a:rPr>
              <a:t>project development among monitoring and evaluation specialists that better understand how to assess the projects their organizations implement. 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Team Leader: Lou Picard</a:t>
            </a:r>
          </a:p>
          <a:p>
            <a:r>
              <a:rPr lang="en-US" dirty="0" smtClean="0">
                <a:latin typeface="Arial"/>
                <a:cs typeface="Arial"/>
              </a:rPr>
              <a:t>Training Program Manager: </a:t>
            </a:r>
            <a:r>
              <a:rPr lang="en-US" smtClean="0">
                <a:latin typeface="Arial"/>
                <a:cs typeface="Arial"/>
              </a:rPr>
              <a:t>Chris Belasco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160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3492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Project Partners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89" y="1618813"/>
            <a:ext cx="8955820" cy="5544907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/>
                <a:cs typeface="Arial"/>
              </a:rPr>
              <a:t>Original Project Partners: </a:t>
            </a:r>
          </a:p>
          <a:p>
            <a:pPr lvl="1"/>
            <a:r>
              <a:rPr lang="en-US" sz="1500" dirty="0">
                <a:latin typeface="Arial"/>
                <a:cs typeface="Arial"/>
              </a:rPr>
              <a:t>the West Africa Network for Peace Building-Regional Secretariat (WANEP</a:t>
            </a:r>
            <a:r>
              <a:rPr lang="en-US" sz="1500" dirty="0" smtClean="0">
                <a:latin typeface="Arial"/>
                <a:cs typeface="Arial"/>
              </a:rPr>
              <a:t>) </a:t>
            </a:r>
            <a:r>
              <a:rPr lang="en-US" sz="1500" dirty="0">
                <a:latin typeface="Arial"/>
                <a:cs typeface="Arial"/>
              </a:rPr>
              <a:t>Accra, </a:t>
            </a:r>
            <a:r>
              <a:rPr lang="en-US" sz="1500" dirty="0" smtClean="0">
                <a:latin typeface="Arial"/>
                <a:cs typeface="Arial"/>
              </a:rPr>
              <a:t>Ghana</a:t>
            </a:r>
          </a:p>
          <a:p>
            <a:pPr lvl="1"/>
            <a:r>
              <a:rPr lang="en-US" sz="1500" dirty="0" smtClean="0">
                <a:latin typeface="Arial"/>
                <a:cs typeface="Arial"/>
              </a:rPr>
              <a:t>Center </a:t>
            </a:r>
            <a:r>
              <a:rPr lang="en-US" sz="1500" dirty="0">
                <a:latin typeface="Arial"/>
                <a:cs typeface="Arial"/>
              </a:rPr>
              <a:t>for Democratic Development (CDD</a:t>
            </a:r>
            <a:r>
              <a:rPr lang="en-US" sz="1500" dirty="0" smtClean="0">
                <a:latin typeface="Arial"/>
                <a:cs typeface="Arial"/>
              </a:rPr>
              <a:t>) </a:t>
            </a:r>
            <a:r>
              <a:rPr lang="en-US" sz="1500" dirty="0">
                <a:latin typeface="Arial"/>
                <a:cs typeface="Arial"/>
              </a:rPr>
              <a:t>Accra, </a:t>
            </a:r>
            <a:r>
              <a:rPr lang="en-US" sz="1500" dirty="0" smtClean="0">
                <a:latin typeface="Arial"/>
                <a:cs typeface="Arial"/>
              </a:rPr>
              <a:t>Ghana</a:t>
            </a:r>
          </a:p>
          <a:p>
            <a:pPr lvl="1"/>
            <a:r>
              <a:rPr lang="en-US" sz="1500" dirty="0" smtClean="0">
                <a:latin typeface="Arial"/>
                <a:cs typeface="Arial"/>
              </a:rPr>
              <a:t>Campaign </a:t>
            </a:r>
            <a:r>
              <a:rPr lang="en-US" sz="1500" dirty="0">
                <a:latin typeface="Arial"/>
                <a:cs typeface="Arial"/>
              </a:rPr>
              <a:t>for Good Governance (CGG) </a:t>
            </a:r>
            <a:r>
              <a:rPr lang="en-US" sz="1500" dirty="0" smtClean="0">
                <a:latin typeface="Arial"/>
                <a:cs typeface="Arial"/>
              </a:rPr>
              <a:t>Freetown</a:t>
            </a:r>
            <a:r>
              <a:rPr lang="en-US" sz="1500" dirty="0">
                <a:latin typeface="Arial"/>
                <a:cs typeface="Arial"/>
              </a:rPr>
              <a:t>, Sierra </a:t>
            </a:r>
            <a:r>
              <a:rPr lang="en-US" sz="1500" dirty="0" smtClean="0">
                <a:latin typeface="Arial"/>
                <a:cs typeface="Arial"/>
              </a:rPr>
              <a:t>Leone</a:t>
            </a:r>
          </a:p>
          <a:p>
            <a:pPr lvl="1"/>
            <a:r>
              <a:rPr lang="en-US" sz="1500" dirty="0" smtClean="0">
                <a:latin typeface="Arial"/>
                <a:cs typeface="Arial"/>
              </a:rPr>
              <a:t>Institute </a:t>
            </a:r>
            <a:r>
              <a:rPr lang="en-US" sz="1500" dirty="0">
                <a:latin typeface="Arial"/>
                <a:cs typeface="Arial"/>
              </a:rPr>
              <a:t>for Empirical Research in Political Economy (IREEP) </a:t>
            </a:r>
            <a:r>
              <a:rPr lang="en-US" sz="1500" dirty="0" err="1" smtClean="0">
                <a:latin typeface="Arial"/>
                <a:cs typeface="Arial"/>
              </a:rPr>
              <a:t>Cotonou</a:t>
            </a:r>
            <a:r>
              <a:rPr lang="en-US" sz="1500" dirty="0">
                <a:latin typeface="Arial"/>
                <a:cs typeface="Arial"/>
              </a:rPr>
              <a:t>, </a:t>
            </a:r>
            <a:r>
              <a:rPr lang="en-US" sz="1500" dirty="0" smtClean="0">
                <a:latin typeface="Arial"/>
                <a:cs typeface="Arial"/>
              </a:rPr>
              <a:t>Benin </a:t>
            </a:r>
            <a:endParaRPr lang="en-US" sz="1500" dirty="0">
              <a:latin typeface="Arial"/>
              <a:cs typeface="Arial"/>
            </a:endParaRPr>
          </a:p>
          <a:p>
            <a:pPr lvl="1"/>
            <a:r>
              <a:rPr lang="en-US" sz="1500" dirty="0" smtClean="0">
                <a:latin typeface="Arial"/>
                <a:cs typeface="Arial"/>
              </a:rPr>
              <a:t>West </a:t>
            </a:r>
            <a:r>
              <a:rPr lang="en-US" sz="1500" dirty="0">
                <a:latin typeface="Arial"/>
                <a:cs typeface="Arial"/>
              </a:rPr>
              <a:t>Africa Research Center (WARC) </a:t>
            </a:r>
            <a:r>
              <a:rPr lang="en-US" sz="1500" dirty="0" smtClean="0">
                <a:latin typeface="Arial"/>
                <a:cs typeface="Arial"/>
              </a:rPr>
              <a:t>Dakar</a:t>
            </a:r>
            <a:r>
              <a:rPr lang="en-US" sz="1500" dirty="0">
                <a:latin typeface="Arial"/>
                <a:cs typeface="Arial"/>
              </a:rPr>
              <a:t>, Senegal</a:t>
            </a:r>
          </a:p>
          <a:p>
            <a:r>
              <a:rPr lang="en-US" sz="2000" dirty="0" smtClean="0">
                <a:latin typeface="Arial"/>
                <a:cs typeface="Arial"/>
              </a:rPr>
              <a:t>New </a:t>
            </a:r>
            <a:r>
              <a:rPr lang="en-US" sz="2000" dirty="0" err="1" smtClean="0">
                <a:latin typeface="Arial"/>
                <a:cs typeface="Arial"/>
              </a:rPr>
              <a:t>Sahelian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Partners</a:t>
            </a:r>
          </a:p>
          <a:p>
            <a:pPr lvl="1"/>
            <a:r>
              <a:rPr lang="en-US" sz="1500" dirty="0">
                <a:latin typeface="Arial"/>
                <a:cs typeface="Arial"/>
              </a:rPr>
              <a:t>Centre </a:t>
            </a:r>
            <a:r>
              <a:rPr lang="en-US" sz="1500" dirty="0" err="1">
                <a:latin typeface="Arial"/>
                <a:cs typeface="Arial"/>
              </a:rPr>
              <a:t>d'Etudes</a:t>
            </a:r>
            <a:r>
              <a:rPr lang="en-US" sz="1500" dirty="0">
                <a:latin typeface="Arial"/>
                <a:cs typeface="Arial"/>
              </a:rPr>
              <a:t>, de </a:t>
            </a:r>
            <a:r>
              <a:rPr lang="en-US" sz="1500" dirty="0" err="1">
                <a:latin typeface="Arial"/>
                <a:cs typeface="Arial"/>
              </a:rPr>
              <a:t>Recherches</a:t>
            </a:r>
            <a:r>
              <a:rPr lang="en-US" sz="1500" dirty="0">
                <a:latin typeface="Arial"/>
                <a:cs typeface="Arial"/>
              </a:rPr>
              <a:t> et de Formation pour le </a:t>
            </a:r>
            <a:r>
              <a:rPr lang="en-US" sz="1500" dirty="0" err="1">
                <a:latin typeface="Arial"/>
                <a:cs typeface="Arial"/>
              </a:rPr>
              <a:t>Développement</a:t>
            </a:r>
            <a:r>
              <a:rPr lang="en-US" sz="1500" dirty="0">
                <a:latin typeface="Arial"/>
                <a:cs typeface="Arial"/>
              </a:rPr>
              <a:t> </a:t>
            </a:r>
            <a:r>
              <a:rPr lang="en-US" sz="1500" dirty="0" err="1">
                <a:latin typeface="Arial"/>
                <a:cs typeface="Arial"/>
              </a:rPr>
              <a:t>Economique</a:t>
            </a:r>
            <a:r>
              <a:rPr lang="en-US" sz="1500" dirty="0">
                <a:latin typeface="Arial"/>
                <a:cs typeface="Arial"/>
              </a:rPr>
              <a:t> et Social (CERFODES) in </a:t>
            </a:r>
            <a:r>
              <a:rPr lang="en-US" sz="1500" dirty="0" smtClean="0">
                <a:latin typeface="Arial"/>
                <a:cs typeface="Arial"/>
              </a:rPr>
              <a:t>Ouagadougou, Burkina Faso</a:t>
            </a:r>
          </a:p>
          <a:p>
            <a:pPr lvl="1"/>
            <a:r>
              <a:rPr lang="en-US" sz="1500" dirty="0" smtClean="0">
                <a:latin typeface="Arial"/>
                <a:cs typeface="Arial"/>
              </a:rPr>
              <a:t>The </a:t>
            </a:r>
            <a:r>
              <a:rPr lang="en-US" sz="1500" dirty="0">
                <a:latin typeface="Arial"/>
                <a:cs typeface="Arial"/>
              </a:rPr>
              <a:t>Centre </a:t>
            </a:r>
            <a:r>
              <a:rPr lang="en-US" sz="1500" dirty="0" err="1">
                <a:latin typeface="Arial"/>
                <a:cs typeface="Arial"/>
              </a:rPr>
              <a:t>d’Analyses</a:t>
            </a:r>
            <a:r>
              <a:rPr lang="en-US" sz="1500" dirty="0">
                <a:latin typeface="Arial"/>
                <a:cs typeface="Arial"/>
              </a:rPr>
              <a:t> et </a:t>
            </a:r>
            <a:r>
              <a:rPr lang="en-US" sz="1500" dirty="0" err="1">
                <a:latin typeface="Arial"/>
                <a:cs typeface="Arial"/>
              </a:rPr>
              <a:t>d’Actions</a:t>
            </a:r>
            <a:r>
              <a:rPr lang="en-US" sz="1500" dirty="0">
                <a:latin typeface="Arial"/>
                <a:cs typeface="Arial"/>
              </a:rPr>
              <a:t> Pour la </a:t>
            </a:r>
            <a:r>
              <a:rPr lang="en-US" sz="1500" dirty="0" err="1">
                <a:latin typeface="Arial"/>
                <a:cs typeface="Arial"/>
              </a:rPr>
              <a:t>Sécurité</a:t>
            </a:r>
            <a:r>
              <a:rPr lang="en-US" sz="1500" dirty="0">
                <a:latin typeface="Arial"/>
                <a:cs typeface="Arial"/>
              </a:rPr>
              <a:t> et la </a:t>
            </a:r>
            <a:r>
              <a:rPr lang="en-US" sz="1500" dirty="0" err="1">
                <a:latin typeface="Arial"/>
                <a:cs typeface="Arial"/>
              </a:rPr>
              <a:t>Paix</a:t>
            </a:r>
            <a:r>
              <a:rPr lang="en-US" sz="1500" dirty="0">
                <a:latin typeface="Arial"/>
                <a:cs typeface="Arial"/>
              </a:rPr>
              <a:t> (CASPA)</a:t>
            </a:r>
            <a:r>
              <a:rPr lang="en-US" sz="1500" dirty="0" smtClean="0">
                <a:latin typeface="Arial"/>
                <a:cs typeface="Arial"/>
              </a:rPr>
              <a:t>, Niamey, Niger</a:t>
            </a:r>
          </a:p>
          <a:p>
            <a:pPr lvl="1"/>
            <a:r>
              <a:rPr lang="en-US" sz="1500" dirty="0" err="1" smtClean="0">
                <a:latin typeface="Arial"/>
                <a:cs typeface="Arial"/>
              </a:rPr>
              <a:t>Laboratoire</a:t>
            </a:r>
            <a:r>
              <a:rPr lang="en-US" sz="1500" dirty="0" smtClean="0">
                <a:latin typeface="Arial"/>
                <a:cs typeface="Arial"/>
              </a:rPr>
              <a:t> </a:t>
            </a:r>
            <a:r>
              <a:rPr lang="en-US" sz="1500" dirty="0" err="1">
                <a:latin typeface="Arial"/>
                <a:cs typeface="Arial"/>
              </a:rPr>
              <a:t>d'Etudes</a:t>
            </a:r>
            <a:r>
              <a:rPr lang="en-US" sz="1500" dirty="0">
                <a:latin typeface="Arial"/>
                <a:cs typeface="Arial"/>
              </a:rPr>
              <a:t> et de </a:t>
            </a:r>
            <a:r>
              <a:rPr lang="en-US" sz="1500" dirty="0" err="1">
                <a:latin typeface="Arial"/>
                <a:cs typeface="Arial"/>
              </a:rPr>
              <a:t>Recherche</a:t>
            </a:r>
            <a:r>
              <a:rPr lang="en-US" sz="1500" dirty="0">
                <a:latin typeface="Arial"/>
                <a:cs typeface="Arial"/>
              </a:rPr>
              <a:t> </a:t>
            </a:r>
            <a:r>
              <a:rPr lang="en-US" sz="1500" dirty="0" err="1">
                <a:latin typeface="Arial"/>
                <a:cs typeface="Arial"/>
              </a:rPr>
              <a:t>sur</a:t>
            </a:r>
            <a:r>
              <a:rPr lang="en-US" sz="1500" dirty="0">
                <a:latin typeface="Arial"/>
                <a:cs typeface="Arial"/>
              </a:rPr>
              <a:t> les </a:t>
            </a:r>
            <a:r>
              <a:rPr lang="en-US" sz="1500" dirty="0" err="1">
                <a:latin typeface="Arial"/>
                <a:cs typeface="Arial"/>
              </a:rPr>
              <a:t>Dynamiques</a:t>
            </a:r>
            <a:r>
              <a:rPr lang="en-US" sz="1500" dirty="0">
                <a:latin typeface="Arial"/>
                <a:cs typeface="Arial"/>
              </a:rPr>
              <a:t> </a:t>
            </a:r>
            <a:r>
              <a:rPr lang="en-US" sz="1500" dirty="0" err="1">
                <a:latin typeface="Arial"/>
                <a:cs typeface="Arial"/>
              </a:rPr>
              <a:t>Sociales</a:t>
            </a:r>
            <a:r>
              <a:rPr lang="en-US" sz="1500" dirty="0">
                <a:latin typeface="Arial"/>
                <a:cs typeface="Arial"/>
              </a:rPr>
              <a:t> et le </a:t>
            </a:r>
            <a:r>
              <a:rPr lang="en-US" sz="1500" dirty="0" err="1">
                <a:latin typeface="Arial"/>
                <a:cs typeface="Arial"/>
              </a:rPr>
              <a:t>Développement</a:t>
            </a:r>
            <a:r>
              <a:rPr lang="en-US" sz="1500" dirty="0">
                <a:latin typeface="Arial"/>
                <a:cs typeface="Arial"/>
              </a:rPr>
              <a:t> </a:t>
            </a:r>
            <a:r>
              <a:rPr lang="en-US" sz="1500" dirty="0" smtClean="0">
                <a:latin typeface="Arial"/>
                <a:cs typeface="Arial"/>
              </a:rPr>
              <a:t>Local (LASDEL), Niamey, Niger</a:t>
            </a:r>
            <a:endParaRPr lang="en-US" sz="1500" dirty="0">
              <a:latin typeface="Arial"/>
              <a:cs typeface="Arial"/>
            </a:endParaRPr>
          </a:p>
          <a:p>
            <a:r>
              <a:rPr lang="en-US" sz="2000" dirty="0">
                <a:cs typeface="Arial"/>
              </a:rPr>
              <a:t>Potential Partners:</a:t>
            </a:r>
          </a:p>
          <a:p>
            <a:pPr lvl="1"/>
            <a:r>
              <a:rPr lang="en-US" sz="1500" dirty="0">
                <a:cs typeface="Arial"/>
              </a:rPr>
              <a:t>UNIVALOR, N’Djamena, </a:t>
            </a:r>
            <a:r>
              <a:rPr lang="en-US" sz="1500" dirty="0" smtClean="0">
                <a:cs typeface="Arial"/>
              </a:rPr>
              <a:t>Chad</a:t>
            </a:r>
            <a:endParaRPr lang="en-US" sz="1500" dirty="0">
              <a:cs typeface="Arial"/>
            </a:endParaRPr>
          </a:p>
          <a:p>
            <a:pPr lvl="1"/>
            <a:r>
              <a:rPr lang="en-US" sz="1500" dirty="0">
                <a:cs typeface="Arial"/>
              </a:rPr>
              <a:t>Bureau de </a:t>
            </a:r>
            <a:r>
              <a:rPr lang="en-US" sz="1500" dirty="0" err="1">
                <a:cs typeface="Arial"/>
              </a:rPr>
              <a:t>Consultance</a:t>
            </a:r>
            <a:r>
              <a:rPr lang="en-US" sz="1500" dirty="0">
                <a:cs typeface="Arial"/>
              </a:rPr>
              <a:t> de Formation de </a:t>
            </a:r>
            <a:r>
              <a:rPr lang="en-US" sz="1500" dirty="0" err="1">
                <a:cs typeface="Arial"/>
              </a:rPr>
              <a:t>Recherche</a:t>
            </a:r>
            <a:r>
              <a:rPr lang="en-US" sz="1500" dirty="0">
                <a:cs typeface="Arial"/>
              </a:rPr>
              <a:t> et </a:t>
            </a:r>
            <a:r>
              <a:rPr lang="en-US" sz="1500" dirty="0" err="1">
                <a:cs typeface="Arial"/>
              </a:rPr>
              <a:t>d’Etude</a:t>
            </a:r>
            <a:r>
              <a:rPr lang="en-US" sz="1500" dirty="0">
                <a:cs typeface="Arial"/>
              </a:rPr>
              <a:t> (BUCOFORE), N’Djamena, </a:t>
            </a:r>
            <a:r>
              <a:rPr lang="en-US" sz="1500" dirty="0" smtClean="0">
                <a:cs typeface="Arial"/>
              </a:rPr>
              <a:t>Chad</a:t>
            </a:r>
            <a:endParaRPr lang="en-US" sz="1500" dirty="0">
              <a:cs typeface="Arial"/>
            </a:endParaRPr>
          </a:p>
          <a:p>
            <a:pPr lvl="1"/>
            <a:r>
              <a:rPr lang="en-US" sz="1500" dirty="0">
                <a:cs typeface="Arial"/>
              </a:rPr>
              <a:t>Centre </a:t>
            </a:r>
            <a:r>
              <a:rPr lang="en-US" sz="1500" dirty="0" err="1">
                <a:cs typeface="Arial"/>
              </a:rPr>
              <a:t>d'Etudes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Economiques</a:t>
            </a:r>
            <a:r>
              <a:rPr lang="en-US" sz="1500" dirty="0">
                <a:cs typeface="Arial"/>
              </a:rPr>
              <a:t> et </a:t>
            </a:r>
            <a:r>
              <a:rPr lang="en-US" sz="1500" dirty="0" err="1">
                <a:cs typeface="Arial"/>
              </a:rPr>
              <a:t>Sociales</a:t>
            </a:r>
            <a:r>
              <a:rPr lang="en-US" sz="1500" dirty="0">
                <a:cs typeface="Arial"/>
              </a:rPr>
              <a:t> de </a:t>
            </a:r>
            <a:r>
              <a:rPr lang="en-US" sz="1500" dirty="0" err="1">
                <a:cs typeface="Arial"/>
              </a:rPr>
              <a:t>l'Afrique</a:t>
            </a:r>
            <a:r>
              <a:rPr lang="en-US" sz="1500" dirty="0">
                <a:cs typeface="Arial"/>
              </a:rPr>
              <a:t> de </a:t>
            </a:r>
            <a:r>
              <a:rPr lang="en-US" sz="1500" dirty="0" err="1">
                <a:cs typeface="Arial"/>
              </a:rPr>
              <a:t>l'Ouest</a:t>
            </a:r>
            <a:r>
              <a:rPr lang="en-US" sz="1500" dirty="0">
                <a:cs typeface="Arial"/>
              </a:rPr>
              <a:t> (CESAO), Ouagadougou, Burkina Faso</a:t>
            </a:r>
          </a:p>
          <a:p>
            <a:pPr lvl="1"/>
            <a:endParaRPr lang="en-US" sz="1600" dirty="0" smtClean="0">
              <a:latin typeface="Arial"/>
              <a:cs typeface="Arial"/>
            </a:endParaRPr>
          </a:p>
          <a:p>
            <a:pPr lvl="1"/>
            <a:endParaRPr lang="en-US" sz="1400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255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Involving Partners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Network to build partnership base: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Identification of original partners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Identify partners to implement data collection: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Assignments within scope and budget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Need for local partners in P-DEV countries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Invite partner participation in project activities: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Participate in training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Hosting fellows supported under project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RFPs on survey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53395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Planning Process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7947"/>
            <a:ext cx="7929030" cy="4140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Assess training needs:</a:t>
            </a:r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Capacity Assessment of Partner Organizations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Site Visit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Self-Assessment </a:t>
            </a:r>
          </a:p>
          <a:p>
            <a:pPr marL="457200" lvl="1" indent="0"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(Discussion-Oriented Self-Assessment Tool)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Peer Assessment </a:t>
            </a:r>
          </a:p>
          <a:p>
            <a:pPr marL="457200" lvl="1" indent="0"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(Organizational Capacity Assessment Tool)</a:t>
            </a:r>
            <a:endParaRPr lang="en-US" sz="18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Training Pilot Seminars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Accra, Ghana (Kofi Annan International Peacekeeping Centre), April 2014</a:t>
            </a:r>
          </a:p>
          <a:p>
            <a:pPr lvl="1"/>
            <a:r>
              <a:rPr lang="en-US" sz="1800" dirty="0" err="1" smtClean="0">
                <a:latin typeface="Arial"/>
                <a:cs typeface="Arial"/>
              </a:rPr>
              <a:t>Cotonou</a:t>
            </a:r>
            <a:r>
              <a:rPr lang="en-US" sz="1800" dirty="0" smtClean="0">
                <a:latin typeface="Arial"/>
                <a:cs typeface="Arial"/>
              </a:rPr>
              <a:t>, Benin (IREEP), June 2014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Assess participant skill levels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Evaluate Instructional Techniques, bilingual challenges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Cost-effective capacity development, technology challenges</a:t>
            </a:r>
          </a:p>
        </p:txBody>
      </p:sp>
    </p:spTree>
    <p:extLst>
      <p:ext uri="{BB962C8B-B14F-4D97-AF65-F5344CB8AC3E}">
        <p14:creationId xmlns:p14="http://schemas.microsoft.com/office/powerpoint/2010/main" val="46114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20" y="707963"/>
            <a:ext cx="77724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/>
                <a:cs typeface="Arial"/>
              </a:rPr>
              <a:t>Partnering: Capacity Assessment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012" y="5907424"/>
            <a:ext cx="4463773" cy="88562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Arial"/>
                <a:cs typeface="Arial"/>
              </a:rPr>
              <a:t>Overall Level of Understanding of Evaluations and Assessment Methodologies by Organizations </a:t>
            </a:r>
            <a:r>
              <a:rPr lang="en-US" sz="1600" dirty="0" smtClean="0">
                <a:latin typeface="Arial"/>
                <a:cs typeface="Arial"/>
              </a:rPr>
              <a:t>(</a:t>
            </a:r>
            <a:r>
              <a:rPr lang="en-US" sz="1600" dirty="0">
                <a:latin typeface="Arial"/>
                <a:cs typeface="Arial"/>
              </a:rPr>
              <a:t>Peer Evaluations)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258" t="3672" r="8012" b="6443"/>
          <a:stretch/>
        </p:blipFill>
        <p:spPr>
          <a:xfrm>
            <a:off x="3823433" y="1826472"/>
            <a:ext cx="5270500" cy="396548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3136" y="1961180"/>
            <a:ext cx="3510297" cy="479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Peer and Self Assessment </a:t>
            </a:r>
            <a:endParaRPr lang="en-US" dirty="0"/>
          </a:p>
          <a:p>
            <a:pPr lvl="1"/>
            <a:r>
              <a:rPr lang="en-US" dirty="0" smtClean="0"/>
              <a:t>Tailored tools:</a:t>
            </a:r>
          </a:p>
          <a:p>
            <a:pPr lvl="2"/>
            <a:r>
              <a:rPr lang="en-US" sz="1600" dirty="0" smtClean="0"/>
              <a:t>Discussion-Oriented Self Assessment</a:t>
            </a:r>
          </a:p>
          <a:p>
            <a:pPr lvl="2"/>
            <a:r>
              <a:rPr lang="en-US" sz="1600" dirty="0" smtClean="0"/>
              <a:t>Organizational Capacity Assessment</a:t>
            </a:r>
          </a:p>
          <a:p>
            <a:pPr lvl="1"/>
            <a:r>
              <a:rPr lang="en-US" sz="1800" dirty="0" smtClean="0"/>
              <a:t>Skills related to institution’s organizational tasks;</a:t>
            </a:r>
          </a:p>
          <a:p>
            <a:pPr lvl="1"/>
            <a:r>
              <a:rPr lang="en-US" sz="1800" dirty="0" smtClean="0"/>
              <a:t>Interest in developing rigorous research methodology skills.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492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2735</TotalTime>
  <Words>2002</Words>
  <Application>Microsoft Macintosh PowerPoint</Application>
  <PresentationFormat>On-screen Show (4:3)</PresentationFormat>
  <Paragraphs>327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Partnering, Capacity Building, and Evaluation in West Africa </vt:lpstr>
      <vt:lpstr>Our Goals and Activities</vt:lpstr>
      <vt:lpstr>Project Focus: EAS Project</vt:lpstr>
      <vt:lpstr>EAS Objectives</vt:lpstr>
      <vt:lpstr>Goals of Capacity Development</vt:lpstr>
      <vt:lpstr>Project Partners</vt:lpstr>
      <vt:lpstr>Involving Partners</vt:lpstr>
      <vt:lpstr>Planning Process</vt:lpstr>
      <vt:lpstr>Partnering: Capacity Assessment</vt:lpstr>
      <vt:lpstr>Pilot Seminars</vt:lpstr>
      <vt:lpstr>Instructional Tools – Training Modules</vt:lpstr>
      <vt:lpstr>Certificate Program in Program and Project Assessment </vt:lpstr>
      <vt:lpstr>CERFODES – A Case Study in Partnership </vt:lpstr>
      <vt:lpstr>Goals of Impact Evaluation</vt:lpstr>
      <vt:lpstr>P-DEV II</vt:lpstr>
      <vt:lpstr>P-DEV II Activities</vt:lpstr>
      <vt:lpstr>EAS Impact Evaluation Strategy</vt:lpstr>
      <vt:lpstr>Exercise I – Overall Study Design</vt:lpstr>
      <vt:lpstr>Baseline Analysis</vt:lpstr>
      <vt:lpstr>Exercise II – Radio Study Design</vt:lpstr>
      <vt:lpstr>Experimental Evidence Radio Effect</vt:lpstr>
      <vt:lpstr>Desk Research: What Drives Violent Extremism in the Sahel?</vt:lpstr>
      <vt:lpstr>Supporting GSPIA Students and Alumni</vt:lpstr>
      <vt:lpstr>Question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Belasco</dc:creator>
  <cp:lastModifiedBy>Chris Belasco</cp:lastModifiedBy>
  <cp:revision>131</cp:revision>
  <dcterms:created xsi:type="dcterms:W3CDTF">2015-10-05T18:20:06Z</dcterms:created>
  <dcterms:modified xsi:type="dcterms:W3CDTF">2016-03-16T02:50:31Z</dcterms:modified>
</cp:coreProperties>
</file>