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60" r:id="rId5"/>
    <p:sldId id="274" r:id="rId6"/>
    <p:sldId id="275" r:id="rId7"/>
    <p:sldId id="261" r:id="rId8"/>
    <p:sldId id="276" r:id="rId9"/>
    <p:sldId id="262" r:id="rId10"/>
    <p:sldId id="277" r:id="rId11"/>
    <p:sldId id="278" r:id="rId12"/>
    <p:sldId id="264" r:id="rId13"/>
    <p:sldId id="279" r:id="rId14"/>
    <p:sldId id="265" r:id="rId15"/>
    <p:sldId id="280" r:id="rId16"/>
    <p:sldId id="263" r:id="rId17"/>
    <p:sldId id="281" r:id="rId18"/>
    <p:sldId id="267" r:id="rId19"/>
    <p:sldId id="282" r:id="rId20"/>
    <p:sldId id="268" r:id="rId21"/>
    <p:sldId id="283" r:id="rId22"/>
    <p:sldId id="269" r:id="rId23"/>
    <p:sldId id="284" r:id="rId24"/>
    <p:sldId id="285" r:id="rId25"/>
    <p:sldId id="271" r:id="rId26"/>
    <p:sldId id="270" r:id="rId27"/>
    <p:sldId id="272" r:id="rId28"/>
    <p:sldId id="286" r:id="rId29"/>
    <p:sldId id="288" r:id="rId30"/>
    <p:sldId id="289" r:id="rId31"/>
    <p:sldId id="290" r:id="rId32"/>
    <p:sldId id="259" r:id="rId33"/>
    <p:sldId id="28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684" y="4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1515"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21516"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lvl1pPr>
          </a:lstStyle>
          <a:p>
            <a:pPr>
              <a:defRPr/>
            </a:pPr>
            <a:fld id="{AEDB2B96-5A83-491D-8889-6D53178807EC}" type="slidenum">
              <a:rPr lang="en-US"/>
              <a:pPr>
                <a:defRPr/>
              </a:pPr>
              <a:t>‹#›</a:t>
            </a:fld>
            <a:endParaRPr lang="en-US"/>
          </a:p>
        </p:txBody>
      </p:sp>
    </p:spTree>
    <p:extLst>
      <p:ext uri="{BB962C8B-B14F-4D97-AF65-F5344CB8AC3E}">
        <p14:creationId xmlns:p14="http://schemas.microsoft.com/office/powerpoint/2010/main" val="81168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08DD63D-2F8A-4308-8280-6208350CC906}" type="slidenum">
              <a:rPr lang="en-US"/>
              <a:pPr>
                <a:defRPr/>
              </a:pPr>
              <a:t>‹#›</a:t>
            </a:fld>
            <a:endParaRPr lang="en-US"/>
          </a:p>
        </p:txBody>
      </p:sp>
    </p:spTree>
    <p:extLst>
      <p:ext uri="{BB962C8B-B14F-4D97-AF65-F5344CB8AC3E}">
        <p14:creationId xmlns:p14="http://schemas.microsoft.com/office/powerpoint/2010/main" val="3973772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B3BBB34-D9C1-4385-85E1-1B1B1472D2FA}" type="slidenum">
              <a:rPr lang="en-US"/>
              <a:pPr>
                <a:defRPr/>
              </a:pPr>
              <a:t>‹#›</a:t>
            </a:fld>
            <a:endParaRPr lang="en-US"/>
          </a:p>
        </p:txBody>
      </p:sp>
    </p:spTree>
    <p:extLst>
      <p:ext uri="{BB962C8B-B14F-4D97-AF65-F5344CB8AC3E}">
        <p14:creationId xmlns:p14="http://schemas.microsoft.com/office/powerpoint/2010/main" val="53197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FD1EE33-E51A-4BE1-9459-A463DA87FE2D}" type="slidenum">
              <a:rPr lang="en-US"/>
              <a:pPr>
                <a:defRPr/>
              </a:pPr>
              <a:t>‹#›</a:t>
            </a:fld>
            <a:endParaRPr lang="en-US"/>
          </a:p>
        </p:txBody>
      </p:sp>
    </p:spTree>
    <p:extLst>
      <p:ext uri="{BB962C8B-B14F-4D97-AF65-F5344CB8AC3E}">
        <p14:creationId xmlns:p14="http://schemas.microsoft.com/office/powerpoint/2010/main" val="169450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7A5C5B2-B66D-4B39-880F-0F5027327661}" type="slidenum">
              <a:rPr lang="en-US"/>
              <a:pPr>
                <a:defRPr/>
              </a:pPr>
              <a:t>‹#›</a:t>
            </a:fld>
            <a:endParaRPr lang="en-US"/>
          </a:p>
        </p:txBody>
      </p:sp>
    </p:spTree>
    <p:extLst>
      <p:ext uri="{BB962C8B-B14F-4D97-AF65-F5344CB8AC3E}">
        <p14:creationId xmlns:p14="http://schemas.microsoft.com/office/powerpoint/2010/main" val="7695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40CBE45-7500-4D39-902D-7D168C2AA2BB}" type="slidenum">
              <a:rPr lang="en-US"/>
              <a:pPr>
                <a:defRPr/>
              </a:pPr>
              <a:t>‹#›</a:t>
            </a:fld>
            <a:endParaRPr lang="en-US"/>
          </a:p>
        </p:txBody>
      </p:sp>
    </p:spTree>
    <p:extLst>
      <p:ext uri="{BB962C8B-B14F-4D97-AF65-F5344CB8AC3E}">
        <p14:creationId xmlns:p14="http://schemas.microsoft.com/office/powerpoint/2010/main" val="103224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89A5034-8E4B-4A9E-AD8C-8AF94D16B670}" type="slidenum">
              <a:rPr lang="en-US"/>
              <a:pPr>
                <a:defRPr/>
              </a:pPr>
              <a:t>‹#›</a:t>
            </a:fld>
            <a:endParaRPr lang="en-US"/>
          </a:p>
        </p:txBody>
      </p:sp>
    </p:spTree>
    <p:extLst>
      <p:ext uri="{BB962C8B-B14F-4D97-AF65-F5344CB8AC3E}">
        <p14:creationId xmlns:p14="http://schemas.microsoft.com/office/powerpoint/2010/main" val="3326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FC091F3-5E43-4D40-ABFD-FFCE86115DE7}" type="slidenum">
              <a:rPr lang="en-US"/>
              <a:pPr>
                <a:defRPr/>
              </a:pPr>
              <a:t>‹#›</a:t>
            </a:fld>
            <a:endParaRPr lang="en-US"/>
          </a:p>
        </p:txBody>
      </p:sp>
    </p:spTree>
    <p:extLst>
      <p:ext uri="{BB962C8B-B14F-4D97-AF65-F5344CB8AC3E}">
        <p14:creationId xmlns:p14="http://schemas.microsoft.com/office/powerpoint/2010/main" val="118348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C2D2FAAD-D36B-45E0-886F-C207CB05557E}" type="slidenum">
              <a:rPr lang="en-US"/>
              <a:pPr>
                <a:defRPr/>
              </a:pPr>
              <a:t>‹#›</a:t>
            </a:fld>
            <a:endParaRPr lang="en-US"/>
          </a:p>
        </p:txBody>
      </p:sp>
    </p:spTree>
    <p:extLst>
      <p:ext uri="{BB962C8B-B14F-4D97-AF65-F5344CB8AC3E}">
        <p14:creationId xmlns:p14="http://schemas.microsoft.com/office/powerpoint/2010/main" val="330250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ACD0A25-C582-43E3-B747-C917BB9A195D}" type="slidenum">
              <a:rPr lang="en-US"/>
              <a:pPr>
                <a:defRPr/>
              </a:pPr>
              <a:t>‹#›</a:t>
            </a:fld>
            <a:endParaRPr lang="en-US"/>
          </a:p>
        </p:txBody>
      </p:sp>
    </p:spTree>
    <p:extLst>
      <p:ext uri="{BB962C8B-B14F-4D97-AF65-F5344CB8AC3E}">
        <p14:creationId xmlns:p14="http://schemas.microsoft.com/office/powerpoint/2010/main" val="314129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D1990D0-0E48-4E3B-A175-B22CFFDF1E15}" type="slidenum">
              <a:rPr lang="en-US"/>
              <a:pPr>
                <a:defRPr/>
              </a:pPr>
              <a:t>‹#›</a:t>
            </a:fld>
            <a:endParaRPr lang="en-US"/>
          </a:p>
        </p:txBody>
      </p:sp>
    </p:spTree>
    <p:extLst>
      <p:ext uri="{BB962C8B-B14F-4D97-AF65-F5344CB8AC3E}">
        <p14:creationId xmlns:p14="http://schemas.microsoft.com/office/powerpoint/2010/main" val="2576343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2400">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9"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p>
        </p:txBody>
      </p:sp>
      <p:sp>
        <p:nvSpPr>
          <p:cNvPr id="20490"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20491"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B62BD905-B2BD-4767-8E24-7B402D4F74D1}" type="slidenum">
              <a:rPr lang="en-US"/>
              <a:pPr>
                <a:defRPr/>
              </a:pPr>
              <a:t>‹#›</a:t>
            </a:fld>
            <a:endParaRPr 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b="1" smtClean="0"/>
              <a:t>PIA </a:t>
            </a:r>
            <a:r>
              <a:rPr lang="en-US" b="1" smtClean="0"/>
              <a:t>3395</a:t>
            </a:r>
            <a:endParaRPr lang="en-US" b="1" smtClean="0"/>
          </a:p>
        </p:txBody>
      </p:sp>
      <p:sp>
        <p:nvSpPr>
          <p:cNvPr id="3075" name="Rectangle 3"/>
          <p:cNvSpPr>
            <a:spLocks noGrp="1" noChangeArrowheads="1"/>
          </p:cNvSpPr>
          <p:nvPr>
            <p:ph type="subTitle" idx="1"/>
          </p:nvPr>
        </p:nvSpPr>
        <p:spPr/>
        <p:txBody>
          <a:bodyPr/>
          <a:lstStyle/>
          <a:p>
            <a:pPr eaLnBrk="1" hangingPunct="1"/>
            <a:r>
              <a:rPr lang="en-US" sz="4000" b="1" smtClean="0"/>
              <a:t>Development Theories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8153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243763"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b="1" smtClean="0"/>
              <a:t>Planning Growth Models- One</a:t>
            </a:r>
          </a:p>
        </p:txBody>
      </p:sp>
      <p:sp>
        <p:nvSpPr>
          <p:cNvPr id="14339" name="Rectangle 3"/>
          <p:cNvSpPr>
            <a:spLocks noGrp="1" noChangeArrowheads="1"/>
          </p:cNvSpPr>
          <p:nvPr>
            <p:ph type="body" idx="1"/>
          </p:nvPr>
        </p:nvSpPr>
        <p:spPr/>
        <p:txBody>
          <a:bodyPr/>
          <a:lstStyle/>
          <a:p>
            <a:pPr eaLnBrk="1" hangingPunct="1">
              <a:buFont typeface="Wingdings" pitchFamily="2" charset="2"/>
              <a:buNone/>
            </a:pPr>
            <a:r>
              <a:rPr lang="en-US" b="1" smtClean="0"/>
              <a:t>1.  Unbalanced Growth</a:t>
            </a:r>
          </a:p>
          <a:p>
            <a:pPr eaLnBrk="1" hangingPunct="1">
              <a:buFont typeface="Wingdings" pitchFamily="2" charset="2"/>
              <a:buNone/>
            </a:pPr>
            <a:endParaRPr lang="en-US" b="1" smtClean="0"/>
          </a:p>
          <a:p>
            <a:pPr eaLnBrk="1" hangingPunct="1">
              <a:buFont typeface="Wingdings" pitchFamily="2" charset="2"/>
              <a:buNone/>
            </a:pPr>
            <a:r>
              <a:rPr lang="en-US" b="1" smtClean="0"/>
              <a:t>2.  Unbalanced growth and Distribution</a:t>
            </a:r>
          </a:p>
          <a:p>
            <a:pPr eaLnBrk="1" hangingPunct="1">
              <a:buFont typeface="Wingdings" pitchFamily="2" charset="2"/>
              <a:buNone/>
            </a:pPr>
            <a:endParaRPr lang="en-US" b="1" smtClean="0"/>
          </a:p>
          <a:p>
            <a:pPr eaLnBrk="1" hangingPunct="1">
              <a:buFont typeface="Wingdings" pitchFamily="2" charset="2"/>
              <a:buNone/>
            </a:pPr>
            <a:r>
              <a:rPr lang="en-US" b="1" smtClean="0"/>
              <a:t>3.   Balanced Growth</a:t>
            </a:r>
          </a:p>
          <a:p>
            <a:pPr eaLnBrk="1" hangingPunct="1">
              <a:buFont typeface="Wingdings" pitchFamily="2" charset="2"/>
              <a:buNone/>
            </a:pPr>
            <a:endParaRPr lang="en-US" b="1" smtClean="0"/>
          </a:p>
          <a:p>
            <a:pPr eaLnBrk="1" hangingPunct="1">
              <a:buFont typeface="Wingdings" pitchFamily="2" charset="2"/>
              <a:buNone/>
            </a:pPr>
            <a:r>
              <a:rPr lang="en-US" b="1" smtClean="0"/>
              <a:t>4. Capital accumulation and Balanced Growth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Unbalanced Growth</a:t>
            </a:r>
          </a:p>
        </p:txBody>
      </p:sp>
      <p:sp>
        <p:nvSpPr>
          <p:cNvPr id="15363" name="Rectangle 5"/>
          <p:cNvSpPr>
            <a:spLocks noGrp="1" noChangeArrowheads="1"/>
          </p:cNvSpPr>
          <p:nvPr>
            <p:ph type="body" sz="half" idx="1"/>
          </p:nvPr>
        </p:nvSpPr>
        <p:spPr/>
        <p:txBody>
          <a:bodyPr/>
          <a:lstStyle/>
          <a:p>
            <a:pPr eaLnBrk="1" hangingPunct="1"/>
            <a:r>
              <a:rPr lang="en-US" sz="2400" smtClean="0"/>
              <a:t>Walt Rostow</a:t>
            </a:r>
          </a:p>
        </p:txBody>
      </p:sp>
      <p:sp>
        <p:nvSpPr>
          <p:cNvPr id="15364" name="Rectangle 6"/>
          <p:cNvSpPr>
            <a:spLocks noGrp="1" noChangeArrowheads="1"/>
          </p:cNvSpPr>
          <p:nvPr>
            <p:ph type="body" sz="half" idx="2"/>
          </p:nvPr>
        </p:nvSpPr>
        <p:spPr/>
        <p:txBody>
          <a:bodyPr/>
          <a:lstStyle/>
          <a:p>
            <a:pPr eaLnBrk="1" hangingPunct="1"/>
            <a:r>
              <a:rPr lang="en-US" sz="2400" smtClean="0"/>
              <a:t>Leading Sector Theory</a:t>
            </a:r>
          </a:p>
        </p:txBody>
      </p:sp>
      <p:pic>
        <p:nvPicPr>
          <p:cNvPr id="1536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33528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86000"/>
            <a:ext cx="58674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Planning Growth Models-Two</a:t>
            </a:r>
          </a:p>
        </p:txBody>
      </p:sp>
      <p:sp>
        <p:nvSpPr>
          <p:cNvPr id="16387" name="Rectangle 3"/>
          <p:cNvSpPr>
            <a:spLocks noGrp="1" noChangeArrowheads="1"/>
          </p:cNvSpPr>
          <p:nvPr>
            <p:ph type="body" idx="1"/>
          </p:nvPr>
        </p:nvSpPr>
        <p:spPr/>
        <p:txBody>
          <a:bodyPr/>
          <a:lstStyle/>
          <a:p>
            <a:pPr marL="533400" indent="-533400" eaLnBrk="1" hangingPunct="1">
              <a:buFont typeface="Wingdings" pitchFamily="2" charset="2"/>
              <a:buNone/>
            </a:pPr>
            <a:r>
              <a:rPr lang="en-US" b="1" smtClean="0"/>
              <a:t>5. Growth Poles</a:t>
            </a:r>
          </a:p>
          <a:p>
            <a:pPr marL="533400" indent="-533400" eaLnBrk="1" hangingPunct="1">
              <a:buFont typeface="Wingdings" pitchFamily="2" charset="2"/>
              <a:buNone/>
            </a:pPr>
            <a:endParaRPr lang="en-US" b="1" smtClean="0"/>
          </a:p>
          <a:p>
            <a:pPr marL="533400" indent="-533400" eaLnBrk="1" hangingPunct="1">
              <a:buFont typeface="Wingdings" pitchFamily="2" charset="2"/>
              <a:buNone/>
            </a:pPr>
            <a:r>
              <a:rPr lang="en-US" b="1" smtClean="0"/>
              <a:t>6. Project Planning</a:t>
            </a:r>
          </a:p>
          <a:p>
            <a:pPr marL="533400" indent="-533400" eaLnBrk="1" hangingPunct="1">
              <a:buFont typeface="Wingdings" pitchFamily="2" charset="2"/>
              <a:buNone/>
            </a:pPr>
            <a:endParaRPr lang="en-US" b="1" smtClean="0"/>
          </a:p>
          <a:p>
            <a:pPr marL="533400" indent="-533400" eaLnBrk="1" hangingPunct="1">
              <a:buFont typeface="Wingdings" pitchFamily="2" charset="2"/>
              <a:buNone/>
            </a:pPr>
            <a:r>
              <a:rPr lang="en-US" b="1" smtClean="0"/>
              <a:t>7. Rapid Appraisal and people centered development</a:t>
            </a:r>
          </a:p>
          <a:p>
            <a:pPr marL="533400" indent="-533400" eaLnBrk="1" hangingPunct="1">
              <a:buFont typeface="Wingdings" pitchFamily="2" charset="2"/>
              <a:buNone/>
            </a:pPr>
            <a:endParaRPr lang="en-US" b="1" smtClean="0"/>
          </a:p>
          <a:p>
            <a:pPr marL="533400" indent="-533400" eaLnBrk="1" hangingPunct="1">
              <a:buFont typeface="Wingdings" pitchFamily="2" charset="2"/>
              <a:buNone/>
            </a:pPr>
            <a:r>
              <a:rPr lang="en-US" b="1" smtClean="0"/>
              <a:t>8. Human Resource Planning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smtClean="0"/>
              <a:t>Growth Pole Model</a:t>
            </a:r>
          </a:p>
        </p:txBody>
      </p:sp>
      <p:pic>
        <p:nvPicPr>
          <p:cNvPr id="1741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600200"/>
            <a:ext cx="7772400" cy="52578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marL="1066800" indent="-1066800" eaLnBrk="1" hangingPunct="1"/>
            <a:r>
              <a:rPr lang="en-US" b="1" smtClean="0"/>
              <a:t>Problems with Planning- One</a:t>
            </a:r>
            <a:endParaRPr lang="en-US" smtClean="0"/>
          </a:p>
        </p:txBody>
      </p:sp>
      <p:sp>
        <p:nvSpPr>
          <p:cNvPr id="18435" name="Rectangle 3"/>
          <p:cNvSpPr>
            <a:spLocks noGrp="1" noChangeArrowheads="1"/>
          </p:cNvSpPr>
          <p:nvPr>
            <p:ph type="body" idx="1"/>
          </p:nvPr>
        </p:nvSpPr>
        <p:spPr/>
        <p:txBody>
          <a:bodyPr/>
          <a:lstStyle/>
          <a:p>
            <a:pPr marL="952500" lvl="1" indent="-495300" eaLnBrk="1" hangingPunct="1">
              <a:lnSpc>
                <a:spcPct val="90000"/>
              </a:lnSpc>
              <a:buFont typeface="Wingdings" pitchFamily="2" charset="2"/>
              <a:buAutoNum type="arabicPeriod"/>
            </a:pPr>
            <a:r>
              <a:rPr lang="en-US" sz="2800" b="1" smtClean="0"/>
              <a:t> Bureaucratic inefficiency, Administrative and Political Constraints constitute a major limitation on development planning;</a:t>
            </a:r>
          </a:p>
          <a:p>
            <a:pPr marL="952500" lvl="1" indent="-495300" eaLnBrk="1" hangingPunct="1">
              <a:lnSpc>
                <a:spcPct val="90000"/>
              </a:lnSpc>
              <a:buFont typeface="Wingdings" pitchFamily="2" charset="2"/>
              <a:buAutoNum type="arabicPeriod"/>
            </a:pPr>
            <a:endParaRPr lang="en-US" sz="2800" b="1" smtClean="0"/>
          </a:p>
          <a:p>
            <a:pPr marL="952500" lvl="1" indent="-495300" eaLnBrk="1" hangingPunct="1">
              <a:lnSpc>
                <a:spcPct val="90000"/>
              </a:lnSpc>
              <a:buFont typeface="Wingdings" pitchFamily="2" charset="2"/>
              <a:buAutoNum type="arabicPeriod"/>
            </a:pPr>
            <a:r>
              <a:rPr lang="en-US" sz="2800" b="1" smtClean="0"/>
              <a:t>The political Problem-1 development strategies often parallel but ignore political realities. There are limits on political compromise and local level autonomy;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b="1" smtClean="0"/>
              <a:t>“Some inefficiency may be inevitable in a post-disaster climate of confusion”</a:t>
            </a:r>
            <a:r>
              <a:rPr lang="en-US" sz="3800" smtClean="0"/>
              <a:t> </a:t>
            </a:r>
          </a:p>
        </p:txBody>
      </p:sp>
      <p:pic>
        <p:nvPicPr>
          <p:cNvPr id="1945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14400" y="304800"/>
            <a:ext cx="7772400" cy="1143000"/>
          </a:xfrm>
        </p:spPr>
        <p:txBody>
          <a:bodyPr/>
          <a:lstStyle/>
          <a:p>
            <a:pPr eaLnBrk="1" hangingPunct="1"/>
            <a:r>
              <a:rPr lang="en-US" b="1" smtClean="0"/>
              <a:t>Problems with Planning- Two</a:t>
            </a:r>
          </a:p>
        </p:txBody>
      </p:sp>
      <p:sp>
        <p:nvSpPr>
          <p:cNvPr id="20483" name="Rectangle 3"/>
          <p:cNvSpPr>
            <a:spLocks noGrp="1" noChangeArrowheads="1"/>
          </p:cNvSpPr>
          <p:nvPr>
            <p:ph type="body" idx="1"/>
          </p:nvPr>
        </p:nvSpPr>
        <p:spPr>
          <a:xfrm>
            <a:off x="381000" y="1524000"/>
            <a:ext cx="8610600" cy="4683125"/>
          </a:xfrm>
        </p:spPr>
        <p:txBody>
          <a:bodyPr/>
          <a:lstStyle/>
          <a:p>
            <a:pPr marL="952500" lvl="1" indent="-495300" eaLnBrk="1" hangingPunct="1">
              <a:lnSpc>
                <a:spcPct val="90000"/>
              </a:lnSpc>
              <a:buFont typeface="Wingdings" pitchFamily="2" charset="2"/>
              <a:buAutoNum type="arabicPeriod" startAt="3"/>
            </a:pPr>
            <a:r>
              <a:rPr lang="en-US" sz="2800" b="1" smtClean="0"/>
              <a:t>Issue of planning vs. ways in which budget priorities are set. The recurrent budget problem and incrementalism. Planning is an allocation process that contradicts budget allocations (Planning vs. Budgeting issue).</a:t>
            </a:r>
          </a:p>
          <a:p>
            <a:pPr marL="952500" lvl="1" indent="-495300" eaLnBrk="1" hangingPunct="1">
              <a:lnSpc>
                <a:spcPct val="90000"/>
              </a:lnSpc>
              <a:buFont typeface="Wingdings" pitchFamily="2" charset="2"/>
              <a:buAutoNum type="arabicPeriod" startAt="3"/>
            </a:pPr>
            <a:endParaRPr lang="en-US" sz="2800" b="1" smtClean="0"/>
          </a:p>
          <a:p>
            <a:pPr marL="952500" lvl="1" indent="-495300" eaLnBrk="1" hangingPunct="1">
              <a:lnSpc>
                <a:spcPct val="90000"/>
              </a:lnSpc>
              <a:buFont typeface="Wingdings" pitchFamily="2" charset="2"/>
              <a:buAutoNum type="arabicPeriod" startAt="4"/>
            </a:pPr>
            <a:r>
              <a:rPr lang="en-US" sz="2800" b="1" smtClean="0"/>
              <a:t>Political Problem-2- Definition of politics as the “Authoritative Allocation of Values.” Pluralist Politics vs. central direction are conceptually in conflict (Criticism of slowness of process)</a:t>
            </a:r>
          </a:p>
          <a:p>
            <a:pPr marL="952500" lvl="1" indent="-495300" eaLnBrk="1" hangingPunct="1">
              <a:lnSpc>
                <a:spcPct val="90000"/>
              </a:lnSpc>
              <a:buFont typeface="Wingdings" pitchFamily="2" charset="2"/>
              <a:buAutoNum type="arabicPeriod" startAt="4"/>
            </a:pPr>
            <a:endParaRPr lang="en-US" sz="2800" b="1" smtClean="0"/>
          </a:p>
          <a:p>
            <a:pPr marL="952500" lvl="1" indent="-495300" eaLnBrk="1" hangingPunct="1">
              <a:lnSpc>
                <a:spcPct val="90000"/>
              </a:lnSpc>
              <a:buFont typeface="Wingdings" pitchFamily="2" charset="2"/>
              <a:buNone/>
            </a:pPr>
            <a:endParaRPr lang="en-US" sz="28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Snail’s Pace</a:t>
            </a:r>
          </a:p>
        </p:txBody>
      </p:sp>
      <p:pic>
        <p:nvPicPr>
          <p:cNvPr id="215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1676400"/>
            <a:ext cx="6553200" cy="45307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smtClean="0"/>
              <a:t>Week Nine</a:t>
            </a:r>
          </a:p>
        </p:txBody>
      </p:sp>
      <p:sp>
        <p:nvSpPr>
          <p:cNvPr id="4099" name="Rectangle 3"/>
          <p:cNvSpPr>
            <a:spLocks noGrp="1" noChangeArrowheads="1"/>
          </p:cNvSpPr>
          <p:nvPr>
            <p:ph type="body" idx="1"/>
          </p:nvPr>
        </p:nvSpPr>
        <p:spPr/>
        <p:txBody>
          <a:bodyPr/>
          <a:lstStyle/>
          <a:p>
            <a:pPr eaLnBrk="1" hangingPunct="1"/>
            <a:endParaRPr lang="en-US" b="1" smtClean="0"/>
          </a:p>
          <a:p>
            <a:pPr eaLnBrk="1" hangingPunct="1"/>
            <a:endParaRPr lang="en-US" b="1" smtClean="0"/>
          </a:p>
          <a:p>
            <a:pPr eaLnBrk="1" hangingPunct="1"/>
            <a:endParaRPr lang="en-US" b="1" smtClean="0"/>
          </a:p>
          <a:p>
            <a:pPr eaLnBrk="1" hangingPunct="1"/>
            <a:r>
              <a:rPr lang="en-US" sz="4800" b="1" smtClean="0"/>
              <a:t>Development Planning, Theory and Economics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smtClean="0"/>
              <a:t>Problems with Planning- Three</a:t>
            </a:r>
          </a:p>
        </p:txBody>
      </p:sp>
      <p:sp>
        <p:nvSpPr>
          <p:cNvPr id="22531" name="Rectangle 3"/>
          <p:cNvSpPr>
            <a:spLocks noGrp="1" noChangeArrowheads="1"/>
          </p:cNvSpPr>
          <p:nvPr>
            <p:ph type="body" idx="1"/>
          </p:nvPr>
        </p:nvSpPr>
        <p:spPr/>
        <p:txBody>
          <a:bodyPr/>
          <a:lstStyle/>
          <a:p>
            <a:pPr marL="533400" indent="-533400" eaLnBrk="1" hangingPunct="1">
              <a:buFont typeface="Wingdings" pitchFamily="2" charset="2"/>
              <a:buAutoNum type="arabicPeriod" startAt="4"/>
            </a:pPr>
            <a:endParaRPr lang="en-US" sz="3000" b="1" smtClean="0"/>
          </a:p>
          <a:p>
            <a:pPr marL="533400" indent="-533400" eaLnBrk="1" hangingPunct="1">
              <a:buFont typeface="Wingdings" pitchFamily="2" charset="2"/>
              <a:buAutoNum type="arabicPeriod" startAt="5"/>
            </a:pPr>
            <a:r>
              <a:rPr lang="en-US" sz="3000" b="1" smtClean="0"/>
              <a:t>It became almost a magic term.  Five year plans of over 1500 pages for a country of less than a million people </a:t>
            </a:r>
          </a:p>
          <a:p>
            <a:pPr marL="533400" indent="-533400" eaLnBrk="1" hangingPunct="1">
              <a:buFont typeface="Wingdings" pitchFamily="2" charset="2"/>
              <a:buAutoNum type="arabicPeriod" startAt="5"/>
            </a:pPr>
            <a:endParaRPr lang="en-US" sz="3000" b="1" smtClean="0"/>
          </a:p>
          <a:p>
            <a:pPr marL="533400" indent="-533400" eaLnBrk="1" hangingPunct="1">
              <a:buFont typeface="Wingdings" pitchFamily="2" charset="2"/>
              <a:buAutoNum type="arabicPeriod" startAt="5"/>
            </a:pPr>
            <a:r>
              <a:rPr lang="en-US" b="1" smtClean="0"/>
              <a:t>Part of the unfulfilled rhetoric of development</a:t>
            </a: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smtClean="0"/>
              <a:t>The Classic Picture</a:t>
            </a:r>
          </a:p>
        </p:txBody>
      </p:sp>
      <p:pic>
        <p:nvPicPr>
          <p:cNvPr id="2355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600200"/>
            <a:ext cx="7010400" cy="45307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Problems with Planning- Four</a:t>
            </a:r>
          </a:p>
        </p:txBody>
      </p:sp>
      <p:sp>
        <p:nvSpPr>
          <p:cNvPr id="24579" name="Rectangle 3"/>
          <p:cNvSpPr>
            <a:spLocks noGrp="1" noChangeArrowheads="1"/>
          </p:cNvSpPr>
          <p:nvPr>
            <p:ph type="body" idx="1"/>
          </p:nvPr>
        </p:nvSpPr>
        <p:spPr/>
        <p:txBody>
          <a:bodyPr/>
          <a:lstStyle/>
          <a:p>
            <a:pPr marL="533400" indent="-533400" eaLnBrk="1" hangingPunct="1">
              <a:lnSpc>
                <a:spcPct val="90000"/>
              </a:lnSpc>
              <a:buFont typeface="Wingdings" pitchFamily="2" charset="2"/>
              <a:buAutoNum type="arabicPeriod" startAt="7"/>
            </a:pPr>
            <a:r>
              <a:rPr lang="en-US" b="1" smtClean="0"/>
              <a:t>Mandated by technical assistance. Planning became the mechanism for donor involvement via projects: limits money and time commitment</a:t>
            </a:r>
          </a:p>
          <a:p>
            <a:pPr marL="533400" indent="-533400" eaLnBrk="1" hangingPunct="1">
              <a:lnSpc>
                <a:spcPct val="90000"/>
              </a:lnSpc>
              <a:buFont typeface="Wingdings" pitchFamily="2" charset="2"/>
              <a:buAutoNum type="arabicPeriod" startAt="7"/>
            </a:pPr>
            <a:endParaRPr lang="en-US" b="1" smtClean="0"/>
          </a:p>
          <a:p>
            <a:pPr marL="533400" indent="-533400" eaLnBrk="1" hangingPunct="1">
              <a:lnSpc>
                <a:spcPct val="90000"/>
              </a:lnSpc>
              <a:buFont typeface="Wingdings" pitchFamily="2" charset="2"/>
              <a:buAutoNum type="arabicPeriod" startAt="7"/>
            </a:pPr>
            <a:r>
              <a:rPr lang="en-US" b="1" smtClean="0"/>
              <a:t>Expanded government meant specialized planning organizations and the rise of development economics as a discipline. The Failure of development and the limits of the econometric model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4963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smtClean="0"/>
              <a:t>Another View</a:t>
            </a:r>
          </a:p>
        </p:txBody>
      </p:sp>
      <p:pic>
        <p:nvPicPr>
          <p:cNvPr id="2662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smtClean="0"/>
              <a:t>Problems with Planning- Five</a:t>
            </a:r>
          </a:p>
        </p:txBody>
      </p:sp>
      <p:sp>
        <p:nvSpPr>
          <p:cNvPr id="27651" name="Rectangle 3"/>
          <p:cNvSpPr>
            <a:spLocks noGrp="1" noChangeArrowheads="1"/>
          </p:cNvSpPr>
          <p:nvPr>
            <p:ph type="body" idx="1"/>
          </p:nvPr>
        </p:nvSpPr>
        <p:spPr>
          <a:xfrm>
            <a:off x="914400" y="1600200"/>
            <a:ext cx="7772400" cy="5029200"/>
          </a:xfrm>
        </p:spPr>
        <p:txBody>
          <a:bodyPr/>
          <a:lstStyle/>
          <a:p>
            <a:pPr marL="533400" indent="-533400" eaLnBrk="1" hangingPunct="1">
              <a:buFont typeface="Wingdings" pitchFamily="2" charset="2"/>
              <a:buAutoNum type="arabicPeriod" startAt="9"/>
            </a:pPr>
            <a:r>
              <a:rPr lang="en-US" b="1" smtClean="0"/>
              <a:t>The issue of growth vs. distribution: traditional goals industrialization and aim of high and growing GNP per capita income vs. quality indicators (social development) of life</a:t>
            </a:r>
          </a:p>
          <a:p>
            <a:pPr marL="533400" indent="-533400" eaLnBrk="1" hangingPunct="1">
              <a:buFont typeface="Wingdings" pitchFamily="2" charset="2"/>
              <a:buAutoNum type="arabicPeriod" startAt="9"/>
            </a:pPr>
            <a:endParaRPr lang="en-US" b="1" smtClean="0"/>
          </a:p>
          <a:p>
            <a:pPr marL="533400" indent="-533400" eaLnBrk="1" hangingPunct="1">
              <a:buFont typeface="Wingdings" pitchFamily="2" charset="2"/>
              <a:buAutoNum type="arabicPeriod" startAt="9"/>
            </a:pPr>
            <a:r>
              <a:rPr lang="en-US" b="1" smtClean="0"/>
              <a:t>Problem: Failure of planning blamed on weak planning and administrative capacity. The separation of and the lack of implementation was often ignored by planners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smtClean="0"/>
              <a:t>Problems with Planning- Five</a:t>
            </a:r>
          </a:p>
        </p:txBody>
      </p:sp>
      <p:sp>
        <p:nvSpPr>
          <p:cNvPr id="31747" name="Rectangle 3"/>
          <p:cNvSpPr>
            <a:spLocks noGrp="1" noChangeArrowheads="1"/>
          </p:cNvSpPr>
          <p:nvPr>
            <p:ph type="body" idx="1"/>
          </p:nvPr>
        </p:nvSpPr>
        <p:spPr/>
        <p:txBody>
          <a:bodyPr/>
          <a:lstStyle/>
          <a:p>
            <a:pPr marL="0" indent="0" eaLnBrk="1" hangingPunct="1">
              <a:buFont typeface="Wingdings" pitchFamily="2" charset="2"/>
              <a:buNone/>
              <a:defRPr/>
            </a:pPr>
            <a:r>
              <a:rPr lang="en-US" b="1" dirty="0" smtClean="0"/>
              <a:t>11. The Issue of grass roots participation must be raised-Bottom up Planning</a:t>
            </a:r>
          </a:p>
          <a:p>
            <a:pPr eaLnBrk="1" hangingPunct="1">
              <a:defRPr/>
            </a:pPr>
            <a:endParaRPr lang="en-US" b="1" dirty="0" smtClean="0"/>
          </a:p>
          <a:p>
            <a:pPr marL="0" indent="0" eaLnBrk="1" hangingPunct="1">
              <a:buFont typeface="Wingdings" pitchFamily="2" charset="2"/>
              <a:buNone/>
              <a:defRPr/>
            </a:pPr>
            <a:r>
              <a:rPr lang="en-US" b="1" dirty="0" smtClean="0"/>
              <a:t>12. There was rhetoric of a command economy as opposed to a market economy with two extremes and the soft state in-between.  Planning suffers from this rhetoric.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b="1" smtClean="0"/>
              <a:t>Problems with Planning- Six</a:t>
            </a:r>
          </a:p>
        </p:txBody>
      </p:sp>
      <p:sp>
        <p:nvSpPr>
          <p:cNvPr id="30723" name="Rectangle 3"/>
          <p:cNvSpPr>
            <a:spLocks noGrp="1" noChangeArrowheads="1"/>
          </p:cNvSpPr>
          <p:nvPr>
            <p:ph type="body" sz="half" idx="1"/>
          </p:nvPr>
        </p:nvSpPr>
        <p:spPr/>
        <p:txBody>
          <a:bodyPr/>
          <a:lstStyle/>
          <a:p>
            <a:pPr marL="533400" indent="-533400" eaLnBrk="1" hangingPunct="1">
              <a:defRPr/>
            </a:pPr>
            <a:endParaRPr lang="en-US" sz="2400" b="1" dirty="0" smtClean="0"/>
          </a:p>
          <a:p>
            <a:pPr marL="0" indent="0" eaLnBrk="1" hangingPunct="1">
              <a:buFont typeface="Wingdings" pitchFamily="2" charset="2"/>
              <a:buNone/>
              <a:defRPr/>
            </a:pPr>
            <a:r>
              <a:rPr lang="en-US" sz="2400" b="1" dirty="0" smtClean="0"/>
              <a:t>13. Debate about the coordination of Planning Voluntary vs. hierarchical authority- The Social Engineering Problem</a:t>
            </a:r>
          </a:p>
          <a:p>
            <a:pPr marL="533400" indent="-533400" eaLnBrk="1" hangingPunct="1">
              <a:buFont typeface="Wingdings" pitchFamily="2" charset="2"/>
              <a:buAutoNum type="arabicPeriod" startAt="11"/>
              <a:defRPr/>
            </a:pPr>
            <a:endParaRPr lang="en-US" sz="2400" b="1" dirty="0" smtClean="0"/>
          </a:p>
          <a:p>
            <a:pPr marL="0" indent="0" eaLnBrk="1" hangingPunct="1">
              <a:buFont typeface="Wingdings" pitchFamily="2" charset="2"/>
              <a:buNone/>
              <a:defRPr/>
            </a:pPr>
            <a:r>
              <a:rPr lang="en-US" sz="2400" b="1" dirty="0" smtClean="0"/>
              <a:t>14. Planning was a shopping list</a:t>
            </a:r>
          </a:p>
        </p:txBody>
      </p:sp>
      <p:pic>
        <p:nvPicPr>
          <p:cNvPr id="29700" name="Picture 4"/>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029200" y="1752600"/>
            <a:ext cx="3395663" cy="4038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800" b="1" smtClean="0"/>
              <a:t>Command vs. Grassroots Planning</a:t>
            </a:r>
          </a:p>
        </p:txBody>
      </p:sp>
      <p:pic>
        <p:nvPicPr>
          <p:cNvPr id="30723" name="Picture 5"/>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4876800" y="1600200"/>
            <a:ext cx="4267200" cy="4530725"/>
          </a:xfrm>
        </p:spPr>
      </p:pic>
      <p:pic>
        <p:nvPicPr>
          <p:cNvPr id="30724" name="Picture 8"/>
          <p:cNvPicPr>
            <a:picLocks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0" y="1600200"/>
            <a:ext cx="4800600" cy="423862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The Human Resource Development Strategy</a:t>
            </a:r>
          </a:p>
        </p:txBody>
      </p:sp>
      <p:sp>
        <p:nvSpPr>
          <p:cNvPr id="31747" name="Content Placeholder 4"/>
          <p:cNvSpPr>
            <a:spLocks noGrp="1"/>
          </p:cNvSpPr>
          <p:nvPr>
            <p:ph idx="1"/>
          </p:nvPr>
        </p:nvSpPr>
        <p:spPr/>
        <p:txBody>
          <a:bodyPr/>
          <a:lstStyle/>
          <a:p>
            <a:endParaRPr lang="en-US" smtClean="0"/>
          </a:p>
          <a:p>
            <a:r>
              <a:rPr lang="en-US" b="1" smtClean="0"/>
              <a:t>Strategy to focus on Education and Capacity Building as the basic Development strategy</a:t>
            </a:r>
          </a:p>
          <a:p>
            <a:endParaRPr lang="en-US" b="1" smtClean="0"/>
          </a:p>
          <a:p>
            <a:r>
              <a:rPr lang="en-US" b="1" smtClean="0"/>
              <a:t>Basic Thrust of Rockefeller Foundation 1960s and 1970s</a:t>
            </a:r>
          </a:p>
          <a:p>
            <a:endParaRPr lang="en-US" b="1" smtClean="0"/>
          </a:p>
          <a:p>
            <a:r>
              <a:rPr lang="en-US" b="1" smtClean="0"/>
              <a:t>See Picard and Buss, Chapter 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1371600" y="1600200"/>
            <a:ext cx="7772400" cy="4530725"/>
          </a:xfrm>
        </p:spPr>
        <p:txBody>
          <a:bodyPr/>
          <a:lstStyle/>
          <a:p>
            <a:pPr eaLnBrk="1" hangingPunct="1">
              <a:buFont typeface="Wingdings" pitchFamily="2" charset="2"/>
              <a:buNone/>
            </a:pPr>
            <a:r>
              <a:rPr lang="en-US" sz="4400" b="1" smtClean="0"/>
              <a:t>I. Literary Map</a:t>
            </a:r>
            <a:endParaRPr lang="en-US" sz="4400" smtClean="0"/>
          </a:p>
          <a:p>
            <a:pPr eaLnBrk="1" hangingPunct="1">
              <a:buFont typeface="Wingdings" pitchFamily="2" charset="2"/>
              <a:buNone/>
            </a:pPr>
            <a:endParaRPr lang="en-US" sz="4400" b="1" smtClean="0"/>
          </a:p>
          <a:p>
            <a:pPr eaLnBrk="1" hangingPunct="1">
              <a:buFont typeface="Wingdings" pitchFamily="2" charset="2"/>
              <a:buNone/>
            </a:pPr>
            <a:r>
              <a:rPr lang="en-US" sz="4400" b="1" smtClean="0"/>
              <a:t>II. Golden Oldies</a:t>
            </a:r>
          </a:p>
          <a:p>
            <a:pPr eaLnBrk="1" hangingPunct="1">
              <a:buFont typeface="Wingdings" pitchFamily="2" charset="2"/>
              <a:buNone/>
            </a:pPr>
            <a:endParaRPr lang="en-US" sz="4400" b="1" smtClean="0"/>
          </a:p>
          <a:p>
            <a:pPr eaLnBrk="1" hangingPunct="1">
              <a:buFont typeface="Wingdings" pitchFamily="2" charset="2"/>
              <a:buNone/>
            </a:pPr>
            <a:r>
              <a:rPr lang="en-US" sz="4400" b="1" smtClean="0"/>
              <a:t>III. Synthesis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HRD Issues</a:t>
            </a:r>
          </a:p>
        </p:txBody>
      </p:sp>
      <p:sp>
        <p:nvSpPr>
          <p:cNvPr id="32771" name="Content Placeholder 2"/>
          <p:cNvSpPr>
            <a:spLocks noGrp="1"/>
          </p:cNvSpPr>
          <p:nvPr>
            <p:ph idx="1"/>
          </p:nvPr>
        </p:nvSpPr>
        <p:spPr>
          <a:xfrm>
            <a:off x="533400" y="1447800"/>
            <a:ext cx="8610600" cy="4683125"/>
          </a:xfrm>
        </p:spPr>
        <p:txBody>
          <a:bodyPr/>
          <a:lstStyle/>
          <a:p>
            <a:r>
              <a:rPr lang="en-US" sz="2000" b="1" smtClean="0"/>
              <a:t>Debate about Doctrine vs. Interpretation (Augustine vs. Luther)</a:t>
            </a:r>
          </a:p>
          <a:p>
            <a:endParaRPr lang="en-US" sz="2000" b="1" smtClean="0"/>
          </a:p>
          <a:p>
            <a:r>
              <a:rPr lang="en-US" sz="2000" b="1" smtClean="0"/>
              <a:t>Private vs. Public (Dewey)</a:t>
            </a:r>
          </a:p>
          <a:p>
            <a:endParaRPr lang="en-US" sz="2000" b="1" smtClean="0"/>
          </a:p>
          <a:p>
            <a:r>
              <a:rPr lang="en-US" sz="2000" b="1" smtClean="0"/>
              <a:t>Role of Secularism (John Locke)</a:t>
            </a:r>
          </a:p>
          <a:p>
            <a:endParaRPr lang="en-US" sz="2000" b="1" smtClean="0"/>
          </a:p>
          <a:p>
            <a:r>
              <a:rPr lang="en-US" sz="2000" b="1" smtClean="0"/>
              <a:t>Literacy (Primary) vs. Higher (Intellectual) Education Development (Piaget’s Stages)</a:t>
            </a:r>
          </a:p>
          <a:p>
            <a:endParaRPr lang="en-US" sz="2000" b="1" smtClean="0"/>
          </a:p>
          <a:p>
            <a:r>
              <a:rPr lang="en-US" sz="2000" b="1" smtClean="0"/>
              <a:t>Bounded Knowledge vs. the Synthetic (unbounded) mode of Thought (Picard)</a:t>
            </a:r>
          </a:p>
          <a:p>
            <a:endParaRPr lang="en-US" sz="2000" b="1" smtClean="0"/>
          </a:p>
          <a:p>
            <a:r>
              <a:rPr lang="en-US" sz="2000" b="1" smtClean="0"/>
              <a:t>The Empirical focus?</a:t>
            </a:r>
          </a:p>
          <a:p>
            <a:endParaRPr lang="en-US" sz="2000" b="1" smtClean="0"/>
          </a:p>
          <a:p>
            <a:r>
              <a:rPr lang="en-US" sz="2000" b="1" smtClean="0"/>
              <a:t>HRD vs. Keynesianism (James S. Coleman and Robert  J.Berg)</a:t>
            </a:r>
          </a:p>
          <a:p>
            <a:endParaRPr lang="en-US" smtClean="0"/>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Application of HRD</a:t>
            </a:r>
          </a:p>
        </p:txBody>
      </p:sp>
      <p:sp>
        <p:nvSpPr>
          <p:cNvPr id="33795" name="Content Placeholder 2"/>
          <p:cNvSpPr>
            <a:spLocks noGrp="1"/>
          </p:cNvSpPr>
          <p:nvPr>
            <p:ph idx="1"/>
          </p:nvPr>
        </p:nvSpPr>
        <p:spPr/>
        <p:txBody>
          <a:bodyPr/>
          <a:lstStyle/>
          <a:p>
            <a:r>
              <a:rPr lang="en-US" sz="2400" b="1" smtClean="0"/>
              <a:t>Focus on Management Development Rather than Development Management</a:t>
            </a:r>
          </a:p>
          <a:p>
            <a:endParaRPr lang="en-US" sz="2400" b="1" smtClean="0"/>
          </a:p>
          <a:p>
            <a:r>
              <a:rPr lang="en-US" sz="2400" b="1" smtClean="0"/>
              <a:t>Debates about the Role of Professional and Technical vs. Management</a:t>
            </a:r>
          </a:p>
          <a:p>
            <a:endParaRPr lang="en-US" sz="2400" b="1" smtClean="0"/>
          </a:p>
          <a:p>
            <a:r>
              <a:rPr lang="en-US" sz="2400" b="1" smtClean="0"/>
              <a:t>“Which comes first, the chicken or the Egg?”</a:t>
            </a:r>
          </a:p>
          <a:p>
            <a:endParaRPr lang="en-US" sz="2400" b="1" smtClean="0"/>
          </a:p>
          <a:p>
            <a:r>
              <a:rPr lang="en-US" sz="2400" b="1" smtClean="0"/>
              <a:t>See John E. Kerrigan and Jeff S. Luke, </a:t>
            </a:r>
            <a:r>
              <a:rPr lang="en-US" sz="2400" b="1" u="sng" smtClean="0"/>
              <a:t>Management Training Strategies for Developing Countries</a:t>
            </a:r>
            <a:r>
              <a:rPr lang="en-US" sz="2400" b="1" smtClean="0"/>
              <a:t> (Boulder, CO: Lynne Rienner, 1987).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b="1" smtClean="0"/>
              <a:t>A Mock Exam Question:</a:t>
            </a:r>
          </a:p>
        </p:txBody>
      </p:sp>
      <p:sp>
        <p:nvSpPr>
          <p:cNvPr id="34819" name="Rectangle 3"/>
          <p:cNvSpPr>
            <a:spLocks noGrp="1" noChangeArrowheads="1"/>
          </p:cNvSpPr>
          <p:nvPr>
            <p:ph type="body" idx="1"/>
          </p:nvPr>
        </p:nvSpPr>
        <p:spPr/>
        <p:txBody>
          <a:bodyPr/>
          <a:lstStyle/>
          <a:p>
            <a:pPr eaLnBrk="1" hangingPunct="1"/>
            <a:endParaRPr lang="en-US" b="1" smtClean="0"/>
          </a:p>
          <a:p>
            <a:pPr eaLnBrk="1" hangingPunct="1">
              <a:buFont typeface="Wingdings" pitchFamily="2" charset="2"/>
              <a:buNone/>
            </a:pPr>
            <a:r>
              <a:rPr lang="en-US" b="1" smtClean="0"/>
              <a:t>	To what extent, is the state planning approach possible? (eg. balanced regional development).  What role is there in the early 21st century for national as opposed to regional, sectoral or project planning?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t>Deconstruction Exercise</a:t>
            </a:r>
          </a:p>
        </p:txBody>
      </p:sp>
      <p:sp>
        <p:nvSpPr>
          <p:cNvPr id="35843" name="Rectangle 3"/>
          <p:cNvSpPr>
            <a:spLocks noGrp="1" noChangeArrowheads="1"/>
          </p:cNvSpPr>
          <p:nvPr>
            <p:ph type="body" idx="1"/>
          </p:nvPr>
        </p:nvSpPr>
        <p:spPr/>
        <p:txBody>
          <a:bodyPr/>
          <a:lstStyle/>
          <a:p>
            <a:pPr eaLnBrk="1" hangingPunct="1"/>
            <a:endParaRPr lang="en-US" smtClean="0"/>
          </a:p>
          <a:p>
            <a:pPr eaLnBrk="1" hangingPunct="1"/>
            <a:endParaRPr lang="en-US" smtClean="0"/>
          </a:p>
          <a:p>
            <a:pPr eaLnBrk="1" hangingPunct="1"/>
            <a:r>
              <a:rPr lang="en-US" b="1" smtClean="0"/>
              <a:t>Each Group will break down the question and include at least ten planning references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Definition</a:t>
            </a:r>
          </a:p>
        </p:txBody>
      </p:sp>
      <p:sp>
        <p:nvSpPr>
          <p:cNvPr id="6147" name="Rectangle 3"/>
          <p:cNvSpPr>
            <a:spLocks noGrp="1" noChangeArrowheads="1"/>
          </p:cNvSpPr>
          <p:nvPr>
            <p:ph type="body" idx="1"/>
          </p:nvPr>
        </p:nvSpPr>
        <p:spPr/>
        <p:txBody>
          <a:bodyPr/>
          <a:lstStyle/>
          <a:p>
            <a:pPr eaLnBrk="1" hangingPunct="1">
              <a:buFont typeface="Wingdings" pitchFamily="2" charset="2"/>
              <a:buNone/>
            </a:pPr>
            <a:endParaRPr lang="en-US" b="1" smtClean="0"/>
          </a:p>
          <a:p>
            <a:pPr eaLnBrk="1" hangingPunct="1"/>
            <a:r>
              <a:rPr lang="en-US" b="1" smtClean="0"/>
              <a:t>Planning is the application of rational ordered choice to social and economic affairs.</a:t>
            </a:r>
            <a:r>
              <a:rPr lang="en-US" smtClean="0"/>
              <a:t> </a:t>
            </a:r>
          </a:p>
          <a:p>
            <a:pPr eaLnBrk="1" hangingPunct="1"/>
            <a:endParaRPr lang="en-US" smtClean="0"/>
          </a:p>
          <a:p>
            <a:pPr eaLnBrk="1" hangingPunct="1"/>
            <a:r>
              <a:rPr lang="en-US" b="1" smtClean="0"/>
              <a:t>Note: For more on Planning see material in Picard’s course, PIA 2501- Development Policy and Management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Classic Planning Model</a:t>
            </a:r>
          </a:p>
        </p:txBody>
      </p:sp>
      <p:pic>
        <p:nvPicPr>
          <p:cNvPr id="7171"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14400" y="1143000"/>
            <a:ext cx="7772400" cy="5715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800" b="1" smtClean="0"/>
              <a:t>"How Rational is Rational Planning  Choice?”</a:t>
            </a:r>
            <a:r>
              <a:rPr lang="en-US" sz="3800" smtClean="0"/>
              <a:t> </a:t>
            </a:r>
          </a:p>
        </p:txBody>
      </p:sp>
      <p:pic>
        <p:nvPicPr>
          <p:cNvPr id="8195"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1828800"/>
            <a:ext cx="5943600" cy="45307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600" b="1" smtClean="0"/>
              <a:t>Goals of Development Planning- One</a:t>
            </a:r>
            <a:r>
              <a:rPr lang="en-US" sz="3800" smtClean="0"/>
              <a:t> </a:t>
            </a:r>
          </a:p>
        </p:txBody>
      </p:sp>
      <p:sp>
        <p:nvSpPr>
          <p:cNvPr id="9219" name="Rectangle 3"/>
          <p:cNvSpPr>
            <a:spLocks noGrp="1" noChangeArrowheads="1"/>
          </p:cNvSpPr>
          <p:nvPr>
            <p:ph type="body" idx="1"/>
          </p:nvPr>
        </p:nvSpPr>
        <p:spPr>
          <a:xfrm>
            <a:off x="914400" y="1600200"/>
            <a:ext cx="7772400" cy="5257800"/>
          </a:xfrm>
        </p:spPr>
        <p:txBody>
          <a:bodyPr/>
          <a:lstStyle/>
          <a:p>
            <a:pPr marL="533400" indent="-533400" eaLnBrk="1" hangingPunct="1">
              <a:buFont typeface="Wingdings" pitchFamily="2" charset="2"/>
              <a:buAutoNum type="arabicPeriod"/>
            </a:pPr>
            <a:r>
              <a:rPr lang="en-US" b="1" smtClean="0"/>
              <a:t> Foster economic growth</a:t>
            </a:r>
          </a:p>
          <a:p>
            <a:pPr marL="533400" indent="-533400" eaLnBrk="1" hangingPunct="1">
              <a:buFont typeface="Wingdings" pitchFamily="2" charset="2"/>
              <a:buAutoNum type="arabicPeriod"/>
            </a:pPr>
            <a:endParaRPr lang="en-US" b="1" smtClean="0"/>
          </a:p>
          <a:p>
            <a:pPr marL="533400" indent="-533400" eaLnBrk="1" hangingPunct="1">
              <a:buFont typeface="Wingdings" pitchFamily="2" charset="2"/>
              <a:buAutoNum type="arabicPeriod"/>
            </a:pPr>
            <a:r>
              <a:rPr lang="en-US" b="1" smtClean="0"/>
              <a:t>Strengthen human and organizational capacities</a:t>
            </a:r>
          </a:p>
          <a:p>
            <a:pPr marL="533400" indent="-533400" eaLnBrk="1" hangingPunct="1">
              <a:buFont typeface="Wingdings" pitchFamily="2" charset="2"/>
              <a:buAutoNum type="arabicPeriod"/>
            </a:pPr>
            <a:endParaRPr lang="en-US" b="1" smtClean="0"/>
          </a:p>
          <a:p>
            <a:pPr marL="533400" indent="-533400" eaLnBrk="1" hangingPunct="1">
              <a:buFont typeface="Wingdings" pitchFamily="2" charset="2"/>
              <a:buAutoNum type="arabicPeriod"/>
            </a:pPr>
            <a:r>
              <a:rPr lang="en-US" b="1" smtClean="0"/>
              <a:t>Plan and develop physical infrastructure (roads, dams, railways, buildings, etc.)</a:t>
            </a:r>
          </a:p>
          <a:p>
            <a:pPr marL="533400" indent="-533400" eaLnBrk="1" hangingPunct="1">
              <a:buFont typeface="Wingdings" pitchFamily="2" charset="2"/>
              <a:buAutoNum type="arabicPeriod"/>
            </a:pPr>
            <a:endParaRPr lang="en-US" b="1" smtClean="0"/>
          </a:p>
          <a:p>
            <a:pPr marL="533400" indent="-533400" eaLnBrk="1" hangingPunct="1">
              <a:buFont typeface="Wingdings" pitchFamily="2" charset="2"/>
              <a:buAutoNum type="arabicPeriod"/>
            </a:pPr>
            <a:r>
              <a:rPr lang="en-US" b="1" smtClean="0"/>
              <a:t>Establish priorities in the use of scarce resources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800" smtClean="0"/>
              <a:t/>
            </a:r>
            <a:br>
              <a:rPr lang="en-US" sz="3800" smtClean="0"/>
            </a:br>
            <a:r>
              <a:rPr lang="en-US" sz="3800" b="1" smtClean="0"/>
              <a:t>Regional Planning Processes</a:t>
            </a:r>
          </a:p>
        </p:txBody>
      </p:sp>
      <p:pic>
        <p:nvPicPr>
          <p:cNvPr id="10243"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676400"/>
            <a:ext cx="5410200" cy="51816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b="1" smtClean="0"/>
              <a:t>Goals of Development Planning- Two</a:t>
            </a:r>
          </a:p>
        </p:txBody>
      </p:sp>
      <p:sp>
        <p:nvSpPr>
          <p:cNvPr id="11267" name="Rectangle 3"/>
          <p:cNvSpPr>
            <a:spLocks noGrp="1" noChangeArrowheads="1"/>
          </p:cNvSpPr>
          <p:nvPr>
            <p:ph type="body" idx="1"/>
          </p:nvPr>
        </p:nvSpPr>
        <p:spPr>
          <a:xfrm>
            <a:off x="914400" y="1600200"/>
            <a:ext cx="7772400" cy="5257800"/>
          </a:xfrm>
        </p:spPr>
        <p:txBody>
          <a:bodyPr/>
          <a:lstStyle/>
          <a:p>
            <a:pPr marL="533400" indent="-533400" eaLnBrk="1" hangingPunct="1">
              <a:buFont typeface="Wingdings" pitchFamily="2" charset="2"/>
              <a:buAutoNum type="arabicPeriod" startAt="5"/>
            </a:pPr>
            <a:r>
              <a:rPr lang="en-US" b="1" smtClean="0"/>
              <a:t>Promotion greater equality in the distribution of opportunities income and power</a:t>
            </a:r>
          </a:p>
          <a:p>
            <a:pPr marL="533400" indent="-533400" eaLnBrk="1" hangingPunct="1">
              <a:buFont typeface="Wingdings" pitchFamily="2" charset="2"/>
              <a:buAutoNum type="arabicPeriod" startAt="5"/>
            </a:pPr>
            <a:endParaRPr lang="en-US" b="1" smtClean="0"/>
          </a:p>
          <a:p>
            <a:pPr marL="533400" indent="-533400" eaLnBrk="1" hangingPunct="1">
              <a:buFont typeface="Wingdings" pitchFamily="2" charset="2"/>
              <a:buAutoNum type="arabicPeriod" startAt="5"/>
            </a:pPr>
            <a:r>
              <a:rPr lang="en-US" b="1" smtClean="0"/>
              <a:t>Provide a framework for wider participation in the economic system</a:t>
            </a:r>
          </a:p>
          <a:p>
            <a:pPr marL="533400" indent="-533400" eaLnBrk="1" hangingPunct="1">
              <a:buFont typeface="Wingdings" pitchFamily="2" charset="2"/>
              <a:buAutoNum type="arabicPeriod" startAt="5"/>
            </a:pPr>
            <a:endParaRPr lang="en-US" b="1" smtClean="0"/>
          </a:p>
          <a:p>
            <a:pPr marL="533400" indent="-533400" eaLnBrk="1" hangingPunct="1">
              <a:buFont typeface="Wingdings" pitchFamily="2" charset="2"/>
              <a:buAutoNum type="arabicPeriod" startAt="5"/>
            </a:pPr>
            <a:r>
              <a:rPr lang="en-US" b="1" smtClean="0"/>
              <a:t>Support social capital development, in the form of stronger families, communities, interest associations and grass-root institutions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Layers</Template>
  <TotalTime>412</TotalTime>
  <Words>758</Words>
  <Application>Microsoft Office PowerPoint</Application>
  <PresentationFormat>On-screen Show (4:3)</PresentationFormat>
  <Paragraphs>125</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Times New Roman</vt:lpstr>
      <vt:lpstr>Wingdings</vt:lpstr>
      <vt:lpstr>Calibri</vt:lpstr>
      <vt:lpstr>Layers</vt:lpstr>
      <vt:lpstr>PIA 3395</vt:lpstr>
      <vt:lpstr>Week Nine</vt:lpstr>
      <vt:lpstr>PowerPoint Presentation</vt:lpstr>
      <vt:lpstr>Definition</vt:lpstr>
      <vt:lpstr>Classic Planning Model</vt:lpstr>
      <vt:lpstr>"How Rational is Rational Planning  Choice?” </vt:lpstr>
      <vt:lpstr>Goals of Development Planning- One </vt:lpstr>
      <vt:lpstr> Regional Planning Processes</vt:lpstr>
      <vt:lpstr>Goals of Development Planning- Two</vt:lpstr>
      <vt:lpstr>PowerPoint Presentation</vt:lpstr>
      <vt:lpstr>PowerPoint Presentation</vt:lpstr>
      <vt:lpstr>Planning Growth Models- One</vt:lpstr>
      <vt:lpstr>Unbalanced Growth</vt:lpstr>
      <vt:lpstr>Planning Growth Models-Two</vt:lpstr>
      <vt:lpstr>Growth Pole Model</vt:lpstr>
      <vt:lpstr>Problems with Planning- One</vt:lpstr>
      <vt:lpstr>“Some inefficiency may be inevitable in a post-disaster climate of confusion” </vt:lpstr>
      <vt:lpstr>Problems with Planning- Two</vt:lpstr>
      <vt:lpstr>Snail’s Pace</vt:lpstr>
      <vt:lpstr>Problems with Planning- Three</vt:lpstr>
      <vt:lpstr>The Classic Picture</vt:lpstr>
      <vt:lpstr>Problems with Planning- Four</vt:lpstr>
      <vt:lpstr>PowerPoint Presentation</vt:lpstr>
      <vt:lpstr>Another View</vt:lpstr>
      <vt:lpstr>Problems with Planning- Five</vt:lpstr>
      <vt:lpstr>Problems with Planning- Five</vt:lpstr>
      <vt:lpstr>Problems with Planning- Six</vt:lpstr>
      <vt:lpstr>Command vs. Grassroots Planning</vt:lpstr>
      <vt:lpstr>The Human Resource Development Strategy</vt:lpstr>
      <vt:lpstr>HRD Issues</vt:lpstr>
      <vt:lpstr>Application of HRD</vt:lpstr>
      <vt:lpstr>A Mock Exam Question:</vt:lpstr>
      <vt:lpstr>Deconstruction Exercise</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 3393</dc:title>
  <dc:creator>Picard</dc:creator>
  <cp:lastModifiedBy>Owner</cp:lastModifiedBy>
  <cp:revision>17</cp:revision>
  <dcterms:created xsi:type="dcterms:W3CDTF">2009-03-06T17:15:02Z</dcterms:created>
  <dcterms:modified xsi:type="dcterms:W3CDTF">2013-03-19T19:31:15Z</dcterms:modified>
</cp:coreProperties>
</file>