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7" r:id="rId4"/>
    <p:sldId id="258" r:id="rId5"/>
    <p:sldId id="287" r:id="rId6"/>
    <p:sldId id="260" r:id="rId7"/>
    <p:sldId id="276" r:id="rId8"/>
    <p:sldId id="261" r:id="rId9"/>
    <p:sldId id="277" r:id="rId10"/>
    <p:sldId id="262" r:id="rId11"/>
    <p:sldId id="278" r:id="rId12"/>
    <p:sldId id="263" r:id="rId13"/>
    <p:sldId id="279" r:id="rId14"/>
    <p:sldId id="264" r:id="rId15"/>
    <p:sldId id="265" r:id="rId16"/>
    <p:sldId id="280" r:id="rId17"/>
    <p:sldId id="266" r:id="rId18"/>
    <p:sldId id="267" r:id="rId19"/>
    <p:sldId id="268" r:id="rId20"/>
    <p:sldId id="269" r:id="rId21"/>
    <p:sldId id="281" r:id="rId22"/>
    <p:sldId id="270" r:id="rId23"/>
    <p:sldId id="282" r:id="rId24"/>
    <p:sldId id="271" r:id="rId25"/>
    <p:sldId id="283" r:id="rId26"/>
    <p:sldId id="272" r:id="rId27"/>
    <p:sldId id="284" r:id="rId28"/>
    <p:sldId id="273" r:id="rId29"/>
    <p:sldId id="285" r:id="rId30"/>
    <p:sldId id="274" r:id="rId31"/>
    <p:sldId id="27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54D66-324C-40FF-9FE5-65A2D8112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89A3-2E35-4385-9150-2A2D931DE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027FB-7DDB-4BF0-9080-8557CA201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EB16F-5AF7-49E6-BEBD-E45009E8D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1DC9-CFE7-4B69-963F-4E34DFF76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3C5D7-F153-4220-8486-8021B114E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2FDB-42AC-43F1-8FF7-8AD17E00C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1C65-6114-4751-9B64-B1F6428D3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120A1-62F9-4660-B8AF-1F2C61B2A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0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2734-9567-4B2A-B17F-91E3E375B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74815-FB4D-4579-A4F0-E4D46F142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67606F-B877-42E4-939D-2F41358240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772400" cy="2803525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Development Economics-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History, Discourse and the Environment (From a non-Economist)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PIA 3395- Development Theories</a:t>
            </a: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Week Eight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II. Orthodoxy- Classical Liberalism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	a.  Hidden Hand- Adam Smith and the Rationalists  (Mill, Ricardo)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	b.  Market and Free Trade stimulate the accumulation of capital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	c.  Ending of subsidies, monopolies and commons- Cottage industry and the factory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Links to British Rationalism and Masonry?</a:t>
            </a: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Adam Smith</a:t>
            </a:r>
          </a:p>
        </p:txBody>
      </p:sp>
      <p:sp>
        <p:nvSpPr>
          <p:cNvPr id="32774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Hidden Hand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07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4800"/>
            <a:ext cx="39528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Orthodoxy- Classical Liberalism, Continued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d.    Technical and commercial transitions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e.   Supply and Demand and the Miracle of the Market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f.  St. Simonism, physical infrastructure and Intervention 	(Continental Europe)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Claude Henri de Rouvroy, Comte de Saint-Simon </a:t>
            </a: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9669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Focus on Scientific Discovery, Building (Roads, Railways and Bridges) and on Industrial Development</a:t>
            </a: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State Led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III. Keynesianism: Still on Top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Keynes: The Rise of Keynesianism as a dominant economic principal, that is government had a role in the management of the economy.  The origins of development theory lie in the late colonial period</a:t>
            </a: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John Maynard Keynes- 1883-1946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British Economist who worked several years in the British India Office and spent World War Two in Government Service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John Rapley: 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Keynes had no problem with the market economy. He liked the machine but judged it to be in need of improvement if it was to operate well.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/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Lord Keynes Addressing Bretton Woods Meeting. — July 1944 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6934200" cy="4830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Keynes-1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295400"/>
            <a:ext cx="8007350" cy="5867400"/>
          </a:xfrm>
        </p:spPr>
        <p:txBody>
          <a:bodyPr/>
          <a:lstStyle/>
          <a:p>
            <a:pPr marL="1257300" lvl="2" indent="-342900"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1. Keynes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goal was to influence the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	market and  not replace it.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	2. He Influenced the U.S. New Deal and the 	thinking of the Labour Party in England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                    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     3. He had an important influence on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	the social democratic parties in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	Western Europe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en-US" sz="2400" b="1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	  	4. His ideas suggested that European  mixed 	economies could be replicated in LDCs</a:t>
            </a:r>
            <a:r>
              <a:rPr lang="en-US" sz="280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Keynes-2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There are a number of components to Development Theory as it links to Keynesianism.  KEY: Faith in the State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606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Keynes-3:  Components and Debates 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1. Physical development (roads and dams) and Economic Growth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2. Physical and Mental Change or Social Development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3. Human Resource Development vs. Social and Economic Change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4.  Proposed a Mixed Economy- public and private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5. At questions the relationship between ESD and Political Change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I.     Golden Oldies</a:t>
            </a:r>
          </a:p>
          <a:p>
            <a:pPr eaLnBrk="1" hangingPunct="1"/>
            <a:endParaRPr lang="en-US" sz="4000" b="1" smtClean="0">
              <a:ea typeface="ＭＳ Ｐゴシック" pitchFamily="34" charset="-128"/>
            </a:endParaRPr>
          </a:p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II.    Literary Map</a:t>
            </a:r>
          </a:p>
          <a:p>
            <a:pPr eaLnBrk="1" hangingPunct="1"/>
            <a:endParaRPr lang="en-US" sz="4000" b="1" smtClean="0">
              <a:ea typeface="ＭＳ Ｐゴシック" pitchFamily="34" charset="-128"/>
            </a:endParaRPr>
          </a:p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III.  Synthesis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Keynes-4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	</a:t>
            </a:r>
            <a:r>
              <a:rPr lang="en-US" sz="4400" b="1" smtClean="0">
                <a:ea typeface="ＭＳ Ｐゴシック" pitchFamily="34" charset="-128"/>
              </a:rPr>
              <a:t>Critics suggest that 	Keynes promoted </a:t>
            </a:r>
            <a:r>
              <a:rPr lang="ja-JP" altLang="en-US" sz="4400" b="1" smtClean="0">
                <a:ea typeface="ＭＳ Ｐゴシック" pitchFamily="34" charset="-128"/>
              </a:rPr>
              <a:t>“</a:t>
            </a:r>
            <a:r>
              <a:rPr lang="en-US" altLang="ja-JP" sz="4400" b="1" smtClean="0">
                <a:ea typeface="ＭＳ Ｐゴシック" pitchFamily="34" charset="-128"/>
              </a:rPr>
              <a:t>Big 		Government</a:t>
            </a:r>
            <a:r>
              <a:rPr lang="ja-JP" altLang="en-US" sz="4400" b="1" smtClean="0">
                <a:ea typeface="ＭＳ Ｐゴシック" pitchFamily="34" charset="-128"/>
              </a:rPr>
              <a:t>”</a:t>
            </a:r>
            <a:r>
              <a:rPr lang="en-US" altLang="ja-JP" sz="4400" smtClean="0">
                <a:ea typeface="ＭＳ Ｐゴシック" pitchFamily="34" charset="-128"/>
              </a:rPr>
              <a:t> </a:t>
            </a:r>
            <a:endParaRPr lang="en-US" sz="44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0720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Keynes-5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Techniques: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1.  Fiscal Policy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2.  Monetary Policy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3.  Wage and Price Controls</a:t>
            </a: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Early Anti-Silver Cartoon</a:t>
            </a:r>
          </a:p>
        </p:txBody>
      </p:sp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308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Keynes-6: Criticism (Isbister)</a:t>
            </a:r>
            <a:r>
              <a:rPr lang="en-US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1.  Economic vs. Social Development- the Role of HRD vs. Growth and Distribution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2.  False Path of Political Independence vs. Political Development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3.  Keynesian as Commandism?  Socialism vs. Keynes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4.  Industrialization vs. Private Sector Tracks (The goal of capital formation)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Logical End Point for Keynes?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6096000" cy="4592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IV. </a:t>
            </a:r>
            <a:r>
              <a:rPr lang="en-US" b="0" smtClean="0">
                <a:ea typeface="ＭＳ Ｐゴシック" pitchFamily="34" charset="-128"/>
              </a:rPr>
              <a:t>Neo-Orthodoxy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524000"/>
            <a:ext cx="800735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>
                <a:ea typeface="+mn-ea"/>
                <a:cs typeface="+mn-cs"/>
              </a:rPr>
              <a:t>Public Choice (Social Choice and Rational Choice)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  <a:defRPr/>
            </a:pPr>
            <a:r>
              <a:rPr lang="en-US" sz="2800" b="1" smtClean="0">
                <a:ea typeface="+mn-ea"/>
                <a:cs typeface="+mn-cs"/>
              </a:rPr>
              <a:t>Irrationality of Collective Choice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  <a:defRPr/>
            </a:pPr>
            <a:r>
              <a:rPr lang="en-US" sz="2800" b="1" smtClean="0">
                <a:ea typeface="+mn-ea"/>
                <a:cs typeface="+mn-cs"/>
              </a:rPr>
              <a:t>Tragedy of the Commons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r>
              <a:rPr lang="en-US" sz="2800" b="1" smtClean="0">
                <a:ea typeface="+mn-ea"/>
                <a:cs typeface="+mn-cs"/>
              </a:rPr>
              <a:t>Free Rider Problem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b="1" smtClean="0">
              <a:ea typeface="+mn-ea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r>
              <a:rPr lang="en-US" sz="2800" b="1" smtClean="0">
                <a:ea typeface="+mn-ea"/>
                <a:cs typeface="+mn-cs"/>
              </a:rPr>
              <a:t>Development plus Economics equals Oxymoron</a:t>
            </a:r>
            <a:r>
              <a:rPr lang="en-US" sz="2800" smtClean="0">
                <a:ea typeface="+mn-ea"/>
                <a:cs typeface="+mn-cs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861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Neo-Orthodoxy, Continued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800735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ea typeface="+mn-ea"/>
                <a:cs typeface="+mn-cs"/>
              </a:rPr>
              <a:t>Trade not Aid- Lord Bauer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	a.  Globalization</a:t>
            </a:r>
            <a:endParaRPr lang="en-US" sz="2400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 </a:t>
            </a:r>
            <a:endParaRPr lang="en-US" sz="2400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	b.  Internationalization of Capital</a:t>
            </a:r>
            <a:endParaRPr lang="en-US" sz="2400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	c.  Modes of Production and International 	Economy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	d. Information Technology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ea typeface="+mn-ea"/>
                <a:cs typeface="+mn-cs"/>
              </a:rPr>
              <a:t>	e. Institutional Economics (Douglass North)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effectLst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1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Nobel Laureate Douglass North chats with Estomih Nkya (GSPIA PhD 1994)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6357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a typeface="ＭＳ Ｐゴシック" pitchFamily="34" charset="-128"/>
              </a:rPr>
              <a:t>Dedicated to Prof. Robert B. Pettengill</a:t>
            </a:r>
            <a:r>
              <a:rPr lang="ja-JP" altLang="en-US" sz="4000" smtClean="0">
                <a:ea typeface="ＭＳ Ｐゴシック" pitchFamily="34" charset="-128"/>
              </a:rPr>
              <a:t>’</a:t>
            </a:r>
            <a:r>
              <a:rPr lang="en-US" altLang="ja-JP" sz="4000" smtClean="0">
                <a:ea typeface="ＭＳ Ｐゴシック" pitchFamily="34" charset="-128"/>
              </a:rPr>
              <a:t>s Introduction to Economics Course Fall, 1962 </a:t>
            </a:r>
            <a:endParaRPr lang="en-US" sz="4000" smtClean="0">
              <a:ea typeface="ＭＳ Ｐゴシック" pitchFamily="34" charset="-128"/>
            </a:endParaRPr>
          </a:p>
        </p:txBody>
      </p:sp>
      <p:pic>
        <p:nvPicPr>
          <p:cNvPr id="15362" name="Picture 4" descr="Robert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7818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Critiques of Neo-Orthodoxy on the Left (|Escobar)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a.  Rationality vs. Irrationality of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	 workers and peasants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b.  Fordism vs. Post-Fordist situations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c.  Critics of Globalization, IMF and World     Bank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d.  Development Economics as a mask for  underdevelopment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Dependency Theory and Globalization- Leys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Key: Domestic Capitalists and Slack (areas of economy that can be locally influenced)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Sometimes Labeled Dependent Development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Real Capitalists vs. Crony Capitalists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Worshop Exercise: PhD Questions (Any Topic)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ea typeface="ＭＳ Ｐゴシック" pitchFamily="34" charset="-128"/>
              </a:rPr>
              <a:t>Group 1 Write a PhD Question for Group 2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a typeface="ＭＳ Ｐゴシック" pitchFamily="34" charset="-128"/>
              </a:rPr>
              <a:t>Group 3 Write a PhD Question for Group 1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a typeface="ＭＳ Ｐゴシック" pitchFamily="34" charset="-128"/>
              </a:rPr>
              <a:t>Group 2 Write a PhD Question for Group 3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</a:rPr>
              <a:t>Send to your group by the end of the week.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a typeface="ＭＳ Ｐゴシック" pitchFamily="34" charset="-128"/>
              </a:rPr>
              <a:t>Each Group outline an Answer plus 12 references for presentation to the groups in two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Pettengill, 1904-1997 Prof. of Economics, State University of New York at Albany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ja-JP" altLang="en-US" sz="4000" b="1" smtClean="0">
                <a:ea typeface="ＭＳ Ｐゴシック" pitchFamily="34" charset="-128"/>
              </a:rPr>
              <a:t>“</a:t>
            </a:r>
            <a:r>
              <a:rPr lang="en-US" altLang="ja-JP" sz="4000" b="1" smtClean="0">
                <a:ea typeface="ＭＳ Ｐゴシック" pitchFamily="34" charset="-128"/>
              </a:rPr>
              <a:t>It was Good but not that good</a:t>
            </a:r>
            <a:r>
              <a:rPr lang="ja-JP" altLang="en-US" sz="4000" b="1" smtClean="0">
                <a:ea typeface="ＭＳ Ｐゴシック" pitchFamily="34" charset="-128"/>
              </a:rPr>
              <a:t>”</a:t>
            </a:r>
            <a:endParaRPr lang="en-US" sz="4000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Goal: With Apologies to Economists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1430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ea typeface="ＭＳ Ｐゴシック" pitchFamily="34" charset="-128"/>
              </a:rPr>
              <a:t>Some Basics for Non-Economists</a:t>
            </a:r>
          </a:p>
          <a:p>
            <a:pPr eaLnBrk="1" hangingPunct="1">
              <a:lnSpc>
                <a:spcPct val="90000"/>
              </a:lnSpc>
            </a:pPr>
            <a:endParaRPr lang="en-US" sz="36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ea typeface="ＭＳ Ｐゴシック" pitchFamily="34" charset="-128"/>
              </a:rPr>
              <a:t>Summary of Themes</a:t>
            </a:r>
          </a:p>
          <a:p>
            <a:pPr eaLnBrk="1" hangingPunct="1">
              <a:lnSpc>
                <a:spcPct val="90000"/>
              </a:lnSpc>
            </a:pPr>
            <a:endParaRPr lang="en-US" sz="36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ea typeface="ＭＳ Ｐゴシック" pitchFamily="34" charset="-128"/>
              </a:rPr>
              <a:t>See Prof. Annemie Maertens or Prof. Shanti Gamper-Rabindran if you plan to write an economics question!</a:t>
            </a:r>
            <a:r>
              <a:rPr lang="en-US" sz="360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Nature of the Debates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524000"/>
            <a:ext cx="869315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 b="1" dirty="0">
                <a:cs typeface="+mn-cs"/>
              </a:rPr>
              <a:t>I.   Mercantilism and Industrialization- British Origins (Dudley Dillard)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	a. </a:t>
            </a:r>
            <a:r>
              <a:rPr lang="en-US" b="1" dirty="0" smtClean="0">
                <a:cs typeface="+mn-cs"/>
              </a:rPr>
              <a:t>From Slavery to Feudalism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 smtClean="0">
                <a:cs typeface="+mn-cs"/>
              </a:rPr>
              <a:t>		b.  Nature </a:t>
            </a:r>
            <a:r>
              <a:rPr lang="en-US" b="1" dirty="0">
                <a:cs typeface="+mn-cs"/>
              </a:rPr>
              <a:t>of Royal Monopolies- 	King vs. State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	</a:t>
            </a:r>
            <a:r>
              <a:rPr lang="en-US" b="1" dirty="0" smtClean="0">
                <a:cs typeface="+mn-cs"/>
              </a:rPr>
              <a:t>c.  </a:t>
            </a:r>
            <a:r>
              <a:rPr lang="en-US" b="1" dirty="0">
                <a:cs typeface="+mn-cs"/>
              </a:rPr>
              <a:t>Linked to Overseas Empires-</a:t>
            </a:r>
            <a:r>
              <a:rPr lang="en-US" dirty="0">
                <a:cs typeface="+mn-cs"/>
              </a:rPr>
              <a:t> 	</a:t>
            </a:r>
            <a:r>
              <a:rPr lang="en-US" b="1" dirty="0">
                <a:cs typeface="+mn-cs"/>
              </a:rPr>
              <a:t>especially in </a:t>
            </a:r>
            <a:r>
              <a:rPr lang="en-US" b="1" dirty="0" smtClean="0">
                <a:cs typeface="+mn-cs"/>
              </a:rPr>
              <a:t>England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6764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United Kingdom Royal Coat of Arms</a:t>
            </a:r>
            <a:br>
              <a:rPr lang="en-US" sz="3200" smtClean="0">
                <a:ea typeface="ＭＳ Ｐゴシック" pitchFamily="34" charset="-128"/>
              </a:rPr>
            </a:b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09800"/>
            <a:ext cx="5029200" cy="4191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 Mercentilism, Continued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d.  Royal Monopolies- on trade, extraction, production and land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e.  Agricultural Production based systems in England and Overseas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f.  Accumulation of Wealth: Silver and Gold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South African Gold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5715000" cy="4191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195</TotalTime>
  <Words>568</Words>
  <Application>Microsoft Office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ＭＳ Ｐゴシック</vt:lpstr>
      <vt:lpstr>Arial Black</vt:lpstr>
      <vt:lpstr>Wingdings</vt:lpstr>
      <vt:lpstr>Calibri</vt:lpstr>
      <vt:lpstr>Glass Layers</vt:lpstr>
      <vt:lpstr>Development Economics- History, Discourse and the Environment (From a non-Economist)</vt:lpstr>
      <vt:lpstr>PowerPoint Presentation</vt:lpstr>
      <vt:lpstr>Dedicated to Prof. Robert B. Pettengill’s Introduction to Economics Course Fall, 1962 </vt:lpstr>
      <vt:lpstr>Pettengill, 1904-1997 Prof. of Economics, State University of New York at Albany</vt:lpstr>
      <vt:lpstr>Goal: With Apologies to Economists</vt:lpstr>
      <vt:lpstr>The Nature of the Debates </vt:lpstr>
      <vt:lpstr>United Kingdom Royal Coat of Arms </vt:lpstr>
      <vt:lpstr> Mercentilism, Continued</vt:lpstr>
      <vt:lpstr>South African Gold</vt:lpstr>
      <vt:lpstr>II. Orthodoxy- Classical Liberalism</vt:lpstr>
      <vt:lpstr>Links to British Rationalism and Masonry?</vt:lpstr>
      <vt:lpstr>Orthodoxy- Classical Liberalism, Continued</vt:lpstr>
      <vt:lpstr>Claude Henri de Rouvroy, Comte de Saint-Simon </vt:lpstr>
      <vt:lpstr>III. Keynesianism: Still on Top</vt:lpstr>
      <vt:lpstr>John Maynard Keynes- 1883-1946</vt:lpstr>
      <vt:lpstr> Lord Keynes Addressing Bretton Woods Meeting. — July 1944 </vt:lpstr>
      <vt:lpstr>Keynes-1</vt:lpstr>
      <vt:lpstr>Keynes-2</vt:lpstr>
      <vt:lpstr>Keynes-3:  Components and Debates </vt:lpstr>
      <vt:lpstr>Keynes-4</vt:lpstr>
      <vt:lpstr>PowerPoint Presentation</vt:lpstr>
      <vt:lpstr>Keynes-5</vt:lpstr>
      <vt:lpstr>Early Anti-Silver Cartoon</vt:lpstr>
      <vt:lpstr>Keynes-6: Criticism (Isbister)  </vt:lpstr>
      <vt:lpstr>The Logical End Point for Keynes?</vt:lpstr>
      <vt:lpstr>IV. Neo-Orthodoxy</vt:lpstr>
      <vt:lpstr>PowerPoint Presentation</vt:lpstr>
      <vt:lpstr>Neo-Orthodoxy, Continued</vt:lpstr>
      <vt:lpstr>Nobel Laureate Douglass North chats with Estomih Nkya (GSPIA PhD 1994)</vt:lpstr>
      <vt:lpstr>Critiques of Neo-Orthodoxy on the Left (|Escobar)</vt:lpstr>
      <vt:lpstr>Dependency Theory and Globalization- Leys </vt:lpstr>
      <vt:lpstr>Worshop Exercise: PhD Questions (Any Topic)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cp:lastPrinted>1601-01-01T00:00:00Z</cp:lastPrinted>
  <dcterms:created xsi:type="dcterms:W3CDTF">1601-01-01T00:00:00Z</dcterms:created>
  <dcterms:modified xsi:type="dcterms:W3CDTF">2013-03-15T14:38:07Z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