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3"/>
  </p:notesMasterIdLst>
  <p:sldIdLst>
    <p:sldId id="256" r:id="rId2"/>
    <p:sldId id="258" r:id="rId3"/>
    <p:sldId id="273" r:id="rId4"/>
    <p:sldId id="259" r:id="rId5"/>
    <p:sldId id="279" r:id="rId6"/>
    <p:sldId id="272" r:id="rId7"/>
    <p:sldId id="274" r:id="rId8"/>
    <p:sldId id="278" r:id="rId9"/>
    <p:sldId id="271" r:id="rId10"/>
    <p:sldId id="280" r:id="rId11"/>
    <p:sldId id="275" r:id="rId12"/>
    <p:sldId id="260" r:id="rId13"/>
    <p:sldId id="276" r:id="rId14"/>
    <p:sldId id="261" r:id="rId15"/>
    <p:sldId id="281" r:id="rId16"/>
    <p:sldId id="263" r:id="rId17"/>
    <p:sldId id="282" r:id="rId18"/>
    <p:sldId id="287" r:id="rId19"/>
    <p:sldId id="264" r:id="rId20"/>
    <p:sldId id="283" r:id="rId21"/>
    <p:sldId id="265" r:id="rId22"/>
    <p:sldId id="266" r:id="rId23"/>
    <p:sldId id="284" r:id="rId24"/>
    <p:sldId id="267" r:id="rId25"/>
    <p:sldId id="288" r:id="rId26"/>
    <p:sldId id="285" r:id="rId27"/>
    <p:sldId id="268" r:id="rId28"/>
    <p:sldId id="286" r:id="rId29"/>
    <p:sldId id="270" r:id="rId30"/>
    <p:sldId id="269" r:id="rId31"/>
    <p:sldId id="27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19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AA69DC29-BE3B-4019-9DD0-1173C79C9540}" type="datetimeFigureOut">
              <a:rPr lang="en-US"/>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032E169C-D019-4B1F-BA18-837A0D91C315}" type="slidenum">
              <a:rPr lang="en-US"/>
              <a:pPr/>
              <a:t>‹#›</a:t>
            </a:fld>
            <a:endParaRPr lang="en-US"/>
          </a:p>
        </p:txBody>
      </p:sp>
    </p:spTree>
    <p:extLst>
      <p:ext uri="{BB962C8B-B14F-4D97-AF65-F5344CB8AC3E}">
        <p14:creationId xmlns:p14="http://schemas.microsoft.com/office/powerpoint/2010/main" val="1133616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1FF398-488B-433A-AB65-586860DFFA41}" type="slidenum">
              <a:rPr lang="en-US" sz="1200">
                <a:latin typeface="Calibri" pitchFamily="34" charset="0"/>
              </a:rPr>
              <a:pPr eaLnBrk="1" hangingPunct="1"/>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41E6B1-05B5-41AE-8D41-A158E33F4E6D}" type="slidenum">
              <a:rPr lang="en-US" sz="1200">
                <a:latin typeface="Calibri" pitchFamily="34" charset="0"/>
              </a:rPr>
              <a:pPr eaLnBrk="1" hangingPunct="1"/>
              <a:t>24</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BF0B3-F535-43BB-85D2-41599404E64C}" type="slidenum">
              <a:rPr lang="en-US" sz="1200">
                <a:latin typeface="Calibri" pitchFamily="34" charset="0"/>
              </a:rPr>
              <a:pPr eaLnBrk="1" hangingPunct="1"/>
              <a:t>27</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3148F89-F71F-459F-9192-001133CD07BA}" type="slidenum">
              <a:rPr lang="en-US" sz="1200">
                <a:latin typeface="Calibri" pitchFamily="34" charset="0"/>
              </a:rPr>
              <a:pPr eaLnBrk="1" hangingPunct="1"/>
              <a:t>29</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CB7B70-8B28-4D59-88C9-8CF0A6301ACD}" type="slidenum">
              <a:rPr lang="en-US" sz="1200">
                <a:latin typeface="Calibri" pitchFamily="34" charset="0"/>
              </a:rPr>
              <a:pPr eaLnBrk="1" hangingPunct="1"/>
              <a:t>30</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553747-D064-4210-A29F-F668EF9C4733}" type="slidenum">
              <a:rPr lang="en-US" sz="1200">
                <a:latin typeface="Calibri" pitchFamily="34" charset="0"/>
              </a:rPr>
              <a:pPr eaLnBrk="1" hangingPunct="1"/>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6D5C363-BD18-4BE1-98BA-07366337FD8B}" type="slidenum">
              <a:rPr lang="en-US" sz="1200">
                <a:latin typeface="Calibri" pitchFamily="34" charset="0"/>
              </a:rPr>
              <a:pPr eaLnBrk="1" hangingPunct="1"/>
              <a:t>4</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B9C9AF4-5B52-4079-831F-7926BAA80B6D}" type="slidenum">
              <a:rPr lang="en-US" sz="1200">
                <a:latin typeface="Calibri" pitchFamily="34" charset="0"/>
              </a:rPr>
              <a:pPr eaLnBrk="1" hangingPunct="1"/>
              <a:t>12</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4F62F4-35B4-47BD-9350-9DE6D0A214CB}" type="slidenum">
              <a:rPr lang="en-US" sz="1200">
                <a:latin typeface="Calibri" pitchFamily="34" charset="0"/>
              </a:rPr>
              <a:pPr eaLnBrk="1" hangingPunct="1"/>
              <a:t>14</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E9E755-F5D8-45E3-A82E-1D658421635A}" type="slidenum">
              <a:rPr lang="en-US" sz="1200">
                <a:latin typeface="Calibri" pitchFamily="34" charset="0"/>
              </a:rPr>
              <a:pPr eaLnBrk="1" hangingPunct="1"/>
              <a:t>16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0D0E21-F2BD-4607-B839-2167247D033D}" type="slidenum">
              <a:rPr lang="en-US" sz="1200">
                <a:latin typeface="Calibri" pitchFamily="34" charset="0"/>
              </a:rPr>
              <a:pPr eaLnBrk="1" hangingPunct="1"/>
              <a:t>19</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B76490-DEFB-406D-8DD2-8E4CB00F5D17}" type="slidenum">
              <a:rPr lang="en-US" sz="1200">
                <a:latin typeface="Calibri" pitchFamily="34" charset="0"/>
              </a:rPr>
              <a:pPr eaLnBrk="1" hangingPunct="1"/>
              <a:t>21</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7C124F-8AB2-492A-BF95-3CE37929B43F}" type="slidenum">
              <a:rPr lang="en-US" sz="1200">
                <a:latin typeface="Calibri" pitchFamily="34" charset="0"/>
              </a:rPr>
              <a:pPr eaLnBrk="1" hangingPunct="1"/>
              <a:t>22</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A2B233F5-0B14-46FB-BA3B-55BB625E6939}" type="datetimeFigureOut">
              <a:rPr lang="en-US"/>
              <a:pPr/>
              <a:t>2/22/2013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EA1539ED-5274-4CEA-BD4A-5205F9E56CB3}" type="slidenum">
              <a:rPr lang="en-US"/>
              <a:pPr/>
              <a:t>‹#›</a:t>
            </a:fld>
            <a:endParaRPr lang="en-US"/>
          </a:p>
        </p:txBody>
      </p:sp>
    </p:spTree>
    <p:extLst>
      <p:ext uri="{BB962C8B-B14F-4D97-AF65-F5344CB8AC3E}">
        <p14:creationId xmlns:p14="http://schemas.microsoft.com/office/powerpoint/2010/main" val="1704173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1CADAA-8FA4-4DA1-8444-344A2DDF7835}" type="datetimeFigureOut">
              <a:rPr lang="en-US"/>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BBF9D2-863E-4364-8A09-060E11F67EE9}" type="slidenum">
              <a:rPr lang="en-US"/>
              <a:pPr/>
              <a:t>‹#›</a:t>
            </a:fld>
            <a:endParaRPr lang="en-US"/>
          </a:p>
        </p:txBody>
      </p:sp>
    </p:spTree>
    <p:extLst>
      <p:ext uri="{BB962C8B-B14F-4D97-AF65-F5344CB8AC3E}">
        <p14:creationId xmlns:p14="http://schemas.microsoft.com/office/powerpoint/2010/main" val="167120532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80F2F434-AB9C-4AFD-8376-437C2CE11F65}" type="slidenum">
              <a:rPr lang="en-US"/>
              <a:pPr/>
              <a:t>‹#›</a:t>
            </a:fld>
            <a:endParaRPr lang="en-US"/>
          </a:p>
        </p:txBody>
      </p:sp>
      <p:sp>
        <p:nvSpPr>
          <p:cNvPr id="14" name="Date Placeholder 3"/>
          <p:cNvSpPr>
            <a:spLocks noGrp="1"/>
          </p:cNvSpPr>
          <p:nvPr>
            <p:ph type="dt" sz="half" idx="11"/>
          </p:nvPr>
        </p:nvSpPr>
        <p:spPr/>
        <p:txBody>
          <a:bodyPr/>
          <a:lstStyle>
            <a:lvl1pPr>
              <a:defRPr/>
            </a:lvl1pPr>
          </a:lstStyle>
          <a:p>
            <a:fld id="{D7417BFC-CEEA-41B7-8923-BE3DF3FFB638}" type="datetimeFigureOut">
              <a:rPr lang="en-US"/>
              <a:pPr/>
              <a:t>2/22/2013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924736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C5FF22-AF74-4527-A1E6-E6288ABCF81C}" type="datetimeFigureOut">
              <a:rPr lang="en-US"/>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A84E9AA1-CDE9-483B-99A5-C5B7020EC713}" type="slidenum">
              <a:rPr lang="en-US"/>
              <a:pPr/>
              <a:t>‹#›</a:t>
            </a:fld>
            <a:endParaRPr lang="en-US"/>
          </a:p>
        </p:txBody>
      </p:sp>
    </p:spTree>
    <p:extLst>
      <p:ext uri="{BB962C8B-B14F-4D97-AF65-F5344CB8AC3E}">
        <p14:creationId xmlns:p14="http://schemas.microsoft.com/office/powerpoint/2010/main" val="16745051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fld id="{AA39AC9D-CCB8-448E-A9FA-B116776AC0F9}" type="datetimeFigureOut">
              <a:rPr lang="en-US"/>
              <a:pPr/>
              <a:t>2/22/2013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91907AEE-8886-4CAE-B0DE-B9592DB8E9B4}" type="slidenum">
              <a:rPr lang="en-US"/>
              <a:pPr/>
              <a:t>‹#›</a:t>
            </a:fld>
            <a:endParaRPr lang="en-US"/>
          </a:p>
        </p:txBody>
      </p:sp>
    </p:spTree>
    <p:extLst>
      <p:ext uri="{BB962C8B-B14F-4D97-AF65-F5344CB8AC3E}">
        <p14:creationId xmlns:p14="http://schemas.microsoft.com/office/powerpoint/2010/main" val="15918684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746AD2CA-094F-445B-A7BB-F3F43E6B37B5}" type="datetimeFigureOut">
              <a:rPr lang="en-US"/>
              <a:pPr/>
              <a:t>2/22/2013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3A8D9D4-9EBC-44E3-90B0-C0DF408161B8}" type="slidenum">
              <a:rPr lang="en-US"/>
              <a:pPr/>
              <a:t>‹#›</a:t>
            </a:fld>
            <a:endParaRPr lang="en-US"/>
          </a:p>
        </p:txBody>
      </p:sp>
    </p:spTree>
    <p:extLst>
      <p:ext uri="{BB962C8B-B14F-4D97-AF65-F5344CB8AC3E}">
        <p14:creationId xmlns:p14="http://schemas.microsoft.com/office/powerpoint/2010/main" val="33245612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E0353600-EB97-4A6A-B2EE-9973D0BD21A4}" type="datetimeFigureOut">
              <a:rPr lang="en-US"/>
              <a:pPr/>
              <a:t>2/22/2013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64DA82FE-856E-469C-B344-AADA7695277E}" type="slidenum">
              <a:rPr lang="en-US"/>
              <a:pPr/>
              <a:t>‹#›</a:t>
            </a:fld>
            <a:endParaRPr lang="en-US"/>
          </a:p>
        </p:txBody>
      </p:sp>
    </p:spTree>
    <p:extLst>
      <p:ext uri="{BB962C8B-B14F-4D97-AF65-F5344CB8AC3E}">
        <p14:creationId xmlns:p14="http://schemas.microsoft.com/office/powerpoint/2010/main" val="21080719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352C5B4-3FCB-4814-B014-B5879EED076A}" type="datetimeFigureOut">
              <a:rPr lang="en-US"/>
              <a:pPr/>
              <a:t>2/22/2013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C8BCA9F7-9DD2-460E-8E00-749846A576E3}" type="slidenum">
              <a:rPr lang="en-US"/>
              <a:pPr/>
              <a:t>‹#›</a:t>
            </a:fld>
            <a:endParaRPr lang="en-US"/>
          </a:p>
        </p:txBody>
      </p:sp>
    </p:spTree>
    <p:extLst>
      <p:ext uri="{BB962C8B-B14F-4D97-AF65-F5344CB8AC3E}">
        <p14:creationId xmlns:p14="http://schemas.microsoft.com/office/powerpoint/2010/main" val="99102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8" name="Date Placeholder 1"/>
          <p:cNvSpPr>
            <a:spLocks noGrp="1"/>
          </p:cNvSpPr>
          <p:nvPr>
            <p:ph type="dt" sz="half" idx="10"/>
          </p:nvPr>
        </p:nvSpPr>
        <p:spPr/>
        <p:txBody>
          <a:bodyPr/>
          <a:lstStyle>
            <a:lvl1pPr>
              <a:defRPr/>
            </a:lvl1pPr>
          </a:lstStyle>
          <a:p>
            <a:fld id="{EAFC5861-529C-4ABA-BD82-1E36F098BDC4}" type="datetimeFigureOut">
              <a:rPr lang="en-US"/>
              <a:pPr/>
              <a:t>2/22/2013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54E5FA94-B70F-43E6-B711-84204721AA55}" type="slidenum">
              <a:rPr lang="en-US"/>
              <a:pPr/>
              <a:t>‹#›</a:t>
            </a:fld>
            <a:endParaRPr lang="en-US"/>
          </a:p>
        </p:txBody>
      </p:sp>
    </p:spTree>
    <p:extLst>
      <p:ext uri="{BB962C8B-B14F-4D97-AF65-F5344CB8AC3E}">
        <p14:creationId xmlns:p14="http://schemas.microsoft.com/office/powerpoint/2010/main" val="386190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A39A766D-CAC6-46FA-8386-CF60A361945E}" type="slidenum">
              <a:rPr lang="en-US"/>
              <a:pPr/>
              <a:t>‹#›</a:t>
            </a:fld>
            <a:endParaRPr lang="en-US"/>
          </a:p>
        </p:txBody>
      </p:sp>
      <p:sp>
        <p:nvSpPr>
          <p:cNvPr id="17" name="Date Placeholder 4"/>
          <p:cNvSpPr>
            <a:spLocks noGrp="1"/>
          </p:cNvSpPr>
          <p:nvPr>
            <p:ph type="dt" sz="half" idx="11"/>
          </p:nvPr>
        </p:nvSpPr>
        <p:spPr/>
        <p:txBody>
          <a:bodyPr/>
          <a:lstStyle>
            <a:lvl1pPr>
              <a:defRPr/>
            </a:lvl1pPr>
          </a:lstStyle>
          <a:p>
            <a:fld id="{D3FC3E6D-5D31-4261-A75B-52E0A84FF3E2}" type="datetimeFigureOut">
              <a:rPr lang="en-US"/>
              <a:pPr/>
              <a:t>2/22/2013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8103518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2FF83AB-50AD-449E-9907-247E104BC0E5}" type="slidenum">
              <a:rPr lang="en-US"/>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A5E0C150-CB84-4EF8-908D-DD981460B099}" type="datetimeFigureOut">
              <a:rPr lang="en-US"/>
              <a:pPr/>
              <a:t>2/22/2013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20077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pitchFamily="18" charset="0"/>
                <a:cs typeface="Arial" pitchFamily="34" charset="0"/>
              </a:defRPr>
            </a:lvl1pPr>
          </a:lstStyle>
          <a:p>
            <a:fld id="{FE7BA189-DF39-4531-8A6B-42E1F88B5868}" type="datetimeFigureOut">
              <a:rPr lang="en-US"/>
              <a:pPr/>
              <a:t>2/22/2013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cs typeface="Arial" pitchFamily="34" charset="0"/>
              </a:defRPr>
            </a:lvl1pPr>
          </a:lstStyle>
          <a:p>
            <a:fld id="{E1744E9B-8A28-4302-8F72-EAB73EF62560}" type="slidenum">
              <a:rPr lang="en-US"/>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3300" kern="1200">
          <a:solidFill>
            <a:srgbClr val="7B9899"/>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sz="2800" dirty="0" smtClean="0">
                <a:ea typeface="+mn-ea"/>
                <a:cs typeface="+mn-cs"/>
              </a:rPr>
              <a:t>Development Theories</a:t>
            </a:r>
            <a:endParaRPr lang="en-US" sz="2800" dirty="0">
              <a:ea typeface="+mn-ea"/>
              <a:cs typeface="+mn-cs"/>
            </a:endParaRPr>
          </a:p>
        </p:txBody>
      </p:sp>
      <p:sp>
        <p:nvSpPr>
          <p:cNvPr id="14338" name="Title 1"/>
          <p:cNvSpPr>
            <a:spLocks noGrp="1"/>
          </p:cNvSpPr>
          <p:nvPr>
            <p:ph type="ctrTitle"/>
          </p:nvPr>
        </p:nvSpPr>
        <p:spPr/>
        <p:txBody>
          <a:bodyPr/>
          <a:lstStyle/>
          <a:p>
            <a:pPr eaLnBrk="1" hangingPunct="1"/>
            <a:r>
              <a:rPr lang="en-US" b="1" smtClean="0">
                <a:ea typeface="ＭＳ Ｐゴシック" pitchFamily="34" charset="-128"/>
              </a:rPr>
              <a:t>PIA 3395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11113"/>
            <a:ext cx="8836025" cy="1066800"/>
          </a:xfrm>
        </p:spPr>
        <p:txBody>
          <a:bodyPr/>
          <a:lstStyle/>
          <a:p>
            <a:pPr algn="l"/>
            <a:r>
              <a:rPr lang="en-US" b="1" smtClean="0">
                <a:solidFill>
                  <a:srgbClr val="0070C0"/>
                </a:solidFill>
                <a:ea typeface="ＭＳ Ｐゴシック" pitchFamily="34" charset="-128"/>
              </a:rPr>
              <a:t/>
            </a:r>
            <a:br>
              <a:rPr lang="en-US" b="1" smtClean="0">
                <a:solidFill>
                  <a:srgbClr val="0070C0"/>
                </a:solidFill>
                <a:ea typeface="ＭＳ Ｐゴシック" pitchFamily="34" charset="-128"/>
              </a:rPr>
            </a:br>
            <a:r>
              <a:rPr lang="en-US" b="1" smtClean="0">
                <a:solidFill>
                  <a:srgbClr val="0070C0"/>
                </a:solidFill>
                <a:ea typeface="ＭＳ Ｐゴシック" pitchFamily="34" charset="-128"/>
              </a:rPr>
              <a:t/>
            </a:r>
            <a:br>
              <a:rPr lang="en-US" b="1" smtClean="0">
                <a:solidFill>
                  <a:srgbClr val="0070C0"/>
                </a:solidFill>
                <a:ea typeface="ＭＳ Ｐゴシック" pitchFamily="34" charset="-128"/>
              </a:rPr>
            </a:br>
            <a:r>
              <a:rPr lang="en-US" b="1" smtClean="0">
                <a:solidFill>
                  <a:srgbClr val="0070C0"/>
                </a:solidFill>
                <a:ea typeface="ＭＳ Ｐゴシック" pitchFamily="34" charset="-128"/>
              </a:rPr>
              <a:t>Meet the tribes of St Trinian's (Fictional Boarding School</a:t>
            </a:r>
            <a:r>
              <a:rPr lang="en-US" b="1" smtClean="0">
                <a:solidFill>
                  <a:srgbClr val="7B9899"/>
                </a:solidFill>
                <a:ea typeface="ＭＳ Ｐゴシック" pitchFamily="34" charset="-128"/>
              </a:rPr>
              <a:t>)</a:t>
            </a:r>
            <a:endParaRPr lang="en-US" smtClean="0">
              <a:solidFill>
                <a:srgbClr val="7B9899"/>
              </a:solidFill>
              <a:ea typeface="ＭＳ Ｐゴシック" pitchFamily="34" charset="-128"/>
            </a:endParaRPr>
          </a:p>
        </p:txBody>
      </p:sp>
      <p:pic>
        <p:nvPicPr>
          <p:cNvPr id="266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92213" y="1527175"/>
            <a:ext cx="6723062" cy="4572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1625" y="228600"/>
            <a:ext cx="8534400" cy="758825"/>
          </a:xfrm>
        </p:spPr>
        <p:txBody>
          <a:bodyPr/>
          <a:lstStyle/>
          <a:p>
            <a:pPr eaLnBrk="1" hangingPunct="1"/>
            <a:r>
              <a:rPr lang="en-US" b="1" smtClean="0">
                <a:ea typeface="ＭＳ Ｐゴシック" pitchFamily="34" charset="-128"/>
              </a:rPr>
              <a:t>Lessons of Discourse</a:t>
            </a:r>
          </a:p>
        </p:txBody>
      </p:sp>
      <p:pic>
        <p:nvPicPr>
          <p:cNvPr id="27650" name="Content Placeholder 3" descr="R[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2667000"/>
            <a:ext cx="2171700" cy="2789238"/>
          </a:xfrm>
        </p:spPr>
      </p:pic>
      <p:sp>
        <p:nvSpPr>
          <p:cNvPr id="27651" name="Content Placeholder 4"/>
          <p:cNvSpPr>
            <a:spLocks noGrp="1"/>
          </p:cNvSpPr>
          <p:nvPr>
            <p:ph sz="half" idx="2"/>
          </p:nvPr>
        </p:nvSpPr>
        <p:spPr>
          <a:xfrm>
            <a:off x="4800600" y="1371600"/>
            <a:ext cx="4038600" cy="4681538"/>
          </a:xfrm>
        </p:spPr>
        <p:txBody>
          <a:bodyPr/>
          <a:lstStyle/>
          <a:p>
            <a:pPr eaLnBrk="1" hangingPunct="1"/>
            <a:r>
              <a:rPr lang="en-US" smtClean="0">
                <a:ea typeface="ＭＳ Ｐゴシック" pitchFamily="34" charset="-128"/>
              </a:rPr>
              <a:t>World Bank justifies </a:t>
            </a:r>
            <a:r>
              <a:rPr lang="ja-JP" altLang="en-US" smtClean="0">
                <a:ea typeface="ＭＳ Ｐゴシック" pitchFamily="34" charset="-128"/>
              </a:rPr>
              <a:t>“</a:t>
            </a:r>
            <a:r>
              <a:rPr lang="en-US" altLang="ja-JP" smtClean="0">
                <a:ea typeface="ＭＳ Ｐゴシック" pitchFamily="34" charset="-128"/>
              </a:rPr>
              <a:t>underdevelopment</a:t>
            </a:r>
            <a:r>
              <a:rPr lang="ja-JP" altLang="en-US" smtClean="0">
                <a:ea typeface="ＭＳ Ｐゴシック" pitchFamily="34" charset="-128"/>
              </a:rPr>
              <a:t>”</a:t>
            </a:r>
            <a:endParaRPr lang="en-US" altLang="ja-JP"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Promotes a mis-understanding of  North-South Relationships</a:t>
            </a:r>
          </a:p>
          <a:p>
            <a:pPr eaLnBrk="1" hangingPunct="1"/>
            <a:endParaRPr lang="en-US" smtClean="0">
              <a:ea typeface="ＭＳ Ｐゴシック" pitchFamily="34" charset="-128"/>
            </a:endParaRPr>
          </a:p>
          <a:p>
            <a:pPr eaLnBrk="1" hangingPunct="1"/>
            <a:r>
              <a:rPr lang="en-US" smtClean="0">
                <a:ea typeface="ＭＳ Ｐゴシック" pitchFamily="34" charset="-128"/>
              </a:rPr>
              <a:t>Underdevelopment is an active verb- that defines globalization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solidFill>
                  <a:srgbClr val="7B9899"/>
                </a:solidFill>
                <a:ea typeface="ＭＳ Ｐゴシック" pitchFamily="34" charset="-128"/>
              </a:rPr>
              <a:t>Second Example</a:t>
            </a:r>
          </a:p>
        </p:txBody>
      </p:sp>
      <p:sp>
        <p:nvSpPr>
          <p:cNvPr id="28674"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r>
              <a:rPr lang="en-US" smtClean="0">
                <a:ea typeface="ＭＳ Ｐゴシック" pitchFamily="34" charset="-128"/>
              </a:rPr>
              <a:t>	</a:t>
            </a:r>
            <a:r>
              <a:rPr lang="en-US" b="1" smtClean="0">
                <a:ea typeface="ＭＳ Ｐゴシック" pitchFamily="34" charset="-128"/>
              </a:rPr>
              <a:t>Right- development as anti politics and self-perpetuating in terms of action and LDC status and perpetuates elites in power (Bauer and Ferguson)</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Lesotho</a:t>
            </a: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p:txBody>
      </p:sp>
      <p:pic>
        <p:nvPicPr>
          <p:cNvPr id="28675" name="Picture 3" descr="15-lesthos10-45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54102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457200"/>
            <a:ext cx="8534400" cy="758825"/>
          </a:xfrm>
        </p:spPr>
        <p:txBody>
          <a:bodyPr/>
          <a:lstStyle/>
          <a:p>
            <a:pPr eaLnBrk="1" hangingPunct="1"/>
            <a:r>
              <a:rPr lang="en-US" b="1" smtClean="0">
                <a:ea typeface="ＭＳ Ｐゴシック" pitchFamily="34" charset="-128"/>
              </a:rPr>
              <a:t>Reference: James Ferguson, Anthropologist, Stanford University</a:t>
            </a:r>
          </a:p>
        </p:txBody>
      </p:sp>
      <p:sp>
        <p:nvSpPr>
          <p:cNvPr id="30722" name="Content Placeholder 2"/>
          <p:cNvSpPr>
            <a:spLocks noGrp="1"/>
          </p:cNvSpPr>
          <p:nvPr>
            <p:ph sz="half" idx="1"/>
          </p:nvPr>
        </p:nvSpPr>
        <p:spPr>
          <a:xfrm>
            <a:off x="301625" y="1371600"/>
            <a:ext cx="4038600" cy="4681538"/>
          </a:xfrm>
        </p:spPr>
        <p:txBody>
          <a:bodyPr/>
          <a:lstStyle/>
          <a:p>
            <a:pPr eaLnBrk="1" hangingPunct="1">
              <a:buFont typeface="Wingdings 2" pitchFamily="18" charset="2"/>
              <a:buNone/>
            </a:pPr>
            <a:r>
              <a:rPr lang="en-US" b="1" smtClean="0">
                <a:ea typeface="ＭＳ Ｐゴシック" pitchFamily="34" charset="-128"/>
              </a:rPr>
              <a:t/>
            </a:r>
            <a:br>
              <a:rPr lang="en-US" b="1" smtClean="0">
                <a:ea typeface="ＭＳ Ｐゴシック" pitchFamily="34" charset="-128"/>
              </a:rPr>
            </a:b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James Ferguson, </a:t>
            </a:r>
            <a:r>
              <a:rPr lang="en-US" b="1" u="sng" smtClean="0">
                <a:ea typeface="ＭＳ Ｐゴシック" pitchFamily="34" charset="-128"/>
              </a:rPr>
              <a:t>The Anti-Politics Machine</a:t>
            </a:r>
          </a:p>
          <a:p>
            <a:pPr eaLnBrk="1" hangingPunct="1">
              <a:buFont typeface="Wingdings 2" pitchFamily="18" charset="2"/>
              <a:buNone/>
            </a:pPr>
            <a:r>
              <a:rPr lang="en-US" b="1" u="sng" smtClean="0">
                <a:ea typeface="ＭＳ Ｐゴシック" pitchFamily="34" charset="-128"/>
              </a:rPr>
              <a:t>	"Development, Depoliticization, and Bureaucratic Power in Lesotho</a:t>
            </a:r>
            <a:r>
              <a:rPr lang="en-US" b="1" smtClean="0">
                <a:ea typeface="ＭＳ Ｐゴシック" pitchFamily="34" charset="-128"/>
              </a:rPr>
              <a:t> (Cambridge: Cambridge University Press, 1990)</a:t>
            </a:r>
            <a:endParaRPr lang="en-US" b="1" u="sng"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a:p>
            <a:pPr eaLnBrk="1" hangingPunct="1"/>
            <a:endParaRPr lang="en-US" smtClean="0">
              <a:ea typeface="ＭＳ Ｐゴシック" pitchFamily="34" charset="-128"/>
            </a:endParaRPr>
          </a:p>
        </p:txBody>
      </p:sp>
      <p:pic>
        <p:nvPicPr>
          <p:cNvPr id="3072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1150" y="1744663"/>
            <a:ext cx="2857500" cy="393382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solidFill>
                  <a:srgbClr val="7B9899"/>
                </a:solidFill>
                <a:ea typeface="ＭＳ Ｐゴシック" pitchFamily="34" charset="-128"/>
              </a:rPr>
              <a:t>Third Example</a:t>
            </a:r>
          </a:p>
        </p:txBody>
      </p:sp>
      <p:sp>
        <p:nvSpPr>
          <p:cNvPr id="31746"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3. Essentialist- Elinor Ostrom: Commons vs. individuals. Inability to manage public goods without individual direct interest involvement.  </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endParaRPr lang="en-US" smtClean="0">
              <a:ea typeface="ＭＳ Ｐゴシック" pitchFamily="34" charset="-128"/>
            </a:endParaRPr>
          </a:p>
          <a:p>
            <a:pPr eaLnBrk="1" hangingPunct="1">
              <a:buFont typeface="Wingdings 2" pitchFamily="18" charset="2"/>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836025" cy="758825"/>
          </a:xfrm>
        </p:spPr>
        <p:txBody>
          <a:bodyPr/>
          <a:lstStyle/>
          <a:p>
            <a:pPr algn="l">
              <a:defRPr/>
            </a:pPr>
            <a:r>
              <a:rPr lang="en-US" b="1" dirty="0" err="1" smtClean="0">
                <a:ea typeface="+mj-ea"/>
                <a:cs typeface="+mj-cs"/>
              </a:rPr>
              <a:t>Elinor</a:t>
            </a:r>
            <a:r>
              <a:rPr lang="en-US" b="1" dirty="0" smtClean="0">
                <a:ea typeface="+mj-ea"/>
                <a:cs typeface="+mj-cs"/>
              </a:rPr>
              <a:t> </a:t>
            </a:r>
            <a:r>
              <a:rPr lang="en-US" b="1" dirty="0" err="1" smtClean="0">
                <a:ea typeface="+mj-ea"/>
                <a:cs typeface="+mj-cs"/>
              </a:rPr>
              <a:t>Ostom</a:t>
            </a:r>
            <a:r>
              <a:rPr lang="en-US" b="1" dirty="0" smtClean="0">
                <a:ea typeface="+mj-ea"/>
                <a:cs typeface="+mj-cs"/>
              </a:rPr>
              <a:t> Born 1933- Nobel Prize for Economics 2009</a:t>
            </a:r>
            <a:endParaRPr lang="en-US" b="1" dirty="0">
              <a:ea typeface="+mj-ea"/>
              <a:cs typeface="+mj-cs"/>
            </a:endParaRPr>
          </a:p>
        </p:txBody>
      </p:sp>
      <p:pic>
        <p:nvPicPr>
          <p:cNvPr id="337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97038" y="1670050"/>
            <a:ext cx="5715000" cy="428625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solidFill>
                  <a:srgbClr val="7B9899"/>
                </a:solidFill>
                <a:ea typeface="ＭＳ Ｐゴシック" pitchFamily="34" charset="-128"/>
              </a:rPr>
              <a:t>Four-  Public Choice and Rationalism</a:t>
            </a:r>
          </a:p>
        </p:txBody>
      </p:sp>
      <p:sp>
        <p:nvSpPr>
          <p:cNvPr id="34818" name="Content Placeholder 2"/>
          <p:cNvSpPr>
            <a:spLocks noGrp="1"/>
          </p:cNvSpPr>
          <p:nvPr>
            <p:ph sz="quarter" idx="1"/>
          </p:nvPr>
        </p:nvSpPr>
        <p:spPr>
          <a:xfrm>
            <a:off x="301625" y="1527175"/>
            <a:ext cx="8504238" cy="4572000"/>
          </a:xfrm>
        </p:spPr>
        <p:txBody>
          <a:bodyPr/>
          <a:lstStyle/>
          <a:p>
            <a:pPr eaLnBrk="1" hangingPunct="1">
              <a:lnSpc>
                <a:spcPct val="90000"/>
              </a:lnSpc>
              <a:buFont typeface="Wingdings 2" pitchFamily="18" charset="2"/>
              <a:buNone/>
            </a:pPr>
            <a:endParaRPr lang="en-US" sz="2500" smtClean="0">
              <a:ea typeface="ＭＳ Ｐゴシック" pitchFamily="34" charset="-128"/>
            </a:endParaRPr>
          </a:p>
          <a:p>
            <a:pPr eaLnBrk="1" hangingPunct="1">
              <a:lnSpc>
                <a:spcPct val="90000"/>
              </a:lnSpc>
              <a:buFont typeface="Wingdings 2" pitchFamily="18" charset="2"/>
              <a:buNone/>
            </a:pP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4. Public Choice: Peasant Organizations, Samuel Popkin and The Free Rider Problem</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=The overall issue is that of Collective Action 	vs. individual choice</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a:t>
            </a:r>
            <a:endParaRPr lang="en-US" sz="2500" smtClean="0">
              <a:ea typeface="ＭＳ Ｐゴシック" pitchFamily="34" charset="-128"/>
            </a:endParaRPr>
          </a:p>
          <a:p>
            <a:pPr eaLnBrk="1" hangingPunct="1">
              <a:lnSpc>
                <a:spcPct val="90000"/>
              </a:lnSpc>
              <a:buFont typeface="Wingdings 2" pitchFamily="18" charset="2"/>
              <a:buNone/>
            </a:pPr>
            <a:r>
              <a:rPr lang="en-US" sz="2500" b="1" smtClean="0">
                <a:ea typeface="ＭＳ Ｐゴシック" pitchFamily="34" charset="-128"/>
              </a:rPr>
              <a:t>		=Question: What is there between 	collectivization and privatization</a:t>
            </a:r>
            <a:endParaRPr lang="en-US" sz="2500" smtClean="0">
              <a:ea typeface="ＭＳ Ｐゴシック" pitchFamily="34" charset="-128"/>
            </a:endParaRPr>
          </a:p>
          <a:p>
            <a:pPr eaLnBrk="1" hangingPunct="1">
              <a:lnSpc>
                <a:spcPct val="90000"/>
              </a:lnSpc>
            </a:pPr>
            <a:endParaRPr lang="en-US" sz="2500" smtClean="0">
              <a:ea typeface="ＭＳ Ｐゴシック" pitchFamily="34" charset="-128"/>
            </a:endParaRPr>
          </a:p>
          <a:p>
            <a:pPr eaLnBrk="1" hangingPunct="1">
              <a:lnSpc>
                <a:spcPct val="90000"/>
              </a:lnSpc>
              <a:buFont typeface="Wingdings 2" pitchFamily="18" charset="2"/>
              <a:buNone/>
            </a:pPr>
            <a:endParaRPr lang="en-US" sz="2500"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228600" y="228600"/>
            <a:ext cx="9144000" cy="758825"/>
          </a:xfrm>
        </p:spPr>
        <p:txBody>
          <a:bodyPr/>
          <a:lstStyle/>
          <a:p>
            <a:pPr algn="l"/>
            <a:r>
              <a:rPr lang="en-US" sz="2800" b="1" smtClean="0">
                <a:ea typeface="ＭＳ Ｐゴシック" pitchFamily="34" charset="-128"/>
              </a:rPr>
              <a:t>Samuel Popkin (Born 1942) and the Free Rider Problem</a:t>
            </a:r>
          </a:p>
        </p:txBody>
      </p:sp>
      <p:pic>
        <p:nvPicPr>
          <p:cNvPr id="368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2438400"/>
            <a:ext cx="3076575" cy="2487613"/>
          </a:xfrm>
          <a:noFill/>
        </p:spPr>
      </p:pic>
      <p:pic>
        <p:nvPicPr>
          <p:cNvPr id="3686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14900" y="2379663"/>
            <a:ext cx="3810000" cy="26670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685800" y="-4763"/>
            <a:ext cx="10515600" cy="1600201"/>
          </a:xfrm>
        </p:spPr>
        <p:txBody>
          <a:bodyPr/>
          <a:lstStyle/>
          <a:p>
            <a:r>
              <a:rPr lang="en-US" sz="2800" b="1" smtClean="0">
                <a:ea typeface="ＭＳ Ｐゴシック" pitchFamily="34" charset="-128"/>
              </a:rPr>
              <a:t>The Issue:</a:t>
            </a:r>
            <a:br>
              <a:rPr lang="en-US" sz="2800" b="1" smtClean="0">
                <a:ea typeface="ＭＳ Ｐゴシック" pitchFamily="34" charset="-128"/>
              </a:rPr>
            </a:br>
            <a:r>
              <a:rPr lang="en-US" sz="2800" b="1" smtClean="0">
                <a:ea typeface="ＭＳ Ｐゴシック" pitchFamily="34" charset="-128"/>
              </a:rPr>
              <a:t> Is Public Choice Theory Discourse</a:t>
            </a:r>
            <a:br>
              <a:rPr lang="en-US" sz="2800" b="1" smtClean="0">
                <a:ea typeface="ＭＳ Ｐゴシック" pitchFamily="34" charset="-128"/>
              </a:rPr>
            </a:br>
            <a:r>
              <a:rPr lang="en-US" sz="2800" b="1" smtClean="0">
                <a:ea typeface="ＭＳ Ｐゴシック" pitchFamily="34" charset="-128"/>
              </a:rPr>
              <a:t> (The Debate between Hierarchical and Empirical)</a:t>
            </a:r>
          </a:p>
        </p:txBody>
      </p:sp>
      <p:pic>
        <p:nvPicPr>
          <p:cNvPr id="686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79563"/>
            <a:ext cx="8001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1600200"/>
          </a:xfrm>
        </p:spPr>
        <p:txBody>
          <a:bodyPr>
            <a:normAutofit/>
          </a:bodyPr>
          <a:lstStyle/>
          <a:p>
            <a:pPr eaLnBrk="1" hangingPunct="1"/>
            <a:r>
              <a:rPr lang="en-US" sz="2700" b="1" smtClean="0">
                <a:solidFill>
                  <a:srgbClr val="7B9899"/>
                </a:solidFill>
                <a:ea typeface="ＭＳ Ｐゴシック" pitchFamily="34" charset="-128"/>
              </a:rPr>
              <a:t/>
            </a:r>
            <a:br>
              <a:rPr lang="en-US" sz="2700" b="1" smtClean="0">
                <a:solidFill>
                  <a:srgbClr val="7B9899"/>
                </a:solidFill>
                <a:ea typeface="ＭＳ Ｐゴシック" pitchFamily="34" charset="-128"/>
              </a:rPr>
            </a:br>
            <a:r>
              <a:rPr lang="en-US" sz="2700" b="1" smtClean="0">
                <a:solidFill>
                  <a:srgbClr val="7B9899"/>
                </a:solidFill>
                <a:ea typeface="ＭＳ Ｐゴシック" pitchFamily="34" charset="-128"/>
              </a:rPr>
              <a:t/>
            </a:r>
            <a:br>
              <a:rPr lang="en-US" sz="2700" b="1" smtClean="0">
                <a:solidFill>
                  <a:srgbClr val="7B9899"/>
                </a:solidFill>
                <a:ea typeface="ＭＳ Ｐゴシック" pitchFamily="34" charset="-128"/>
              </a:rPr>
            </a:br>
            <a:r>
              <a:rPr lang="en-US" sz="2700" b="1" smtClean="0">
                <a:solidFill>
                  <a:srgbClr val="7B9899"/>
                </a:solidFill>
                <a:ea typeface="ＭＳ Ｐゴシック" pitchFamily="34" charset="-128"/>
              </a:rPr>
              <a:t/>
            </a:r>
            <a:br>
              <a:rPr lang="en-US" sz="2700" b="1" smtClean="0">
                <a:solidFill>
                  <a:srgbClr val="7B9899"/>
                </a:solidFill>
                <a:ea typeface="ＭＳ Ｐゴシック" pitchFamily="34" charset="-128"/>
              </a:rPr>
            </a:br>
            <a:r>
              <a:rPr lang="en-US" sz="2700" b="1" smtClean="0">
                <a:solidFill>
                  <a:srgbClr val="7B9899"/>
                </a:solidFill>
                <a:ea typeface="ＭＳ Ｐゴシック" pitchFamily="34" charset="-128"/>
              </a:rPr>
              <a:t>The Motivation of Conservative Discourse </a:t>
            </a:r>
            <a:r>
              <a:rPr lang="ja-JP" altLang="en-US" sz="2700" b="1" smtClean="0">
                <a:solidFill>
                  <a:srgbClr val="7B9899"/>
                </a:solidFill>
                <a:ea typeface="ＭＳ Ｐゴシック" pitchFamily="34" charset="-128"/>
              </a:rPr>
              <a:t>“</a:t>
            </a:r>
            <a:r>
              <a:rPr lang="en-US" altLang="ja-JP" sz="2700" b="1" smtClean="0">
                <a:solidFill>
                  <a:srgbClr val="7B9899"/>
                </a:solidFill>
                <a:ea typeface="ＭＳ Ｐゴシック" pitchFamily="34" charset="-128"/>
              </a:rPr>
              <a:t>Debates</a:t>
            </a:r>
            <a:r>
              <a:rPr lang="ja-JP" altLang="en-US" sz="2700" b="1" smtClean="0">
                <a:solidFill>
                  <a:srgbClr val="7B9899"/>
                </a:solidFill>
                <a:ea typeface="ＭＳ Ｐゴシック" pitchFamily="34" charset="-128"/>
              </a:rPr>
              <a:t>”</a:t>
            </a:r>
            <a:endParaRPr lang="en-US" sz="2700" b="1" smtClean="0">
              <a:solidFill>
                <a:srgbClr val="7B9899"/>
              </a:solidFill>
              <a:ea typeface="ＭＳ Ｐゴシック" pitchFamily="34" charset="-128"/>
            </a:endParaRPr>
          </a:p>
        </p:txBody>
      </p:sp>
      <p:sp>
        <p:nvSpPr>
          <p:cNvPr id="37890" name="Content Placeholder 3"/>
          <p:cNvSpPr>
            <a:spLocks noGrp="1"/>
          </p:cNvSpPr>
          <p:nvPr>
            <p:ph sz="quarter" idx="1"/>
          </p:nvPr>
        </p:nvSpPr>
        <p:spPr>
          <a:xfrm>
            <a:off x="301625" y="1066800"/>
            <a:ext cx="8504238" cy="5032375"/>
          </a:xfrm>
        </p:spPr>
        <p:txBody>
          <a:bodyPr/>
          <a:lstStyle/>
          <a:p>
            <a:pPr marL="0" indent="457200" eaLnBrk="1" hangingPunct="1">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eaLnBrk="1" hangingPunct="1">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Tendency is to avoid collective responsibility or collective action</a:t>
            </a:r>
          </a:p>
          <a:p>
            <a:pPr marL="0" indent="457200" eaLnBrk="1" hangingPunct="1">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eaLnBrk="1" hangingPunct="1">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1.  Common Pool Resources Problem</a:t>
            </a:r>
          </a:p>
          <a:p>
            <a:pPr marL="0" indent="457200" eaLnBrk="1" hangingPunct="1">
              <a:lnSpc>
                <a:spcPct val="90000"/>
              </a:lnSpc>
              <a:spcBef>
                <a:spcPct val="0"/>
              </a:spcBef>
              <a:buClrTx/>
              <a:buSzTx/>
              <a:buFont typeface="Wingdings 2" pitchFamily="18" charset="2"/>
              <a:buAutoNum type="arabicPeriod"/>
            </a:pPr>
            <a:endParaRPr lang="en-US"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AutoNum type="arabicPeriod"/>
            </a:pPr>
            <a:endParaRPr lang="en-US" sz="1000" smtClean="0">
              <a:latin typeface="Arial" pitchFamily="34" charset="0"/>
              <a:ea typeface="ＭＳ Ｐゴシック" pitchFamily="34" charset="-128"/>
              <a:cs typeface="Arial" pitchFamily="34" charset="0"/>
            </a:endParaRPr>
          </a:p>
          <a:p>
            <a:pPr marL="0" indent="457200">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2. Prisoners dilemma- can never get to optimal</a:t>
            </a:r>
          </a:p>
          <a:p>
            <a:pPr marL="0" indent="457200">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None/>
            </a:pPr>
            <a:endParaRPr lang="en-US" sz="1000" smtClean="0">
              <a:latin typeface="Arial" pitchFamily="34" charset="0"/>
              <a:ea typeface="ＭＳ Ｐゴシック" pitchFamily="34" charset="-128"/>
              <a:cs typeface="Arial" pitchFamily="34" charset="0"/>
            </a:endParaRPr>
          </a:p>
          <a:p>
            <a:pPr marL="0" indent="457200">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3. Change the</a:t>
            </a:r>
            <a:r>
              <a:rPr lang="en-US" altLang="en-US" sz="2600" b="1" smtClean="0">
                <a:latin typeface="Times New Roman" pitchFamily="18" charset="0"/>
                <a:ea typeface="MS Mincho" pitchFamily="49" charset="-128"/>
              </a:rPr>
              <a:t>”</a:t>
            </a:r>
            <a:r>
              <a:rPr lang="en-US" sz="2600" b="1" smtClean="0">
                <a:latin typeface="Times New Roman" pitchFamily="18" charset="0"/>
                <a:ea typeface="MS Mincho" pitchFamily="49" charset="-128"/>
              </a:rPr>
              <a:t> rules of the game</a:t>
            </a:r>
            <a:r>
              <a:rPr lang="ja-JP" altLang="en-US" sz="2600" b="1" smtClean="0">
                <a:latin typeface="Times New Roman" pitchFamily="18" charset="0"/>
                <a:ea typeface="MS Mincho" pitchFamily="49" charset="-128"/>
              </a:rPr>
              <a:t>”</a:t>
            </a:r>
            <a:r>
              <a:rPr lang="en-US" altLang="ja-JP" sz="2600" b="1" smtClean="0">
                <a:latin typeface="Times New Roman" pitchFamily="18" charset="0"/>
                <a:ea typeface="MS Mincho" pitchFamily="49" charset="-128"/>
              </a:rPr>
              <a:t> and </a:t>
            </a:r>
            <a:r>
              <a:rPr lang="ja-JP" altLang="en-US" sz="2600" b="1" smtClean="0">
                <a:latin typeface="Times New Roman" pitchFamily="18" charset="0"/>
                <a:ea typeface="MS Mincho" pitchFamily="49" charset="-128"/>
              </a:rPr>
              <a:t>“</a:t>
            </a:r>
            <a:r>
              <a:rPr lang="en-US" altLang="ja-JP" sz="2600" b="1" smtClean="0">
                <a:latin typeface="Times New Roman" pitchFamily="18" charset="0"/>
                <a:ea typeface="MS Mincho" pitchFamily="49" charset="-128"/>
              </a:rPr>
              <a:t>getting the 	institutions right</a:t>
            </a:r>
            <a:r>
              <a:rPr lang="ja-JP" altLang="en-US" sz="2600" b="1" smtClean="0">
                <a:latin typeface="Times New Roman" pitchFamily="18" charset="0"/>
                <a:ea typeface="MS Mincho" pitchFamily="49" charset="-128"/>
              </a:rPr>
              <a:t>”</a:t>
            </a:r>
            <a:endParaRPr lang="en-US" altLang="ja-JP"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None/>
            </a:pPr>
            <a:endParaRPr lang="en-US" sz="2600" b="1" smtClean="0">
              <a:latin typeface="Times New Roman" pitchFamily="18" charset="0"/>
              <a:ea typeface="MS Mincho" pitchFamily="49" charset="-128"/>
            </a:endParaRPr>
          </a:p>
          <a:p>
            <a:pPr marL="0" indent="457200">
              <a:lnSpc>
                <a:spcPct val="90000"/>
              </a:lnSpc>
              <a:spcBef>
                <a:spcPct val="0"/>
              </a:spcBef>
              <a:buClrTx/>
              <a:buSzTx/>
              <a:buFont typeface="Wingdings 2" pitchFamily="18" charset="2"/>
              <a:buNone/>
            </a:pPr>
            <a:endParaRPr lang="en-US" sz="1000" smtClean="0">
              <a:latin typeface="Arial" pitchFamily="34" charset="0"/>
              <a:ea typeface="ＭＳ Ｐゴシック" pitchFamily="34" charset="-128"/>
              <a:cs typeface="Arial" pitchFamily="34" charset="0"/>
            </a:endParaRPr>
          </a:p>
          <a:p>
            <a:pPr marL="0" indent="457200">
              <a:lnSpc>
                <a:spcPct val="90000"/>
              </a:lnSpc>
              <a:spcBef>
                <a:spcPct val="0"/>
              </a:spcBef>
              <a:buClrTx/>
              <a:buSzTx/>
              <a:buFont typeface="Wingdings 2" pitchFamily="18" charset="2"/>
              <a:buNone/>
            </a:pPr>
            <a:r>
              <a:rPr lang="en-US" sz="2600" b="1" smtClean="0">
                <a:latin typeface="Times New Roman" pitchFamily="18" charset="0"/>
                <a:ea typeface="MS Mincho" pitchFamily="49" charset="-128"/>
              </a:rPr>
              <a:t>4. Key: getting direct involvement (Ostrom)</a:t>
            </a:r>
            <a:endParaRPr lang="en-US" sz="2200" smtClean="0">
              <a:latin typeface="Arial" pitchFamily="34" charset="0"/>
              <a:ea typeface="ＭＳ Ｐゴシック" pitchFamily="34" charset="-128"/>
              <a:cs typeface="Arial" pitchFamily="34" charset="0"/>
            </a:endParaRPr>
          </a:p>
          <a:p>
            <a:pPr marL="0" indent="457200" eaLnBrk="1" hangingPunct="1">
              <a:lnSpc>
                <a:spcPct val="90000"/>
              </a:lnSpc>
            </a:pPr>
            <a:endParaRPr lang="en-US" sz="250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1625" y="228600"/>
            <a:ext cx="8534400" cy="1066800"/>
          </a:xfrm>
        </p:spPr>
        <p:txBody>
          <a:bodyPr/>
          <a:lstStyle/>
          <a:p>
            <a:pPr eaLnBrk="1" hangingPunct="1"/>
            <a:r>
              <a:rPr lang="en-US" sz="3000" b="1" smtClean="0">
                <a:solidFill>
                  <a:srgbClr val="7B9899"/>
                </a:solidFill>
                <a:ea typeface="ＭＳ Ｐゴシック" pitchFamily="34" charset="-128"/>
              </a:rPr>
              <a:t> </a:t>
            </a:r>
            <a:r>
              <a:rPr lang="en-US" sz="3000" smtClean="0">
                <a:solidFill>
                  <a:srgbClr val="7B9899"/>
                </a:solidFill>
                <a:ea typeface="ＭＳ Ｐゴシック" pitchFamily="34" charset="-128"/>
              </a:rPr>
              <a:t/>
            </a:r>
            <a:br>
              <a:rPr lang="en-US" sz="3000" smtClean="0">
                <a:solidFill>
                  <a:srgbClr val="7B9899"/>
                </a:solidFill>
                <a:ea typeface="ＭＳ Ｐゴシック" pitchFamily="34" charset="-128"/>
              </a:rPr>
            </a:br>
            <a:r>
              <a:rPr lang="en-US" sz="3000" smtClean="0">
                <a:solidFill>
                  <a:srgbClr val="7B9899"/>
                </a:solidFill>
                <a:ea typeface="ＭＳ Ｐゴシック" pitchFamily="34" charset="-128"/>
              </a:rPr>
              <a:t>Discourse Analysis</a:t>
            </a:r>
          </a:p>
        </p:txBody>
      </p:sp>
      <p:sp>
        <p:nvSpPr>
          <p:cNvPr id="16386"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r>
              <a:rPr lang="en-US" b="1" smtClean="0">
                <a:ea typeface="ＭＳ Ｐゴシック" pitchFamily="34" charset="-128"/>
              </a:rPr>
              <a:t>	Some Examples and the "How long have you been beating your spouse problem."</a:t>
            </a: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9375" y="-685800"/>
            <a:ext cx="9064625" cy="1981200"/>
          </a:xfrm>
        </p:spPr>
        <p:txBody>
          <a:bodyPr/>
          <a:lstStyle/>
          <a:p>
            <a:pPr algn="l"/>
            <a:r>
              <a:rPr lang="en-US" sz="2400" smtClean="0">
                <a:solidFill>
                  <a:srgbClr val="0070C0"/>
                </a:solidFill>
                <a:ea typeface="ＭＳ Ｐゴシック" pitchFamily="34" charset="-128"/>
              </a:rPr>
              <a:t>Common pool resources denote natural resources used by many individuals in common, such as fisheries, groundwater basins, and irrigation systems.</a:t>
            </a:r>
          </a:p>
        </p:txBody>
      </p:sp>
      <p:pic>
        <p:nvPicPr>
          <p:cNvPr id="399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52600" y="2514600"/>
            <a:ext cx="4710113" cy="31496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solidFill>
                  <a:schemeClr val="tx1"/>
                </a:solidFill>
                <a:ea typeface="ＭＳ Ｐゴシック" pitchFamily="34" charset="-128"/>
              </a:rPr>
              <a:t>More Motivations</a:t>
            </a:r>
          </a:p>
        </p:txBody>
      </p:sp>
      <p:sp>
        <p:nvSpPr>
          <p:cNvPr id="40962" name="Text Placeholder 3"/>
          <p:cNvSpPr>
            <a:spLocks noGrp="1"/>
          </p:cNvSpPr>
          <p:nvPr>
            <p:ph type="body" idx="2"/>
          </p:nvPr>
        </p:nvSpPr>
        <p:spPr>
          <a:xfrm>
            <a:off x="0" y="2209800"/>
            <a:ext cx="3429000" cy="4373563"/>
          </a:xfrm>
        </p:spPr>
        <p:txBody>
          <a:bodyPr/>
          <a:lstStyle/>
          <a:p>
            <a:endParaRPr lang="en-US" smtClean="0">
              <a:ea typeface="ＭＳ Ｐゴシック" pitchFamily="34" charset="-128"/>
            </a:endParaRPr>
          </a:p>
        </p:txBody>
      </p:sp>
      <p:sp>
        <p:nvSpPr>
          <p:cNvPr id="40963" name="Content Placeholder 2"/>
          <p:cNvSpPr>
            <a:spLocks noGrp="1"/>
          </p:cNvSpPr>
          <p:nvPr>
            <p:ph sz="quarter" idx="1"/>
          </p:nvPr>
        </p:nvSpPr>
        <p:spPr>
          <a:xfrm>
            <a:off x="3733800" y="685800"/>
            <a:ext cx="5029200" cy="5410200"/>
          </a:xfrm>
        </p:spPr>
        <p:txBody>
          <a:bodyPr/>
          <a:lstStyle/>
          <a:p>
            <a:pPr eaLnBrk="1" hangingPunct="1">
              <a:lnSpc>
                <a:spcPct val="80000"/>
              </a:lnSpc>
              <a:buFont typeface="Wingdings 2" pitchFamily="18" charset="2"/>
              <a:buNone/>
            </a:pPr>
            <a:r>
              <a:rPr lang="en-US" sz="2100" b="1" smtClean="0">
                <a:ea typeface="ＭＳ Ｐゴシック" pitchFamily="34" charset="-128"/>
              </a:rPr>
              <a:t>	</a:t>
            </a:r>
          </a:p>
          <a:p>
            <a:pPr eaLnBrk="1" hangingPunct="1">
              <a:lnSpc>
                <a:spcPct val="80000"/>
              </a:lnSpc>
              <a:buFont typeface="Wingdings 2" pitchFamily="18" charset="2"/>
              <a:buNone/>
            </a:pPr>
            <a:endParaRPr lang="en-US" sz="2100" b="1"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5. Designing their own contract with your neighbors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6. Critique: How does one ratchet up from local communities (and direct democracy) to cities, intermediate governments and nations and (lesson) avoid collective responsibility?</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pPr>
            <a:endParaRPr lang="en-US" sz="2100" smtClean="0">
              <a:ea typeface="ＭＳ Ｐゴシック" pitchFamily="34" charset="-128"/>
            </a:endParaRP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54263"/>
            <a:ext cx="2819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b="1" smtClean="0">
                <a:solidFill>
                  <a:srgbClr val="7B9899"/>
                </a:solidFill>
                <a:ea typeface="ＭＳ Ｐゴシック" pitchFamily="34" charset="-128"/>
              </a:rPr>
              <a:t>Motivations and an Issue</a:t>
            </a:r>
          </a:p>
        </p:txBody>
      </p:sp>
      <p:sp>
        <p:nvSpPr>
          <p:cNvPr id="43010" name="Content Placeholder 2"/>
          <p:cNvSpPr>
            <a:spLocks noGrp="1"/>
          </p:cNvSpPr>
          <p:nvPr>
            <p:ph sz="quarter" idx="1"/>
          </p:nvPr>
        </p:nvSpPr>
        <p:spPr>
          <a:xfrm>
            <a:off x="304800" y="1219200"/>
            <a:ext cx="8504238" cy="5638800"/>
          </a:xfrm>
        </p:spPr>
        <p:txBody>
          <a:bodyPr/>
          <a:lstStyle/>
          <a:p>
            <a:pPr eaLnBrk="1" hangingPunct="1">
              <a:lnSpc>
                <a:spcPct val="80000"/>
              </a:lnSpc>
              <a:buFont typeface="Wingdings 2" pitchFamily="18" charset="2"/>
              <a:buNone/>
            </a:pPr>
            <a:endParaRPr lang="en-US" sz="2100" b="1"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7. Historical Antecedents for Collective Action: Heady, Weber and complex bureaucratic systems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 "Hydraulic Societies" and centralized bureaucratic empires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b. Classic administrative systems elitist, hierarchical and rational vs. state roles in industrialization (Late developers- Germany and Japan</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c. Public Choice says public organizations require collective responsibility that is almost impossible, yet history shows bureaucracies can be collective (New Deal)</a:t>
            </a:r>
            <a:endParaRPr lang="en-US" sz="2100" smtClean="0">
              <a:ea typeface="ＭＳ Ｐゴシック" pitchFamily="34" charset="-128"/>
            </a:endParaRPr>
          </a:p>
          <a:p>
            <a:pPr eaLnBrk="1" hangingPunct="1">
              <a:lnSpc>
                <a:spcPct val="80000"/>
              </a:lnSpc>
              <a:buFont typeface="Wingdings 2" pitchFamily="18" charset="2"/>
              <a:buNone/>
            </a:pPr>
            <a:endParaRPr lang="en-US" sz="2100"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New Deal</a:t>
            </a:r>
            <a:endParaRPr lang="en-US" dirty="0">
              <a:ea typeface="+mj-ea"/>
              <a:cs typeface="+mj-cs"/>
            </a:endParaRPr>
          </a:p>
        </p:txBody>
      </p:sp>
      <p:pic>
        <p:nvPicPr>
          <p:cNvPr id="4505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8125" y="1527175"/>
            <a:ext cx="6091238" cy="45720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solidFill>
                  <a:srgbClr val="7B9899"/>
                </a:solidFill>
                <a:ea typeface="ＭＳ Ｐゴシック" pitchFamily="34" charset="-128"/>
              </a:rPr>
              <a:t>Policy Debates</a:t>
            </a:r>
          </a:p>
        </p:txBody>
      </p:sp>
      <p:sp>
        <p:nvSpPr>
          <p:cNvPr id="46082" name="Content Placeholder 2"/>
          <p:cNvSpPr>
            <a:spLocks noGrp="1"/>
          </p:cNvSpPr>
          <p:nvPr>
            <p:ph sz="quarter" idx="1"/>
          </p:nvPr>
        </p:nvSpPr>
        <p:spPr>
          <a:xfrm>
            <a:off x="301625" y="1143000"/>
            <a:ext cx="8504238" cy="6096000"/>
          </a:xfrm>
        </p:spPr>
        <p:txBody>
          <a:bodyPr/>
          <a:lstStyle/>
          <a:p>
            <a:pPr eaLnBrk="1" hangingPunct="1">
              <a:lnSpc>
                <a:spcPct val="80000"/>
              </a:lnSpc>
              <a:buFont typeface="Wingdings 2" pitchFamily="18" charset="2"/>
              <a:buNone/>
            </a:pPr>
            <a:endParaRPr lang="en-US" sz="1500" b="1" smtClean="0">
              <a:ea typeface="ＭＳ Ｐゴシック" pitchFamily="34" charset="-128"/>
            </a:endParaRPr>
          </a:p>
          <a:p>
            <a:pPr eaLnBrk="1" hangingPunct="1">
              <a:lnSpc>
                <a:spcPct val="80000"/>
              </a:lnSpc>
              <a:buFont typeface="Wingdings 2" pitchFamily="18" charset="2"/>
              <a:buNone/>
            </a:pPr>
            <a:endParaRPr lang="en-US" sz="1500" b="1"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Policy Recommendations:  What is to Be done- Reprise</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1. Revolt or Hybridism? (Escobar)</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2. Trade not Aid? (Bauer)</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c. Individualism, indirect systems and representation? (Ostrom)</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d. Culture vs. structure- (Bates vs. Sklar) debate over rational choice in peasant societies.  Functional or dis-functional.</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 </a:t>
            </a:r>
            <a:endParaRPr lang="en-US" sz="1500" smtClean="0">
              <a:ea typeface="ＭＳ Ｐゴシック" pitchFamily="34" charset="-128"/>
            </a:endParaRPr>
          </a:p>
          <a:p>
            <a:pPr eaLnBrk="1" hangingPunct="1">
              <a:lnSpc>
                <a:spcPct val="80000"/>
              </a:lnSpc>
              <a:buFont typeface="Wingdings 2" pitchFamily="18" charset="2"/>
              <a:buNone/>
            </a:pPr>
            <a:r>
              <a:rPr lang="en-US" sz="1500" b="1" smtClean="0">
                <a:ea typeface="ＭＳ Ｐゴシック" pitchFamily="34" charset="-128"/>
              </a:rPr>
              <a:t>e. Post-Fordism /post-modernism- local community specificity and an interconnected world.  What do we do about globalization and unskilled labor?  The debate about protectionism. India, Mexico and the U.S.</a:t>
            </a:r>
            <a:endParaRPr lang="en-US" sz="1500" smtClean="0">
              <a:ea typeface="ＭＳ Ｐゴシック" pitchFamily="34" charset="-128"/>
            </a:endParaRPr>
          </a:p>
          <a:p>
            <a:pPr eaLnBrk="1" hangingPunct="1">
              <a:lnSpc>
                <a:spcPct val="80000"/>
              </a:lnSpc>
              <a:buFont typeface="Wingdings 2" pitchFamily="18" charset="2"/>
              <a:buNone/>
            </a:pPr>
            <a:r>
              <a:rPr lang="en-US" sz="900" b="1" smtClean="0">
                <a:ea typeface="ＭＳ Ｐゴシック" pitchFamily="34" charset="-128"/>
              </a:rPr>
              <a:t> </a:t>
            </a:r>
            <a:endParaRPr lang="en-US" sz="900" smtClean="0">
              <a:ea typeface="ＭＳ Ｐゴシック" pitchFamily="34" charset="-128"/>
            </a:endParaRPr>
          </a:p>
          <a:p>
            <a:pPr eaLnBrk="1" hangingPunct="1">
              <a:lnSpc>
                <a:spcPct val="80000"/>
              </a:lnSpc>
              <a:buFont typeface="Wingdings 2" pitchFamily="18" charset="2"/>
              <a:buNone/>
            </a:pPr>
            <a:r>
              <a:rPr lang="en-US" sz="900" smtClean="0">
                <a:ea typeface="ＭＳ Ｐゴシック" pitchFamily="34" charset="-128"/>
              </a:rPr>
              <a:t> </a:t>
            </a:r>
          </a:p>
          <a:p>
            <a:pPr eaLnBrk="1" hangingPunct="1">
              <a:lnSpc>
                <a:spcPct val="80000"/>
              </a:lnSpc>
              <a:buFont typeface="Wingdings 2" pitchFamily="18" charset="2"/>
              <a:buNone/>
            </a:pPr>
            <a:r>
              <a:rPr lang="en-US" sz="900" smtClean="0">
                <a:ea typeface="ＭＳ Ｐゴシック" pitchFamily="34" charset="-128"/>
              </a:rPr>
              <a:t> </a:t>
            </a:r>
          </a:p>
          <a:p>
            <a:pPr eaLnBrk="1" hangingPunct="1">
              <a:lnSpc>
                <a:spcPct val="80000"/>
              </a:lnSpc>
            </a:pPr>
            <a:endParaRPr lang="en-US" sz="90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Fordism and Europe</a:t>
            </a:r>
            <a:endParaRPr lang="en-US" b="1" dirty="0"/>
          </a:p>
        </p:txBody>
      </p:sp>
      <p:pic>
        <p:nvPicPr>
          <p:cNvPr id="69634" name="Content Placeholder 11"/>
          <p:cNvPicPr>
            <a:picLocks noGrp="1" noChangeAspect="1"/>
          </p:cNvPicPr>
          <p:nvPr>
            <p:ph sz="quarter" idx="1"/>
          </p:nvPr>
        </p:nvPicPr>
        <p:blipFill>
          <a:blip r:embed="rId2">
            <a:extLst>
              <a:ext uri="{28A0092B-C50C-407E-A947-70E740481C1C}">
                <a14:useLocalDpi xmlns:a14="http://schemas.microsoft.com/office/drawing/2010/main" val="0"/>
              </a:ext>
            </a:extLst>
          </a:blip>
          <a:srcRect l="-19659" r="-19659"/>
          <a:stretch>
            <a:fillRect/>
          </a:stretch>
        </p:blipFill>
        <p:spPr>
          <a:xfrm>
            <a:off x="-401638" y="1527175"/>
            <a:ext cx="9207501" cy="494982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solidFill>
                  <a:schemeClr val="tx1"/>
                </a:solidFill>
                <a:ea typeface="ＭＳ Ｐゴシック" pitchFamily="34" charset="-128"/>
              </a:rPr>
              <a:t>Fordism vs. Post-Fordism</a:t>
            </a:r>
          </a:p>
        </p:txBody>
      </p:sp>
      <p:pic>
        <p:nvPicPr>
          <p:cNvPr id="4813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4800" y="2438400"/>
            <a:ext cx="3848100" cy="2724150"/>
          </a:xfrm>
          <a:noFill/>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80523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solidFill>
                  <a:srgbClr val="7B9899"/>
                </a:solidFill>
                <a:ea typeface="ＭＳ Ｐゴシック" pitchFamily="34" charset="-128"/>
              </a:rPr>
              <a:t>Discourse Limitations</a:t>
            </a:r>
          </a:p>
        </p:txBody>
      </p:sp>
      <p:sp>
        <p:nvSpPr>
          <p:cNvPr id="49154" name="Content Placeholder 2"/>
          <p:cNvSpPr>
            <a:spLocks noGrp="1"/>
          </p:cNvSpPr>
          <p:nvPr>
            <p:ph sz="quarter" idx="1"/>
          </p:nvPr>
        </p:nvSpPr>
        <p:spPr>
          <a:xfrm>
            <a:off x="301625" y="1527175"/>
            <a:ext cx="8504238" cy="5330825"/>
          </a:xfrm>
        </p:spPr>
        <p:txBody>
          <a:bodyPr/>
          <a:lstStyle/>
          <a:p>
            <a:pPr eaLnBrk="1" hangingPunct="1">
              <a:lnSpc>
                <a:spcPct val="80000"/>
              </a:lnSpc>
              <a:buFont typeface="Wingdings 2" pitchFamily="18" charset="2"/>
              <a:buNone/>
            </a:pPr>
            <a:r>
              <a:rPr lang="en-US" sz="2100" b="1" smtClean="0">
                <a:ea typeface="ＭＳ Ｐゴシック" pitchFamily="34" charset="-128"/>
              </a:rPr>
              <a:t> Critique of the discourse as method</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1. Combines description with evaluation- a systematic way of presenting disputed matters that impact individuals and society. Focus is on the "disputability" of the concept.</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2. Problem- discourse leads to a claim of a single mode in order to critique it. (Gasper re. Escobar).  Such debates include several arguments</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3.Danger oversimplification of complex debate.</a:t>
            </a:r>
            <a:endParaRPr lang="en-US" sz="2100" smtClean="0">
              <a:ea typeface="ＭＳ Ｐゴシック" pitchFamily="34" charset="-128"/>
            </a:endParaRPr>
          </a:p>
          <a:p>
            <a:pPr eaLnBrk="1" hangingPunct="1">
              <a:lnSpc>
                <a:spcPct val="80000"/>
              </a:lnSpc>
              <a:buFont typeface="Wingdings 2" pitchFamily="18" charset="2"/>
              <a:buNone/>
            </a:pPr>
            <a:r>
              <a:rPr lang="en-US" sz="2100" b="1" smtClean="0">
                <a:ea typeface="ＭＳ Ｐゴシック" pitchFamily="34" charset="-128"/>
              </a:rPr>
              <a:t>	</a:t>
            </a:r>
            <a:endParaRPr lang="en-US" sz="2100" smtClean="0">
              <a:ea typeface="ＭＳ Ｐゴシック" pitchFamily="34" charset="-128"/>
            </a:endParaRP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buFont typeface="Wingdings 2" pitchFamily="18" charset="2"/>
              <a:buNone/>
            </a:pPr>
            <a:r>
              <a:rPr lang="en-US" sz="2100" smtClean="0">
                <a:ea typeface="ＭＳ Ｐゴシック" pitchFamily="34" charset="-128"/>
              </a:rPr>
              <a:t> </a:t>
            </a:r>
          </a:p>
          <a:p>
            <a:pPr eaLnBrk="1" hangingPunct="1">
              <a:lnSpc>
                <a:spcPct val="80000"/>
              </a:lnSpc>
            </a:pPr>
            <a:endParaRPr lang="en-US" sz="210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solidFill>
                  <a:schemeClr val="tx1"/>
                </a:solidFill>
                <a:ea typeface="ＭＳ Ｐゴシック" pitchFamily="34" charset="-128"/>
              </a:rPr>
              <a:t>Deconstruction in Housing</a:t>
            </a:r>
          </a:p>
        </p:txBody>
      </p:sp>
      <p:pic>
        <p:nvPicPr>
          <p:cNvPr id="512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20788" y="2089150"/>
            <a:ext cx="6667500" cy="344805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b="1" smtClean="0">
                <a:solidFill>
                  <a:srgbClr val="7B9899"/>
                </a:solidFill>
                <a:ea typeface="ＭＳ Ｐゴシック" pitchFamily="34" charset="-128"/>
              </a:rPr>
              <a:t>Quotes</a:t>
            </a:r>
          </a:p>
        </p:txBody>
      </p:sp>
      <p:sp>
        <p:nvSpPr>
          <p:cNvPr id="52226" name="Content Placeholder 2"/>
          <p:cNvSpPr>
            <a:spLocks noGrp="1"/>
          </p:cNvSpPr>
          <p:nvPr>
            <p:ph sz="quarter" idx="1"/>
          </p:nvPr>
        </p:nvSpPr>
        <p:spPr>
          <a:xfrm>
            <a:off x="301625" y="1219200"/>
            <a:ext cx="8504238" cy="6019800"/>
          </a:xfrm>
        </p:spPr>
        <p:txBody>
          <a:bodyPr/>
          <a:lstStyle/>
          <a:p>
            <a:pPr eaLnBrk="1" hangingPunct="1">
              <a:lnSpc>
                <a:spcPct val="80000"/>
              </a:lnSpc>
              <a:buFont typeface="Wingdings 2" pitchFamily="18" charset="2"/>
              <a:buNone/>
            </a:pPr>
            <a:endParaRPr lang="en-US" sz="1700" smtClean="0">
              <a:ea typeface="ＭＳ Ｐゴシック" pitchFamily="34" charset="-128"/>
            </a:endParaRPr>
          </a:p>
          <a:p>
            <a:pPr eaLnBrk="1" hangingPunct="1">
              <a:lnSpc>
                <a:spcPct val="80000"/>
              </a:lnSpc>
              <a:buFont typeface="Wingdings 2" pitchFamily="18" charset="2"/>
              <a:buNone/>
            </a:pPr>
            <a:r>
              <a:rPr lang="en-US" sz="1700" smtClean="0">
                <a:ea typeface="ＭＳ Ｐゴシック" pitchFamily="34" charset="-128"/>
              </a:rPr>
              <a:t> </a:t>
            </a:r>
          </a:p>
          <a:p>
            <a:pPr eaLnBrk="1" hangingPunct="1">
              <a:lnSpc>
                <a:spcPct val="80000"/>
              </a:lnSpc>
              <a:buFont typeface="Wingdings 2" pitchFamily="18" charset="2"/>
              <a:buNone/>
            </a:pPr>
            <a:r>
              <a:rPr lang="en-US" sz="1700" b="1" smtClean="0">
                <a:ea typeface="ＭＳ Ｐゴシック" pitchFamily="34" charset="-128"/>
              </a:rPr>
              <a:t>"Discourse is not the expression of thought, it is a practice with conditions, rules and historical transformations."</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Arturo Escobar</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Discourse theorists often present "somewhat lordly, yet partly inaccurate attacks by Northern fundis from both Left and Right."</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Des Gasper</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"...common-pool resources can be organized in a way that avoids both excessive consumption and administrative cost."</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Eleanor Ostrom</a:t>
            </a:r>
            <a:endParaRPr lang="en-US" sz="1700" smtClean="0">
              <a:ea typeface="ＭＳ Ｐゴシック" pitchFamily="34" charset="-128"/>
            </a:endParaRPr>
          </a:p>
          <a:p>
            <a:pPr eaLnBrk="1" hangingPunct="1">
              <a:lnSpc>
                <a:spcPct val="80000"/>
              </a:lnSpc>
              <a:buFont typeface="Wingdings 2" pitchFamily="18" charset="2"/>
              <a:buNone/>
            </a:pPr>
            <a:r>
              <a:rPr lang="en-US" sz="1700" smtClean="0">
                <a:ea typeface="ＭＳ Ｐゴシック" pitchFamily="34" charset="-128"/>
              </a:rPr>
              <a:t> </a:t>
            </a: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"Discourse is a fancy word for talk…."</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t>
            </a:r>
            <a:endParaRPr lang="en-US" sz="1700" smtClean="0">
              <a:ea typeface="ＭＳ Ｐゴシック" pitchFamily="34" charset="-128"/>
            </a:endParaRPr>
          </a:p>
          <a:p>
            <a:pPr eaLnBrk="1" hangingPunct="1">
              <a:lnSpc>
                <a:spcPct val="80000"/>
              </a:lnSpc>
              <a:buFont typeface="Wingdings 2" pitchFamily="18" charset="2"/>
              <a:buNone/>
            </a:pPr>
            <a:r>
              <a:rPr lang="en-US" sz="1700" b="1" smtClean="0">
                <a:ea typeface="ＭＳ Ｐゴシック" pitchFamily="34" charset="-128"/>
              </a:rPr>
              <a:t>							An Old Philosopher</a:t>
            </a:r>
            <a:endParaRPr lang="en-US" sz="1700" smtClean="0">
              <a:ea typeface="ＭＳ Ｐゴシック" pitchFamily="34" charset="-128"/>
            </a:endParaRPr>
          </a:p>
          <a:p>
            <a:pPr eaLnBrk="1" hangingPunct="1">
              <a:lnSpc>
                <a:spcPct val="80000"/>
              </a:lnSpc>
              <a:buFont typeface="Wingdings 2" pitchFamily="18" charset="2"/>
              <a:buNone/>
            </a:pPr>
            <a:r>
              <a:rPr lang="en-US" sz="1700" smtClean="0">
                <a:ea typeface="ＭＳ Ｐゴシック" pitchFamily="34" charset="-128"/>
              </a:rPr>
              <a:t> </a:t>
            </a:r>
          </a:p>
          <a:p>
            <a:pPr eaLnBrk="1" hangingPunct="1">
              <a:lnSpc>
                <a:spcPct val="80000"/>
              </a:lnSpc>
            </a:pPr>
            <a:endParaRPr lang="en-US" sz="170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385227051_dfee2addeb[1].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38200" y="304800"/>
            <a:ext cx="7721600" cy="5791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b="1" smtClean="0">
                <a:solidFill>
                  <a:schemeClr val="tx1"/>
                </a:solidFill>
                <a:ea typeface="ＭＳ Ｐゴシック" pitchFamily="34" charset="-128"/>
              </a:rPr>
              <a:t>Comp Question- Next Week</a:t>
            </a:r>
          </a:p>
        </p:txBody>
      </p:sp>
      <p:sp>
        <p:nvSpPr>
          <p:cNvPr id="54274" name="Content Placeholder 2"/>
          <p:cNvSpPr>
            <a:spLocks noGrp="1"/>
          </p:cNvSpPr>
          <p:nvPr>
            <p:ph sz="quarter" idx="1"/>
          </p:nvPr>
        </p:nvSpPr>
        <p:spPr>
          <a:xfrm>
            <a:off x="301625" y="1527175"/>
            <a:ext cx="8504238" cy="4572000"/>
          </a:xfrm>
        </p:spPr>
        <p:txBody>
          <a:bodyPr/>
          <a:lstStyle/>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buFont typeface="Wingdings 2" pitchFamily="18" charset="2"/>
              <a:buNone/>
            </a:pPr>
            <a:r>
              <a:rPr lang="en-US" sz="2500" b="1" smtClean="0">
                <a:ea typeface="ＭＳ Ｐゴシック" pitchFamily="34" charset="-128"/>
              </a:rPr>
              <a:t>	Mock Comprehensive Question: To what extent does the development discourse literature contribute to theory building in the development area. What are the implications of discourse for policy choices? Critique the various discourse "schools." How operational or practical (for practitioners) is discourse theory.</a:t>
            </a:r>
          </a:p>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buFont typeface="Wingdings 2" pitchFamily="18" charset="2"/>
              <a:buNone/>
            </a:pPr>
            <a:r>
              <a:rPr lang="en-US" sz="2500" b="1" smtClean="0">
                <a:ea typeface="ＭＳ Ｐゴシック" pitchFamily="34" charset="-128"/>
              </a:rPr>
              <a:t>	Deconstruct the Discourse question.</a:t>
            </a:r>
          </a:p>
          <a:p>
            <a:pPr eaLnBrk="1" hangingPunct="1">
              <a:lnSpc>
                <a:spcPct val="80000"/>
              </a:lnSpc>
              <a:buFont typeface="Wingdings 2" pitchFamily="18" charset="2"/>
              <a:buNone/>
            </a:pPr>
            <a:r>
              <a:rPr lang="en-US" sz="2500" b="1" smtClean="0">
                <a:ea typeface="ＭＳ Ｐゴシック" pitchFamily="34" charset="-128"/>
              </a:rPr>
              <a:t> </a:t>
            </a:r>
          </a:p>
          <a:p>
            <a:pPr eaLnBrk="1" hangingPunct="1">
              <a:lnSpc>
                <a:spcPct val="80000"/>
              </a:lnSpc>
            </a:pPr>
            <a:endParaRPr lang="en-US" sz="250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cs typeface="+mj-cs"/>
              </a:rPr>
              <a:t>All Groups</a:t>
            </a:r>
            <a:endParaRPr lang="en-US" b="1" dirty="0">
              <a:ea typeface="+mj-ea"/>
              <a:cs typeface="+mj-cs"/>
            </a:endParaRPr>
          </a:p>
        </p:txBody>
      </p:sp>
      <p:sp>
        <p:nvSpPr>
          <p:cNvPr id="56322" name="Content Placeholder 2"/>
          <p:cNvSpPr>
            <a:spLocks noGrp="1"/>
          </p:cNvSpPr>
          <p:nvPr>
            <p:ph sz="quarter" idx="1"/>
          </p:nvPr>
        </p:nvSpPr>
        <p:spPr>
          <a:xfrm>
            <a:off x="301625" y="1527175"/>
            <a:ext cx="8504238" cy="4572000"/>
          </a:xfrm>
        </p:spPr>
        <p:txBody>
          <a:bodyPr/>
          <a:lstStyle/>
          <a:p>
            <a:pPr marL="514350" indent="-514350" eaLnBrk="1" hangingPunct="1">
              <a:buFont typeface="Georgia" pitchFamily="18" charset="0"/>
              <a:buAutoNum type="arabicPeriod"/>
            </a:pPr>
            <a:r>
              <a:rPr lang="en-US" b="1" smtClean="0">
                <a:ea typeface="ＭＳ Ｐゴシック" pitchFamily="34" charset="-128"/>
              </a:rPr>
              <a:t>Deconstruct Comp Question- Both Groups</a:t>
            </a:r>
          </a:p>
          <a:p>
            <a:pPr marL="514350" indent="-514350" eaLnBrk="1" hangingPunct="1">
              <a:buFont typeface="Georgia" pitchFamily="18" charset="0"/>
              <a:buAutoNum type="arabicPeriod"/>
            </a:pPr>
            <a:endParaRPr lang="en-US" b="1" smtClean="0">
              <a:ea typeface="ＭＳ Ｐゴシック" pitchFamily="34" charset="-128"/>
            </a:endParaRPr>
          </a:p>
          <a:p>
            <a:pPr marL="514350" indent="-514350" eaLnBrk="1" hangingPunct="1">
              <a:buFont typeface="Georgia" pitchFamily="18" charset="0"/>
              <a:buAutoNum type="arabicPeriod"/>
            </a:pPr>
            <a:r>
              <a:rPr lang="en-US" b="1" smtClean="0">
                <a:ea typeface="ＭＳ Ｐゴシック" pitchFamily="34" charset="-128"/>
              </a:rPr>
              <a:t>Identify  </a:t>
            </a:r>
            <a:r>
              <a:rPr lang="en-US" b="1" u="sng" smtClean="0">
                <a:ea typeface="ＭＳ Ｐゴシック" pitchFamily="34" charset="-128"/>
              </a:rPr>
              <a:t>Ten References</a:t>
            </a:r>
            <a:r>
              <a:rPr lang="en-US" b="1" smtClean="0">
                <a:ea typeface="ＭＳ Ｐゴシック" pitchFamily="34" charset="-128"/>
              </a:rPr>
              <a:t> with a one sentence thesis statement (Group 1)</a:t>
            </a:r>
          </a:p>
          <a:p>
            <a:pPr marL="514350" indent="-514350" eaLnBrk="1" hangingPunct="1">
              <a:buFont typeface="Georgia" pitchFamily="18" charset="0"/>
              <a:buAutoNum type="arabicPeriod"/>
            </a:pPr>
            <a:endParaRPr lang="en-US" b="1" u="sng" smtClean="0">
              <a:ea typeface="ＭＳ Ｐゴシック" pitchFamily="34" charset="-128"/>
            </a:endParaRPr>
          </a:p>
          <a:p>
            <a:pPr marL="514350" indent="-514350" eaLnBrk="1" hangingPunct="1">
              <a:buFont typeface="Georgia" pitchFamily="18" charset="0"/>
              <a:buAutoNum type="arabicPeriod"/>
            </a:pPr>
            <a:r>
              <a:rPr lang="en-US" b="1" smtClean="0">
                <a:ea typeface="ＭＳ Ｐゴシック" pitchFamily="34" charset="-128"/>
              </a:rPr>
              <a:t>Write a mock comp question for each of the above quotes. (Group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1625" y="228600"/>
            <a:ext cx="8534400" cy="1066800"/>
          </a:xfrm>
        </p:spPr>
        <p:txBody>
          <a:bodyPr/>
          <a:lstStyle/>
          <a:p>
            <a:pPr eaLnBrk="1" hangingPunct="1"/>
            <a:r>
              <a:rPr lang="en-US" b="1" smtClean="0">
                <a:solidFill>
                  <a:srgbClr val="7B9899"/>
                </a:solidFill>
                <a:ea typeface="ＭＳ Ｐゴシック" pitchFamily="34" charset="-128"/>
              </a:rPr>
              <a:t>Discourse Analysis and Related Debate</a:t>
            </a:r>
          </a:p>
        </p:txBody>
      </p:sp>
      <p:sp>
        <p:nvSpPr>
          <p:cNvPr id="19458"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 term for a number of approaches to analyzing written, spoken or signed language use.</a:t>
            </a: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endParaRPr lang="en-US" b="1"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Something Like This?</a:t>
            </a:r>
            <a:endParaRPr lang="en-US" dirty="0">
              <a:ea typeface="+mj-ea"/>
              <a:cs typeface="+mj-cs"/>
            </a:endParaRPr>
          </a:p>
        </p:txBody>
      </p:sp>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1338" y="1527175"/>
            <a:ext cx="8026400" cy="4572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cs typeface="+mj-cs"/>
              </a:rPr>
              <a:t>First Example: Origins</a:t>
            </a:r>
            <a:endParaRPr lang="en-US" b="1" dirty="0">
              <a:ea typeface="+mj-ea"/>
              <a:cs typeface="+mj-cs"/>
            </a:endParaRPr>
          </a:p>
        </p:txBody>
      </p:sp>
      <p:sp>
        <p:nvSpPr>
          <p:cNvPr id="22530" name="Content Placeholder 2"/>
          <p:cNvSpPr>
            <a:spLocks noGrp="1"/>
          </p:cNvSpPr>
          <p:nvPr>
            <p:ph sz="quarter" idx="1"/>
          </p:nvPr>
        </p:nvSpPr>
        <p:spPr>
          <a:xfrm>
            <a:off x="304800" y="1371600"/>
            <a:ext cx="8504238" cy="4572000"/>
          </a:xfrm>
        </p:spPr>
        <p:txBody>
          <a:bodyPr/>
          <a:lstStyle/>
          <a:p>
            <a:pPr eaLnBrk="1" hangingPunct="1"/>
            <a:r>
              <a:rPr lang="en-US" sz="2400" b="1" smtClean="0">
                <a:ea typeface="ＭＳ Ｐゴシック" pitchFamily="34" charset="-128"/>
              </a:rPr>
              <a:t>Michel Foucault (15 October 1926 – 25 June 1984) was a French Intellectual, Historian and Sociologist.</a:t>
            </a:r>
          </a:p>
          <a:p>
            <a:pPr eaLnBrk="1" hangingPunct="1"/>
            <a:endParaRPr lang="en-US" sz="2400" b="1" smtClean="0">
              <a:ea typeface="ＭＳ Ｐゴシック" pitchFamily="34" charset="-128"/>
            </a:endParaRPr>
          </a:p>
          <a:p>
            <a:pPr eaLnBrk="1" hangingPunct="1"/>
            <a:r>
              <a:rPr lang="en-US" sz="2400" b="1" smtClean="0">
                <a:ea typeface="ＭＳ Ｐゴシック" pitchFamily="34" charset="-128"/>
              </a:rPr>
              <a:t>He held a chair at the College de France in the History of Systems of Thought and also taught at the University of California at Berkeley</a:t>
            </a:r>
          </a:p>
          <a:p>
            <a:pPr eaLnBrk="1" hangingPunct="1"/>
            <a:endParaRPr lang="en-US" sz="2400" b="1" smtClean="0">
              <a:ea typeface="ＭＳ Ｐゴシック" pitchFamily="34" charset="-128"/>
            </a:endParaRPr>
          </a:p>
          <a:p>
            <a:pPr eaLnBrk="1" hangingPunct="1"/>
            <a:r>
              <a:rPr lang="en-US" sz="2400" b="1" smtClean="0">
                <a:ea typeface="ＭＳ Ｐゴシック" pitchFamily="34" charset="-128"/>
              </a:rPr>
              <a:t>He studied disciplinary institutions, with a book which "narrated" the micro-power structures that developed in Western societies since the eighteenth century, with a special focus on prisons  and schools both of which imprisoned the mind.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301625" y="228600"/>
            <a:ext cx="8534400" cy="758825"/>
          </a:xfrm>
        </p:spPr>
        <p:txBody>
          <a:bodyPr/>
          <a:lstStyle/>
          <a:p>
            <a:pPr eaLnBrk="1" hangingPunct="1"/>
            <a:r>
              <a:rPr lang="en-US" b="1" smtClean="0">
                <a:ea typeface="ＭＳ Ｐゴシック" pitchFamily="34" charset="-128"/>
              </a:rPr>
              <a:t>Michel Foucault</a:t>
            </a:r>
            <a:endParaRPr lang="en-US" smtClean="0">
              <a:ea typeface="ＭＳ Ｐゴシック" pitchFamily="34" charset="-128"/>
            </a:endParaRPr>
          </a:p>
        </p:txBody>
      </p:sp>
      <p:pic>
        <p:nvPicPr>
          <p:cNvPr id="23554" name="Content Placeholder 6" descr="foucault[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0538" y="1905000"/>
            <a:ext cx="3703637" cy="4154488"/>
          </a:xfrm>
        </p:spPr>
      </p:pic>
      <p:pic>
        <p:nvPicPr>
          <p:cNvPr id="23555" name="Content Placeholder 7" descr="ADVBRQKCACR7RCMCAFNDJZBCA6VVBCFCAADX89ECAACVU9ICA1JNQRPCA4IIC0RCA7O6VA7CADARYEHCACD5LPZCAR5IK6TCAVMXZU4CASRJLV4CAQB7J6SCANAW12YCASFW2WMCAT05IRMCAQ7MQJ6CA7GAM0Y.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057400"/>
            <a:ext cx="3856038" cy="38560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pPr eaLnBrk="1" hangingPunct="1"/>
            <a:r>
              <a:rPr lang="en-US" b="1" smtClean="0">
                <a:ea typeface="ＭＳ Ｐゴシック" pitchFamily="34" charset="-128"/>
              </a:rPr>
              <a:t>Definition</a:t>
            </a:r>
          </a:p>
        </p:txBody>
      </p:sp>
      <p:sp>
        <p:nvSpPr>
          <p:cNvPr id="24578" name="Rectangle 5"/>
          <p:cNvSpPr>
            <a:spLocks noChangeArrowheads="1"/>
          </p:cNvSpPr>
          <p:nvPr/>
        </p:nvSpPr>
        <p:spPr bwMode="auto">
          <a:xfrm>
            <a:off x="2209800" y="20574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Theorists view language as social interaction, and are concerned with the social contexts in which discourse is embedded.  </a:t>
            </a:r>
          </a:p>
          <a:p>
            <a:endParaRPr lang="en-US" sz="2400" b="1"/>
          </a:p>
          <a:p>
            <a:r>
              <a:rPr lang="en-US" sz="2400" b="1"/>
              <a:t>The Goal is to understand the social power and political control functions of language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cs typeface="+mj-cs"/>
              </a:rPr>
              <a:t>Underdevelopment Discourse</a:t>
            </a:r>
            <a:endParaRPr lang="en-US" b="1" dirty="0">
              <a:ea typeface="+mj-ea"/>
              <a:cs typeface="+mj-cs"/>
            </a:endParaRPr>
          </a:p>
        </p:txBody>
      </p:sp>
      <p:sp>
        <p:nvSpPr>
          <p:cNvPr id="25602"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ea typeface="ＭＳ Ｐゴシック" pitchFamily="34" charset="-128"/>
              </a:rPr>
              <a:t>	Left- Arturo Escobar: development studies causes underdevelopment</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p>
          <a:p>
            <a:pPr eaLnBrk="1" hangingPunct="1">
              <a:buFont typeface="Wingdings 2" pitchFamily="18" charset="2"/>
              <a:buNone/>
            </a:pPr>
            <a:r>
              <a:rPr lang="en-US" b="1" smtClean="0">
                <a:ea typeface="ＭＳ Ｐゴシック" pitchFamily="34" charset="-128"/>
              </a:rPr>
              <a:t>	Attacks Globalization and Post-Fordism (post-modernism postindustrial-communications-computers and internet, etc.)</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t>
            </a:r>
            <a:endParaRPr lang="en-US" smtClean="0">
              <a:ea typeface="ＭＳ Ｐゴシック" pitchFamily="34" charset="-128"/>
            </a:endParaRPr>
          </a:p>
          <a:p>
            <a:pPr eaLnBrk="1" hangingPunct="1">
              <a:buFont typeface="Wingdings 2" pitchFamily="18" charset="2"/>
              <a:buNone/>
            </a:pPr>
            <a:r>
              <a:rPr lang="en-US" b="1" smtClean="0">
                <a:ea typeface="ＭＳ Ｐゴシック" pitchFamily="34" charset="-128"/>
              </a:rPr>
              <a:t>	Anthropology studies </a:t>
            </a:r>
            <a:r>
              <a:rPr lang="ja-JP" altLang="en-US" b="1" smtClean="0">
                <a:ea typeface="ＭＳ Ｐゴシック" pitchFamily="34" charset="-128"/>
              </a:rPr>
              <a:t>“</a:t>
            </a:r>
            <a:r>
              <a:rPr lang="en-US" altLang="ja-JP" b="1" smtClean="0">
                <a:ea typeface="ＭＳ Ｐゴシック" pitchFamily="34" charset="-128"/>
              </a:rPr>
              <a:t>tribes</a:t>
            </a:r>
            <a:r>
              <a:rPr lang="ja-JP" altLang="en-US" b="1" smtClean="0">
                <a:ea typeface="ＭＳ Ｐゴシック" pitchFamily="34" charset="-128"/>
              </a:rPr>
              <a:t>”</a:t>
            </a:r>
            <a:r>
              <a:rPr lang="en-US" altLang="ja-JP" b="1" smtClean="0">
                <a:ea typeface="ＭＳ Ｐゴシック" pitchFamily="34" charset="-128"/>
              </a:rPr>
              <a:t> of economists in the World Bank</a:t>
            </a:r>
            <a:endParaRPr lang="en-US" altLang="ja-JP"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2795</TotalTime>
  <Words>377</Words>
  <Application>Microsoft Office PowerPoint</Application>
  <PresentationFormat>On-screen Show (4:3)</PresentationFormat>
  <Paragraphs>192</Paragraphs>
  <Slides>31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ＭＳ Ｐゴシック</vt:lpstr>
      <vt:lpstr>Georgia</vt:lpstr>
      <vt:lpstr>Wingdings 2</vt:lpstr>
      <vt:lpstr>Wingdings</vt:lpstr>
      <vt:lpstr>Calibri</vt:lpstr>
      <vt:lpstr>Times New Roman</vt:lpstr>
      <vt:lpstr>MS Mincho</vt:lpstr>
      <vt:lpstr>Civic</vt:lpstr>
      <vt:lpstr>PIA 3395</vt:lpstr>
      <vt:lpstr>  Discourse Analysis</vt:lpstr>
      <vt:lpstr>PowerPoint Presentation</vt:lpstr>
      <vt:lpstr>Discourse Analysis and Related Debate</vt:lpstr>
      <vt:lpstr>Something Like This?</vt:lpstr>
      <vt:lpstr>First Example: Origins</vt:lpstr>
      <vt:lpstr>Michel Foucault</vt:lpstr>
      <vt:lpstr>Definition</vt:lpstr>
      <vt:lpstr>Underdevelopment Discourse</vt:lpstr>
      <vt:lpstr>  Meet the tribes of St Trinian's (Fictional Boarding School)</vt:lpstr>
      <vt:lpstr>Lessons of Discourse</vt:lpstr>
      <vt:lpstr>Second Example</vt:lpstr>
      <vt:lpstr>Reference: James Ferguson, Anthropologist, Stanford University</vt:lpstr>
      <vt:lpstr>Third Example</vt:lpstr>
      <vt:lpstr>Elinor Ostom Born 1933- Nobel Prize for Economics 2009</vt:lpstr>
      <vt:lpstr>Four-  Public Choice and Rationalism</vt:lpstr>
      <vt:lpstr>Samuel Popkin (Born 1942) and the Free Rider Problem</vt:lpstr>
      <vt:lpstr>The Issue:  Is Public Choice Theory Discourse  (The Debate between Hierarchical and Empirical)</vt:lpstr>
      <vt:lpstr>   The Motivation of Conservative Discourse “Debates”</vt:lpstr>
      <vt:lpstr>Common pool resources denote natural resources used by many individuals in common, such as fisheries, groundwater basins, and irrigation systems.</vt:lpstr>
      <vt:lpstr>More Motivations</vt:lpstr>
      <vt:lpstr>Motivations and an Issue</vt:lpstr>
      <vt:lpstr>New Deal</vt:lpstr>
      <vt:lpstr>Policy Debates</vt:lpstr>
      <vt:lpstr>Fordism and Europe</vt:lpstr>
      <vt:lpstr>Fordism vs. Post-Fordism</vt:lpstr>
      <vt:lpstr>Discourse Limitations</vt:lpstr>
      <vt:lpstr>Deconstruction in Housing</vt:lpstr>
      <vt:lpstr>Quotes</vt:lpstr>
      <vt:lpstr>Comp Question- Next Week</vt:lpstr>
      <vt:lpstr>All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3395</dc:title>
  <dc:creator>picard</dc:creator>
  <cp:lastModifiedBy>Owner</cp:lastModifiedBy>
  <cp:revision>110</cp:revision>
  <dcterms:created xsi:type="dcterms:W3CDTF">2006-08-16T00:00:00Z</dcterms:created>
  <dcterms:modified xsi:type="dcterms:W3CDTF">2013-02-22T15:17:29Z</dcterms:modified>
</cp:coreProperties>
</file>