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62"/>
  </p:notesMasterIdLst>
  <p:sldIdLst>
    <p:sldId id="256" r:id="rId2"/>
    <p:sldId id="258" r:id="rId3"/>
    <p:sldId id="302" r:id="rId4"/>
    <p:sldId id="304" r:id="rId5"/>
    <p:sldId id="303" r:id="rId6"/>
    <p:sldId id="305" r:id="rId7"/>
    <p:sldId id="306" r:id="rId8"/>
    <p:sldId id="307" r:id="rId9"/>
    <p:sldId id="308" r:id="rId10"/>
    <p:sldId id="309" r:id="rId11"/>
    <p:sldId id="311" r:id="rId12"/>
    <p:sldId id="310" r:id="rId13"/>
    <p:sldId id="312" r:id="rId14"/>
    <p:sldId id="313" r:id="rId15"/>
    <p:sldId id="314" r:id="rId16"/>
    <p:sldId id="324" r:id="rId17"/>
    <p:sldId id="315" r:id="rId18"/>
    <p:sldId id="316" r:id="rId19"/>
    <p:sldId id="317" r:id="rId20"/>
    <p:sldId id="319" r:id="rId21"/>
    <p:sldId id="257" r:id="rId22"/>
    <p:sldId id="290" r:id="rId23"/>
    <p:sldId id="322" r:id="rId24"/>
    <p:sldId id="259" r:id="rId25"/>
    <p:sldId id="291" r:id="rId26"/>
    <p:sldId id="282" r:id="rId27"/>
    <p:sldId id="261" r:id="rId28"/>
    <p:sldId id="283" r:id="rId29"/>
    <p:sldId id="262" r:id="rId30"/>
    <p:sldId id="292" r:id="rId31"/>
    <p:sldId id="284" r:id="rId32"/>
    <p:sldId id="263" r:id="rId33"/>
    <p:sldId id="264" r:id="rId34"/>
    <p:sldId id="323" r:id="rId35"/>
    <p:sldId id="285" r:id="rId36"/>
    <p:sldId id="265" r:id="rId37"/>
    <p:sldId id="286" r:id="rId38"/>
    <p:sldId id="266" r:id="rId39"/>
    <p:sldId id="293" r:id="rId40"/>
    <p:sldId id="267" r:id="rId41"/>
    <p:sldId id="287" r:id="rId42"/>
    <p:sldId id="268" r:id="rId43"/>
    <p:sldId id="294" r:id="rId44"/>
    <p:sldId id="270" r:id="rId45"/>
    <p:sldId id="289" r:id="rId46"/>
    <p:sldId id="271" r:id="rId47"/>
    <p:sldId id="281" r:id="rId48"/>
    <p:sldId id="325" r:id="rId49"/>
    <p:sldId id="269" r:id="rId50"/>
    <p:sldId id="272" r:id="rId51"/>
    <p:sldId id="280" r:id="rId52"/>
    <p:sldId id="275" r:id="rId53"/>
    <p:sldId id="279" r:id="rId54"/>
    <p:sldId id="273" r:id="rId55"/>
    <p:sldId id="274" r:id="rId56"/>
    <p:sldId id="276" r:id="rId57"/>
    <p:sldId id="277" r:id="rId58"/>
    <p:sldId id="321" r:id="rId59"/>
    <p:sldId id="295" r:id="rId60"/>
    <p:sldId id="296" r:id="rId61"/>
  </p:sldIdLst>
  <p:sldSz cx="9144000" cy="6858000" type="screen4x3"/>
  <p:notesSz cx="6858000" cy="9144000"/>
  <p:defaultTextStyle>
    <a:defPPr>
      <a:defRPr lang="en-US"/>
    </a:defPPr>
    <a:lvl1pPr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4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4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4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48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15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5BC0F15-9D64-4CBA-8572-4FD7DD3FAB2E}" type="datetimeFigureOut">
              <a:rPr lang="en-US"/>
              <a:pPr/>
              <a:t>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45BB7A8-0657-44B2-A032-D3544E4D79C2}" type="slidenum">
              <a:rPr lang="en-US"/>
              <a:pPr/>
              <a:t>‹#›</a:t>
            </a:fld>
            <a:endParaRPr lang="en-US"/>
          </a:p>
        </p:txBody>
      </p:sp>
    </p:spTree>
    <p:extLst>
      <p:ext uri="{BB962C8B-B14F-4D97-AF65-F5344CB8AC3E}">
        <p14:creationId xmlns:p14="http://schemas.microsoft.com/office/powerpoint/2010/main" val="197130843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44F222F-E542-46BE-B2D6-B8AF2583B5D7}" type="slidenum">
              <a:rPr lang="en-US" sz="1200">
                <a:latin typeface="Arial Narrow" pitchFamily="34" charset="0"/>
              </a:rPr>
              <a:pPr eaLnBrk="1" hangingPunct="1"/>
              <a:t>20</a:t>
            </a:fld>
            <a:endParaRPr lang="en-US" sz="1200">
              <a:latin typeface="Arial Narrow"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35064E2-27FC-42CC-9100-730E40DBBD96}" type="slidenum">
              <a:rPr lang="en-US" sz="1200"/>
              <a:pPr eaLnBrk="1" hangingPunct="1"/>
              <a:t>48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9921EAC-6D1A-4922-88FF-A7BC4F0B32E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60E3278-66EC-4BE2-8307-75B8D53090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D207693-FD8F-41EE-BA1C-6F0ADD643F0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641C990-3D17-4C2C-91A5-4BAB347FC29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DCC0BE4-DDB4-4E12-B930-C96E7F0DACD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30317A3-E0E8-46D9-AC53-49DB9C00CEE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2D74ADC-B952-43F2-A8CC-1576710B14F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B3C44A6-A61E-4441-967E-93FA7B39F8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D970B42-E9D5-4AA5-B949-033FF2E612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583F9BC-1FE6-4015-92A8-2C47C35C5C2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E0C43A0-937A-426E-99E0-AEAC343E69C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41951F6-192B-4C15-A0A2-3BA123690E9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mazon.com/gp/reader/0300068794/ref=sib_dp_pt"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An_American_Dilemma:_The_Negro_Problem_and_Modern_Democracy"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farmer-first.org/"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eb.gc.cuny.edu/dept/POLIT/pages/books/faculty_books/markovitz_studies.html" TargetMode="External"/><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p:txBody>
          <a:bodyPr/>
          <a:lstStyle/>
          <a:p>
            <a:pPr eaLnBrk="1" hangingPunct="1"/>
            <a:r>
              <a:rPr lang="en-US" sz="4400" b="1" smtClean="0">
                <a:ea typeface="ＭＳ Ｐゴシック" pitchFamily="34" charset="-128"/>
              </a:rPr>
              <a:t>Development Theory</a:t>
            </a:r>
          </a:p>
        </p:txBody>
      </p:sp>
      <p:sp>
        <p:nvSpPr>
          <p:cNvPr id="4098" name="Rectangle 2"/>
          <p:cNvSpPr>
            <a:spLocks noGrp="1" noChangeArrowheads="1"/>
          </p:cNvSpPr>
          <p:nvPr>
            <p:ph type="ctrTitle"/>
          </p:nvPr>
        </p:nvSpPr>
        <p:spPr/>
        <p:txBody>
          <a:bodyPr/>
          <a:lstStyle/>
          <a:p>
            <a:pPr eaLnBrk="1" hangingPunct="1"/>
            <a:r>
              <a:rPr lang="en-US" smtClean="0">
                <a:ea typeface="ＭＳ Ｐゴシック" pitchFamily="34" charset="-128"/>
              </a:rPr>
              <a:t>PIA 3395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8"/>
          <p:cNvSpPr>
            <a:spLocks noGrp="1"/>
          </p:cNvSpPr>
          <p:nvPr>
            <p:ph type="body" idx="1"/>
          </p:nvPr>
        </p:nvSpPr>
        <p:spPr>
          <a:ln>
            <a:headEnd/>
            <a:tailEnd/>
          </a:ln>
        </p:spPr>
        <p:txBody>
          <a:bodyPr/>
          <a:lstStyle/>
          <a:p>
            <a:endParaRPr lang="en-US" smtClean="0">
              <a:ea typeface="ＭＳ Ｐゴシック" pitchFamily="34" charset="-128"/>
            </a:endParaRPr>
          </a:p>
        </p:txBody>
      </p:sp>
      <p:sp>
        <p:nvSpPr>
          <p:cNvPr id="47107" name="Text Placeholder 10"/>
          <p:cNvSpPr>
            <a:spLocks noGrp="1"/>
          </p:cNvSpPr>
          <p:nvPr>
            <p:ph type="body" sz="half" idx="3"/>
          </p:nvPr>
        </p:nvSpPr>
        <p:spPr>
          <a:xfrm>
            <a:off x="4645025" y="5410200"/>
            <a:ext cx="4041775" cy="762000"/>
          </a:xfrm>
          <a:ln>
            <a:headEnd/>
            <a:tailEnd/>
          </a:ln>
        </p:spPr>
        <p:txBody>
          <a:bodyPr/>
          <a:lstStyle/>
          <a:p>
            <a:endParaRPr lang="en-US" smtClean="0">
              <a:ea typeface="ＭＳ Ｐゴシック" pitchFamily="34" charset="-128"/>
            </a:endParaRPr>
          </a:p>
        </p:txBody>
      </p:sp>
      <p:sp>
        <p:nvSpPr>
          <p:cNvPr id="47108" name="Content Placeholder 9"/>
          <p:cNvSpPr>
            <a:spLocks noGrp="1"/>
          </p:cNvSpPr>
          <p:nvPr>
            <p:ph sz="quarter" idx="2"/>
          </p:nvPr>
        </p:nvSpPr>
        <p:spPr>
          <a:xfrm>
            <a:off x="228600" y="2590800"/>
            <a:ext cx="4040188" cy="3941763"/>
          </a:xfrm>
          <a:ln>
            <a:prstDash val="solid"/>
          </a:ln>
        </p:spPr>
        <p:txBody>
          <a:bodyPr>
            <a:normAutofit fontScale="92500" lnSpcReduction="10000"/>
          </a:bodyPr>
          <a:lstStyle/>
          <a:p>
            <a:pPr>
              <a:buFont typeface="Wingdings 3" pitchFamily="18" charset="2"/>
              <a:buNone/>
            </a:pPr>
            <a:r>
              <a:rPr lang="en-US" dirty="0" smtClean="0">
                <a:ea typeface="ＭＳ Ｐゴシック" pitchFamily="34" charset="-128"/>
              </a:rPr>
              <a:t>	</a:t>
            </a:r>
            <a:r>
              <a:rPr lang="en-US" b="1" dirty="0" smtClean="0">
                <a:ea typeface="ＭＳ Ｐゴシック" pitchFamily="34" charset="-128"/>
              </a:rPr>
              <a:t>Worked on the Colonial state and on the politics of cultural identity in the third world, and presaged the contemporary "instrumentalist" and "constructivist" approaches to political identity.</a:t>
            </a:r>
          </a:p>
        </p:txBody>
      </p:sp>
      <p:sp>
        <p:nvSpPr>
          <p:cNvPr id="47109" name="Content Placeholder 11"/>
          <p:cNvSpPr>
            <a:spLocks noGrp="1"/>
          </p:cNvSpPr>
          <p:nvPr>
            <p:ph sz="quarter" idx="4"/>
          </p:nvPr>
        </p:nvSpPr>
        <p:spPr>
          <a:xfrm>
            <a:off x="4645025" y="1444625"/>
            <a:ext cx="4041775" cy="3941763"/>
          </a:xfrm>
          <a:ln>
            <a:prstDash val="solid"/>
          </a:ln>
        </p:spPr>
        <p:txBody>
          <a:bodyPr/>
          <a:lstStyle/>
          <a:p>
            <a:pPr>
              <a:spcBef>
                <a:spcPct val="0"/>
              </a:spcBef>
            </a:pPr>
            <a:endParaRPr lang="en-US" smtClean="0">
              <a:ea typeface="ＭＳ Ｐゴシック" pitchFamily="34" charset="-128"/>
            </a:endParaRPr>
          </a:p>
        </p:txBody>
      </p:sp>
      <p:sp>
        <p:nvSpPr>
          <p:cNvPr id="7" name="Title 6"/>
          <p:cNvSpPr>
            <a:spLocks noGrp="1"/>
          </p:cNvSpPr>
          <p:nvPr>
            <p:ph type="title"/>
          </p:nvPr>
        </p:nvSpPr>
        <p:spPr>
          <a:xfrm>
            <a:off x="304800" y="304800"/>
            <a:ext cx="8534400" cy="758952"/>
          </a:xfrm>
        </p:spPr>
        <p:txBody>
          <a:bodyPr>
            <a:normAutofit fontScale="90000"/>
          </a:bodyPr>
          <a:lstStyle/>
          <a:p>
            <a:pPr>
              <a:defRPr/>
            </a:pPr>
            <a:r>
              <a:rPr lang="en-US" dirty="0" smtClean="0">
                <a:ea typeface="+mj-ea"/>
              </a:rPr>
              <a:t>M. Crawford Young, Born 1931- University of Wisconsin</a:t>
            </a:r>
            <a:endParaRPr lang="en-US" dirty="0">
              <a:ea typeface="+mj-ea"/>
            </a:endParaRPr>
          </a:p>
        </p:txBody>
      </p:sp>
      <p:pic>
        <p:nvPicPr>
          <p:cNvPr id="47110" name="Picture 2" descr="The African Colonial State in Comparative Perspectiv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4478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7772400" cy="1295400"/>
          </a:xfrm>
        </p:spPr>
        <p:txBody>
          <a:bodyPr>
            <a:normAutofit/>
          </a:bodyPr>
          <a:lstStyle/>
          <a:p>
            <a:pPr algn="ctr" eaLnBrk="1" fontAlgn="auto" hangingPunct="1">
              <a:spcAft>
                <a:spcPts val="0"/>
              </a:spcAft>
              <a:defRPr/>
            </a:pPr>
            <a:r>
              <a:rPr lang="en-US" dirty="0" smtClean="0">
                <a:solidFill>
                  <a:srgbClr val="00B050"/>
                </a:solidFill>
                <a:ea typeface="+mj-ea"/>
              </a:rPr>
              <a:t/>
            </a:r>
            <a:br>
              <a:rPr lang="en-US" dirty="0" smtClean="0">
                <a:solidFill>
                  <a:srgbClr val="00B050"/>
                </a:solidFill>
                <a:ea typeface="+mj-ea"/>
              </a:rPr>
            </a:br>
            <a:r>
              <a:rPr lang="en-US" dirty="0" smtClean="0">
                <a:solidFill>
                  <a:srgbClr val="00B050"/>
                </a:solidFill>
                <a:ea typeface="+mj-ea"/>
              </a:rPr>
              <a:t>Debates About Bureaucracy</a:t>
            </a:r>
            <a:endParaRPr lang="en-US" dirty="0">
              <a:solidFill>
                <a:srgbClr val="00B050"/>
              </a:solidFill>
              <a:ea typeface="+mj-ea"/>
            </a:endParaRPr>
          </a:p>
        </p:txBody>
      </p:sp>
      <p:sp>
        <p:nvSpPr>
          <p:cNvPr id="49153" name="Content Placeholder 2"/>
          <p:cNvSpPr>
            <a:spLocks noGrp="1"/>
          </p:cNvSpPr>
          <p:nvPr>
            <p:ph sz="quarter" idx="1"/>
          </p:nvPr>
        </p:nvSpPr>
        <p:spPr>
          <a:xfrm>
            <a:off x="914400" y="685800"/>
            <a:ext cx="7772400" cy="6781800"/>
          </a:xfrm>
        </p:spPr>
        <p:txBody>
          <a:bodyPr/>
          <a:lstStyle/>
          <a:p>
            <a:pPr marL="273050" indent="-273050" algn="ctr" eaLnBrk="1" hangingPunct="1">
              <a:lnSpc>
                <a:spcPct val="80000"/>
              </a:lnSpc>
              <a:spcBef>
                <a:spcPts val="575"/>
              </a:spcBef>
              <a:buFont typeface="Wingdings 2" pitchFamily="18" charset="2"/>
              <a:buNone/>
            </a:pPr>
            <a:endParaRPr lang="en-US" sz="2300" b="1" smtClean="0">
              <a:ea typeface="ＭＳ Ｐゴシック" pitchFamily="34" charset="-128"/>
            </a:endParaRPr>
          </a:p>
          <a:p>
            <a:pPr marL="273050" indent="-273050" algn="ctr" eaLnBrk="1" hangingPunct="1">
              <a:lnSpc>
                <a:spcPct val="80000"/>
              </a:lnSpc>
              <a:spcBef>
                <a:spcPts val="575"/>
              </a:spcBef>
              <a:buFont typeface="Wingdings 2" pitchFamily="18" charset="2"/>
              <a:buNone/>
            </a:pPr>
            <a:r>
              <a:rPr lang="en-US" sz="2300" b="1" smtClean="0">
                <a:ea typeface="ＭＳ Ｐゴシック" pitchFamily="34" charset="-128"/>
              </a:rPr>
              <a:t>State centric vs. social centric Development</a:t>
            </a: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 </a:t>
            </a: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 </a:t>
            </a: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The importance of bureaucracies and Institutional Change (Esman and Staudt)</a:t>
            </a: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 </a:t>
            </a: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 </a:t>
            </a: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 Strong State vs. Strong Bureaucracy:  Which should dominate</a:t>
            </a:r>
          </a:p>
          <a:p>
            <a:pPr marL="273050" indent="-273050" eaLnBrk="1" hangingPunct="1">
              <a:lnSpc>
                <a:spcPct val="80000"/>
              </a:lnSpc>
              <a:spcBef>
                <a:spcPts val="575"/>
              </a:spcBef>
              <a:buFont typeface="Wingdings 2" pitchFamily="18" charset="2"/>
              <a:buNone/>
            </a:pPr>
            <a:endParaRPr lang="en-US" sz="2300" b="1"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 </a:t>
            </a: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Weak State but Strong Society</a:t>
            </a:r>
          </a:p>
          <a:p>
            <a:pPr marL="273050" indent="-273050" eaLnBrk="1" hangingPunct="1">
              <a:lnSpc>
                <a:spcPct val="80000"/>
              </a:lnSpc>
              <a:spcBef>
                <a:spcPts val="575"/>
              </a:spcBef>
              <a:buFont typeface="Wingdings 2" pitchFamily="18" charset="2"/>
              <a:buNone/>
            </a:pPr>
            <a:endParaRPr lang="en-US" sz="2300" b="1"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 </a:t>
            </a: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Weak State but strong (Praetorian) Bureaucracy</a:t>
            </a: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 </a:t>
            </a:r>
            <a:endParaRPr lang="en-US" sz="23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 </a:t>
            </a:r>
            <a:endParaRPr lang="en-US" sz="23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300" b="1" smtClean="0">
                <a:ea typeface="ＭＳ Ｐゴシック" pitchFamily="34" charset="-128"/>
              </a:rPr>
              <a:t> </a:t>
            </a:r>
            <a:endParaRPr lang="en-US" sz="2300" smtClean="0">
              <a:ea typeface="ＭＳ Ｐゴシック" pitchFamily="34" charset="-128"/>
            </a:endParaRPr>
          </a:p>
          <a:p>
            <a:pPr marL="273050" indent="-273050" eaLnBrk="1" hangingPunct="1">
              <a:lnSpc>
                <a:spcPct val="80000"/>
              </a:lnSpc>
              <a:spcBef>
                <a:spcPts val="575"/>
              </a:spcBef>
              <a:buFont typeface="Wingdings 2" pitchFamily="18" charset="2"/>
              <a:buChar char=""/>
            </a:pPr>
            <a:endParaRPr lang="en-US" sz="1900"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http://www.suelebeau.com/images/princip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762000"/>
            <a:ext cx="46958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ttp://www.caricatures-ireland.com/blog/wp-content/uploads/2007/10/bureaucracy-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86868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fontAlgn="auto" hangingPunct="1">
              <a:spcAft>
                <a:spcPts val="0"/>
              </a:spcAft>
              <a:defRPr/>
            </a:pPr>
            <a:r>
              <a:rPr lang="en-US" dirty="0" smtClean="0">
                <a:ea typeface="+mj-ea"/>
              </a:rPr>
              <a:t> Group Representation Models</a:t>
            </a:r>
          </a:p>
        </p:txBody>
      </p:sp>
      <p:sp>
        <p:nvSpPr>
          <p:cNvPr id="51201" name="Content Placeholder 2"/>
          <p:cNvSpPr>
            <a:spLocks noGrp="1"/>
          </p:cNvSpPr>
          <p:nvPr>
            <p:ph sz="quarter" idx="1"/>
          </p:nvPr>
        </p:nvSpPr>
        <p:spPr>
          <a:xfrm>
            <a:off x="914400" y="1447800"/>
            <a:ext cx="7772400" cy="6019800"/>
          </a:xfrm>
        </p:spPr>
        <p:txBody>
          <a:bodyPr/>
          <a:lstStyle/>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Pluralism or Polyarchy</a:t>
            </a:r>
          </a:p>
          <a:p>
            <a:pPr marL="273050" indent="-273050" eaLnBrk="1" hangingPunct="1">
              <a:lnSpc>
                <a:spcPct val="80000"/>
              </a:lnSpc>
              <a:spcBef>
                <a:spcPts val="575"/>
              </a:spcBef>
              <a:buFont typeface="Wingdings 2" pitchFamily="18" charset="2"/>
              <a:buNone/>
            </a:pPr>
            <a:endParaRPr lang="en-US" sz="2100" b="1"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Corporatism and the Scandinavian Model:</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endParaRPr lang="en-US" sz="2100" b="1"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Social Corporatism VS. Polyarchy (Dahl)</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endParaRPr lang="en-US" sz="2100" b="1"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Fascism</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Military Corporatism</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Religious Corporatism</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marL="273050" indent="-273050" eaLnBrk="1" hangingPunct="1">
              <a:lnSpc>
                <a:spcPct val="80000"/>
              </a:lnSpc>
              <a:spcBef>
                <a:spcPts val="575"/>
              </a:spcBef>
              <a:buFont typeface="Wingdings 2" pitchFamily="18" charset="2"/>
              <a:buChar char=""/>
            </a:pPr>
            <a:endParaRPr lang="en-US" sz="1700"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ea typeface="+mj-ea"/>
              </a:rPr>
              <a:t>What is Fascism?</a:t>
            </a:r>
            <a:endParaRPr lang="en-US" dirty="0">
              <a:ea typeface="+mj-ea"/>
            </a:endParaRPr>
          </a:p>
        </p:txBody>
      </p:sp>
      <p:pic>
        <p:nvPicPr>
          <p:cNvPr id="52225" name="Content Placeholder 3" descr="Benito_Mussolini_and_Adolf_Hitler[1].jpg"/>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886075" y="1481138"/>
            <a:ext cx="3371850" cy="452596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534400" cy="758825"/>
          </a:xfrm>
        </p:spPr>
        <p:txBody>
          <a:bodyPr/>
          <a:lstStyle/>
          <a:p>
            <a:r>
              <a:rPr lang="en-US" b="1" dirty="0" smtClean="0"/>
              <a:t>Integration of State and Society</a:t>
            </a:r>
            <a:endParaRPr lang="en-US" b="1" dirty="0"/>
          </a:p>
        </p:txBody>
      </p:sp>
      <p:pic>
        <p:nvPicPr>
          <p:cNvPr id="76802" name="Picture 2" descr="http://4.bp.blogspot.com/-ZtJjVhLQ1Ho/T7RE4xlSHBI/AAAAAAAACW4/TnZ2vN26o2Q/s1600/fascism.jpg"/>
          <p:cNvPicPr>
            <a:picLocks noChangeAspect="1" noChangeArrowheads="1"/>
          </p:cNvPicPr>
          <p:nvPr/>
        </p:nvPicPr>
        <p:blipFill>
          <a:blip r:embed="rId2" cstate="print"/>
          <a:srcRect/>
          <a:stretch>
            <a:fillRect/>
          </a:stretch>
        </p:blipFill>
        <p:spPr bwMode="auto">
          <a:xfrm>
            <a:off x="990600" y="1447800"/>
            <a:ext cx="7197358" cy="4876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ea typeface="+mj-ea"/>
              </a:rPr>
              <a:t>Critique of Corporatism</a:t>
            </a:r>
            <a:endParaRPr lang="en-US" dirty="0">
              <a:ea typeface="+mj-ea"/>
            </a:endParaRPr>
          </a:p>
        </p:txBody>
      </p:sp>
      <p:pic>
        <p:nvPicPr>
          <p:cNvPr id="53249" name="Content Placeholder 3" descr="corporateFascism[1].gif"/>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633538" y="1143000"/>
            <a:ext cx="5453062" cy="4826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a:defRPr/>
            </a:pPr>
            <a:r>
              <a:rPr lang="en-US" dirty="0" smtClean="0">
                <a:ea typeface="+mj-ea"/>
              </a:rPr>
              <a:t> </a:t>
            </a:r>
            <a:r>
              <a:rPr lang="en-US" dirty="0" smtClean="0">
                <a:solidFill>
                  <a:srgbClr val="00B050"/>
                </a:solidFill>
                <a:ea typeface="+mj-ea"/>
              </a:rPr>
              <a:t/>
            </a:r>
            <a:br>
              <a:rPr lang="en-US" dirty="0" smtClean="0">
                <a:solidFill>
                  <a:srgbClr val="00B050"/>
                </a:solidFill>
                <a:ea typeface="+mj-ea"/>
              </a:rPr>
            </a:br>
            <a:r>
              <a:rPr lang="en-US" b="1" dirty="0" smtClean="0">
                <a:solidFill>
                  <a:srgbClr val="00B050"/>
                </a:solidFill>
                <a:ea typeface="+mj-ea"/>
              </a:rPr>
              <a:t>Class Analysis- Debates About Social Class</a:t>
            </a:r>
          </a:p>
        </p:txBody>
      </p:sp>
      <p:sp>
        <p:nvSpPr>
          <p:cNvPr id="54273" name="Content Placeholder 2"/>
          <p:cNvSpPr>
            <a:spLocks noGrp="1"/>
          </p:cNvSpPr>
          <p:nvPr>
            <p:ph sz="quarter" idx="1"/>
          </p:nvPr>
        </p:nvSpPr>
        <p:spPr/>
        <p:txBody>
          <a:bodyPr/>
          <a:lstStyle/>
          <a:p>
            <a:pPr eaLnBrk="1" hangingPunct="1"/>
            <a:endParaRPr lang="en-US" dirty="0" smtClean="0">
              <a:ea typeface="ＭＳ Ｐゴシック" pitchFamily="34" charset="-128"/>
            </a:endParaRPr>
          </a:p>
          <a:p>
            <a:pPr eaLnBrk="1" hangingPunct="1"/>
            <a:endParaRPr lang="en-US" b="1" dirty="0" smtClean="0">
              <a:ea typeface="ＭＳ Ｐゴシック" pitchFamily="34" charset="-128"/>
            </a:endParaRPr>
          </a:p>
          <a:p>
            <a:pPr eaLnBrk="1" hangingPunct="1">
              <a:buFont typeface="Wingdings 2" pitchFamily="18" charset="2"/>
              <a:buNone/>
            </a:pPr>
            <a:r>
              <a:rPr lang="en-US" b="1" dirty="0" smtClean="0">
                <a:ea typeface="ＭＳ Ｐゴシック" pitchFamily="34" charset="-128"/>
              </a:rPr>
              <a:t>	Class Analysis: (Marx and his Successors)</a:t>
            </a:r>
          </a:p>
          <a:p>
            <a:pPr eaLnBrk="1" hangingPunct="1"/>
            <a:endParaRPr lang="en-US" b="1" dirty="0" smtClean="0">
              <a:ea typeface="ＭＳ Ｐゴシック" pitchFamily="34" charset="-128"/>
            </a:endParaRPr>
          </a:p>
          <a:p>
            <a:pPr eaLnBrk="1" hangingPunct="1"/>
            <a:r>
              <a:rPr lang="en-US" b="1" dirty="0" smtClean="0">
                <a:ea typeface="ＭＳ Ｐゴシック" pitchFamily="34" charset="-128"/>
              </a:rPr>
              <a:t>Rural vs. Urban</a:t>
            </a:r>
          </a:p>
          <a:p>
            <a:pPr eaLnBrk="1" hangingPunct="1"/>
            <a:endParaRPr lang="en-US" b="1" dirty="0" smtClean="0">
              <a:ea typeface="ＭＳ Ｐゴシック" pitchFamily="34" charset="-128"/>
            </a:endParaRPr>
          </a:p>
          <a:p>
            <a:pPr eaLnBrk="1" hangingPunct="1"/>
            <a:r>
              <a:rPr lang="en-US" b="1" dirty="0" smtClean="0">
                <a:ea typeface="ＭＳ Ｐゴシック" pitchFamily="34" charset="-128"/>
              </a:rPr>
              <a:t>Agricultural vs. Industrial collectivization</a:t>
            </a:r>
          </a:p>
          <a:p>
            <a:pPr eaLnBrk="1" hangingPunct="1"/>
            <a:endParaRPr lang="en-US" b="1" dirty="0" smtClean="0">
              <a:ea typeface="ＭＳ Ｐゴシック" pitchFamily="34" charset="-128"/>
            </a:endParaRPr>
          </a:p>
          <a:p>
            <a:pPr eaLnBrk="1" hangingPunct="1"/>
            <a:r>
              <a:rPr lang="en-US" b="1" dirty="0" smtClean="0">
                <a:ea typeface="ＭＳ Ｐゴシック" pitchFamily="34" charset="-128"/>
              </a:rPr>
              <a:t>Conservative Critique of Class War</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4"/>
          <p:cNvSpPr>
            <a:spLocks noGrp="1"/>
          </p:cNvSpPr>
          <p:nvPr>
            <p:ph type="body" idx="1"/>
          </p:nvPr>
        </p:nvSpPr>
        <p:spPr>
          <a:ln>
            <a:headEnd/>
            <a:tailEnd/>
          </a:ln>
        </p:spPr>
        <p:txBody>
          <a:bodyPr/>
          <a:lstStyle/>
          <a:p>
            <a:pPr eaLnBrk="1" hangingPunct="1"/>
            <a:r>
              <a:rPr lang="en-US" smtClean="0">
                <a:ea typeface="ＭＳ Ｐゴシック" pitchFamily="34" charset="-128"/>
              </a:rPr>
              <a:t>Is Class Important?</a:t>
            </a:r>
          </a:p>
        </p:txBody>
      </p:sp>
      <p:sp>
        <p:nvSpPr>
          <p:cNvPr id="55299" name="Text Placeholder 6"/>
          <p:cNvSpPr>
            <a:spLocks noGrp="1"/>
          </p:cNvSpPr>
          <p:nvPr>
            <p:ph type="body" sz="half" idx="3"/>
          </p:nvPr>
        </p:nvSpPr>
        <p:spPr>
          <a:xfrm>
            <a:off x="4645025" y="5410200"/>
            <a:ext cx="4041775" cy="762000"/>
          </a:xfrm>
          <a:ln>
            <a:headEnd/>
            <a:tailEnd/>
          </a:ln>
        </p:spPr>
        <p:txBody>
          <a:bodyPr/>
          <a:lstStyle/>
          <a:p>
            <a:pPr eaLnBrk="1" hangingPunct="1"/>
            <a:r>
              <a:rPr lang="en-US" smtClean="0">
                <a:ea typeface="ＭＳ Ｐゴシック" pitchFamily="34" charset="-128"/>
              </a:rPr>
              <a:t>How does it impact Development?</a:t>
            </a:r>
          </a:p>
        </p:txBody>
      </p:sp>
      <p:pic>
        <p:nvPicPr>
          <p:cNvPr id="55300" name="Content Placeholder 8" descr="4JFNCANFYICMCANF9KWACAU3F8GYCA52609CCA1XC9A6CAJTCRCZCADBQ3WQCAEPH0GOCA8WPMB5CALDUT5XCAD53HCDCAA1III1CAVGWEAPCAANAKF9CALUPPLKCAA1IS21CAJHY62HCA86256ECAAEYKL2.jpg"/>
          <p:cNvPicPr>
            <a:picLocks noGrp="1" noChangeAspect="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902200" y="2057400"/>
            <a:ext cx="3106738" cy="2195513"/>
          </a:xfrm>
          <a:ln>
            <a:prstDash val="solid"/>
          </a:ln>
        </p:spPr>
      </p:pic>
      <p:sp>
        <p:nvSpPr>
          <p:cNvPr id="55301" name="Content Placeholder 7"/>
          <p:cNvSpPr>
            <a:spLocks noGrp="1"/>
          </p:cNvSpPr>
          <p:nvPr>
            <p:ph sz="quarter" idx="4"/>
          </p:nvPr>
        </p:nvSpPr>
        <p:spPr>
          <a:xfrm>
            <a:off x="4645025" y="1444625"/>
            <a:ext cx="4041775" cy="3941763"/>
          </a:xfrm>
          <a:ln>
            <a:prstDash val="solid"/>
          </a:ln>
        </p:spPr>
        <p:txBody>
          <a:bodyPr/>
          <a:lstStyle/>
          <a:p>
            <a:pPr eaLnBrk="1" hangingPunct="1">
              <a:spcBef>
                <a:spcPct val="0"/>
              </a:spcBef>
            </a:pPr>
            <a:r>
              <a:rPr lang="en-US" smtClean="0">
                <a:ea typeface="ＭＳ Ｐゴシック" pitchFamily="34" charset="-128"/>
              </a:rPr>
              <a:t>Marx and Class</a:t>
            </a:r>
          </a:p>
        </p:txBody>
      </p:sp>
      <p:sp>
        <p:nvSpPr>
          <p:cNvPr id="4" name="Title 3"/>
          <p:cNvSpPr>
            <a:spLocks noGrp="1"/>
          </p:cNvSpPr>
          <p:nvPr>
            <p:ph type="title"/>
          </p:nvPr>
        </p:nvSpPr>
        <p:spPr/>
        <p:txBody>
          <a:bodyPr/>
          <a:lstStyle/>
          <a:p>
            <a:pPr eaLnBrk="1" fontAlgn="auto" hangingPunct="1">
              <a:spcAft>
                <a:spcPts val="0"/>
              </a:spcAft>
              <a:defRPr/>
            </a:pPr>
            <a:r>
              <a:rPr lang="en-US" dirty="0" smtClean="0">
                <a:ea typeface="+mj-ea"/>
              </a:rPr>
              <a:t>Class Analysis</a:t>
            </a:r>
            <a:endParaRPr lang="en-US" dirty="0">
              <a:ea typeface="+mj-ea"/>
            </a:endParaRPr>
          </a:p>
        </p:txBody>
      </p:sp>
      <p:pic>
        <p:nvPicPr>
          <p:cNvPr id="55302" name="Picture 2" descr="http://libcom.org/files/images/library/tophat1%5B1%5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95400"/>
            <a:ext cx="27273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r>
              <a:rPr lang="en-US" smtClean="0">
                <a:ea typeface="ＭＳ Ｐゴシック" pitchFamily="34" charset="-128"/>
              </a:rPr>
              <a:t>Reports</a:t>
            </a:r>
          </a:p>
        </p:txBody>
      </p:sp>
      <p:sp>
        <p:nvSpPr>
          <p:cNvPr id="21507" name="Rectangle 3"/>
          <p:cNvSpPr>
            <a:spLocks noGrp="1" noRot="1" noChangeArrowheads="1"/>
          </p:cNvSpPr>
          <p:nvPr>
            <p:ph sz="quarter" idx="1"/>
          </p:nvPr>
        </p:nvSpPr>
        <p:spPr/>
        <p:txBody>
          <a:bodyPr/>
          <a:lstStyle/>
          <a:p>
            <a:pPr eaLnBrk="1" hangingPunct="1">
              <a:buFont typeface="Wingdings" pitchFamily="2" charset="2"/>
              <a:buNone/>
            </a:pPr>
            <a:r>
              <a:rPr lang="en-US" sz="4000" b="1" smtClean="0">
                <a:ea typeface="ＭＳ Ｐゴシック" pitchFamily="34" charset="-128"/>
              </a:rPr>
              <a:t>I. Literary Map</a:t>
            </a:r>
          </a:p>
          <a:p>
            <a:pPr eaLnBrk="1" hangingPunct="1">
              <a:buFont typeface="Wingdings" pitchFamily="2" charset="2"/>
              <a:buNone/>
            </a:pPr>
            <a:endParaRPr lang="en-US" sz="4000" b="1" smtClean="0">
              <a:ea typeface="ＭＳ Ｐゴシック" pitchFamily="34" charset="-128"/>
            </a:endParaRPr>
          </a:p>
          <a:p>
            <a:pPr eaLnBrk="1" hangingPunct="1">
              <a:buFont typeface="Wingdings" pitchFamily="2" charset="2"/>
              <a:buNone/>
            </a:pPr>
            <a:r>
              <a:rPr lang="en-US" sz="4000" b="1" smtClean="0">
                <a:ea typeface="ＭＳ Ｐゴシック" pitchFamily="34" charset="-128"/>
              </a:rPr>
              <a:t>II. Golden Oldies of the Week</a:t>
            </a:r>
          </a:p>
          <a:p>
            <a:pPr eaLnBrk="1" hangingPunct="1">
              <a:buFont typeface="Wingdings" pitchFamily="2" charset="2"/>
              <a:buNone/>
            </a:pPr>
            <a:endParaRPr lang="en-US" sz="4000" b="1" smtClean="0">
              <a:ea typeface="ＭＳ Ｐゴシック" pitchFamily="34" charset="-128"/>
            </a:endParaRPr>
          </a:p>
          <a:p>
            <a:pPr eaLnBrk="1" hangingPunct="1">
              <a:buFont typeface="Wingdings" pitchFamily="2" charset="2"/>
              <a:buNone/>
            </a:pPr>
            <a:r>
              <a:rPr lang="en-US" sz="4000" b="1" smtClean="0">
                <a:ea typeface="ＭＳ Ｐゴシック" pitchFamily="34" charset="-128"/>
              </a:rPr>
              <a:t>III. Synthesis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ubtitle 4" descr="Rectangle: Click to edit Master text styles&#10;Second level&#10;Third level&#10;Fourth level&#10;Fifth level"/>
          <p:cNvSpPr>
            <a:spLocks noGrp="1"/>
          </p:cNvSpPr>
          <p:nvPr>
            <p:ph type="subTitle" idx="1"/>
          </p:nvPr>
        </p:nvSpPr>
        <p:spPr>
          <a:xfrm>
            <a:off x="3354388" y="3540125"/>
            <a:ext cx="5114925" cy="1101725"/>
          </a:xfrm>
        </p:spPr>
        <p:txBody>
          <a:bodyPr>
            <a:normAutofit/>
          </a:bodyPr>
          <a:lstStyle/>
          <a:p>
            <a:pPr marR="0" algn="ctr" eaLnBrk="1" hangingPunct="1">
              <a:lnSpc>
                <a:spcPct val="80000"/>
              </a:lnSpc>
              <a:buFont typeface="Wingdings 2" pitchFamily="18" charset="2"/>
              <a:buNone/>
            </a:pPr>
            <a:r>
              <a:rPr lang="en-US" sz="3700" b="1" smtClean="0">
                <a:ea typeface="ＭＳ Ｐゴシック" pitchFamily="34" charset="-128"/>
              </a:rPr>
              <a:t>Are We All Modernizers?</a:t>
            </a:r>
          </a:p>
        </p:txBody>
      </p:sp>
      <p:sp>
        <p:nvSpPr>
          <p:cNvPr id="32770" name="Title 3"/>
          <p:cNvSpPr>
            <a:spLocks noGrp="1"/>
          </p:cNvSpPr>
          <p:nvPr>
            <p:ph type="ctrTitle"/>
          </p:nvPr>
        </p:nvSpPr>
        <p:spPr>
          <a:xfrm>
            <a:off x="838200" y="1219200"/>
            <a:ext cx="7772400" cy="646112"/>
          </a:xfrm>
        </p:spPr>
        <p:txBody>
          <a:bodyPr>
            <a:normAutofit fontScale="90000"/>
          </a:bodyPr>
          <a:lstStyle/>
          <a:p>
            <a:pPr eaLnBrk="1" fontAlgn="auto" hangingPunct="1">
              <a:spcAft>
                <a:spcPts val="0"/>
              </a:spcAft>
              <a:defRPr/>
            </a:pPr>
            <a:r>
              <a:rPr lang="en-US" dirty="0" smtClean="0"/>
              <a:t>Discussion of Counter-Dependency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228600" y="533400"/>
            <a:ext cx="8534400" cy="758952"/>
          </a:xfrm>
        </p:spPr>
        <p:txBody>
          <a:bodyPr>
            <a:normAutofit fontScale="90000"/>
          </a:bodyPr>
          <a:lstStyle/>
          <a:p>
            <a:pPr eaLnBrk="1" hangingPunct="1"/>
            <a:r>
              <a:rPr lang="en-US" sz="4000" b="0" dirty="0" smtClean="0">
                <a:ea typeface="ＭＳ Ｐゴシック" pitchFamily="34" charset="-128"/>
              </a:rPr>
              <a:t>Development Studies Seminar </a:t>
            </a:r>
            <a:br>
              <a:rPr lang="en-US" sz="4000" b="0" dirty="0" smtClean="0">
                <a:ea typeface="ＭＳ Ｐゴシック" pitchFamily="34" charset="-128"/>
              </a:rPr>
            </a:br>
            <a:endParaRPr lang="en-US" sz="4000" b="0" dirty="0" smtClean="0">
              <a:ea typeface="ＭＳ Ｐゴシック" pitchFamily="34" charset="-128"/>
            </a:endParaRPr>
          </a:p>
        </p:txBody>
      </p:sp>
      <p:sp>
        <p:nvSpPr>
          <p:cNvPr id="20483" name="Rectangle 3"/>
          <p:cNvSpPr>
            <a:spLocks noGrp="1" noRot="1" noChangeArrowheads="1"/>
          </p:cNvSpPr>
          <p:nvPr>
            <p:ph sz="quarter" idx="1"/>
          </p:nvPr>
        </p:nvSpPr>
        <p:spPr/>
        <p:txBody>
          <a:bodyPr/>
          <a:lstStyle/>
          <a:p>
            <a:pPr algn="ctr" eaLnBrk="1" hangingPunct="1">
              <a:buFont typeface="Wingdings" pitchFamily="2" charset="2"/>
              <a:buNone/>
            </a:pPr>
            <a:r>
              <a:rPr lang="en-US" sz="4800" b="1" smtClean="0">
                <a:ea typeface="ＭＳ Ｐゴシック" pitchFamily="34" charset="-128"/>
              </a:rPr>
              <a:t>	</a:t>
            </a:r>
          </a:p>
          <a:p>
            <a:pPr algn="ctr" eaLnBrk="1" hangingPunct="1">
              <a:buFont typeface="Wingdings" pitchFamily="2" charset="2"/>
              <a:buNone/>
            </a:pPr>
            <a:r>
              <a:rPr lang="en-US" sz="4800" b="1" smtClean="0">
                <a:ea typeface="ＭＳ Ｐゴシック" pitchFamily="34" charset="-128"/>
              </a:rPr>
              <a:t>Counter-Dependency</a:t>
            </a:r>
          </a:p>
          <a:p>
            <a:pPr algn="ctr" eaLnBrk="1" hangingPunct="1">
              <a:buFont typeface="Wingdings" pitchFamily="2" charset="2"/>
              <a:buNone/>
            </a:pPr>
            <a:r>
              <a:rPr lang="en-US" sz="4800" b="1" smtClean="0">
                <a:ea typeface="ＭＳ Ｐゴシック" pitchFamily="34" charset="-128"/>
              </a:rPr>
              <a:t>Social Development and Human Resources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295400"/>
            <a:ext cx="587692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mtClean="0">
                <a:ea typeface="ＭＳ Ｐゴシック" pitchFamily="34" charset="-128"/>
              </a:rPr>
              <a:t>Human Resource Development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700" y="0"/>
            <a:ext cx="835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algn="ctr" eaLnBrk="1" hangingPunct="1"/>
            <a:r>
              <a:rPr lang="en-US" smtClean="0">
                <a:ea typeface="ＭＳ Ｐゴシック" pitchFamily="34" charset="-128"/>
              </a:rPr>
              <a:t>Focus of the Week</a:t>
            </a:r>
          </a:p>
        </p:txBody>
      </p:sp>
      <p:sp>
        <p:nvSpPr>
          <p:cNvPr id="22531" name="Rectangle 3"/>
          <p:cNvSpPr>
            <a:spLocks noGrp="1" noRot="1" noChangeArrowheads="1"/>
          </p:cNvSpPr>
          <p:nvPr>
            <p:ph sz="quarter" idx="1"/>
          </p:nvPr>
        </p:nvSpPr>
        <p:spPr>
          <a:xfrm>
            <a:off x="457200" y="1219200"/>
            <a:ext cx="8007350" cy="4191000"/>
          </a:xfrm>
        </p:spPr>
        <p:txBody>
          <a:bodyPr>
            <a:normAutofit lnSpcReduction="10000"/>
          </a:bodyPr>
          <a:lstStyle/>
          <a:p>
            <a:pPr algn="ctr" eaLnBrk="1" hangingPunct="1">
              <a:buFont typeface="Wingdings" pitchFamily="2" charset="2"/>
              <a:buNone/>
            </a:pPr>
            <a:r>
              <a:rPr lang="en-US" sz="4000" b="1" dirty="0" smtClean="0">
                <a:ea typeface="ＭＳ Ｐゴシック" pitchFamily="34" charset="-128"/>
              </a:rPr>
              <a:t>	</a:t>
            </a:r>
          </a:p>
          <a:p>
            <a:pPr algn="ctr" eaLnBrk="1" hangingPunct="1">
              <a:buFont typeface="Wingdings" pitchFamily="2" charset="2"/>
              <a:buNone/>
            </a:pPr>
            <a:endParaRPr lang="en-US" sz="4000" b="1" dirty="0" smtClean="0">
              <a:ea typeface="ＭＳ Ｐゴシック" pitchFamily="34" charset="-128"/>
            </a:endParaRPr>
          </a:p>
          <a:p>
            <a:pPr algn="ctr" eaLnBrk="1" hangingPunct="1">
              <a:buFont typeface="Wingdings" pitchFamily="2" charset="2"/>
              <a:buNone/>
            </a:pPr>
            <a:r>
              <a:rPr lang="en-US" sz="4000" b="1" dirty="0" smtClean="0">
                <a:ea typeface="ＭＳ Ｐゴシック" pitchFamily="34" charset="-128"/>
              </a:rPr>
              <a:t>Counter-Dependency Strategies - Policy prescriptions of dependency theory and the Millennium Development Goals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rmAutofit fontScale="90000"/>
          </a:bodyPr>
          <a:lstStyle/>
          <a:p>
            <a:pPr eaLnBrk="1" hangingPunct="1"/>
            <a:r>
              <a:rPr lang="en-US" smtClean="0">
                <a:ea typeface="ＭＳ Ｐゴシック" pitchFamily="34" charset="-128"/>
              </a:rPr>
              <a:t>Is This What we Are Talking About? Mini-Discussion</a:t>
            </a:r>
          </a:p>
        </p:txBody>
      </p:sp>
      <p:pic>
        <p:nvPicPr>
          <p:cNvPr id="1843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48744" y="2384425"/>
            <a:ext cx="3810000" cy="28575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normAutofit fontScale="90000"/>
          </a:bodyPr>
          <a:lstStyle/>
          <a:p>
            <a:pPr eaLnBrk="1" hangingPunct="1"/>
            <a:r>
              <a:rPr lang="en-US" b="1" dirty="0" smtClean="0">
                <a:solidFill>
                  <a:srgbClr val="FF0000"/>
                </a:solidFill>
                <a:ea typeface="ＭＳ Ｐゴシック" pitchFamily="34" charset="-128"/>
              </a:rPr>
              <a:t>Agricultural promotion: Basic Needs and HRD</a:t>
            </a:r>
          </a:p>
        </p:txBody>
      </p:sp>
      <p:pic>
        <p:nvPicPr>
          <p:cNvPr id="20482"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193391" y="2286000"/>
            <a:ext cx="4122031" cy="2667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en-US" smtClean="0">
                <a:ea typeface="ＭＳ Ｐゴシック" pitchFamily="34" charset="-128"/>
              </a:rPr>
              <a:t>Counter-Dependency Strategies- Take One</a:t>
            </a:r>
          </a:p>
        </p:txBody>
      </p:sp>
      <p:sp>
        <p:nvSpPr>
          <p:cNvPr id="26627" name="Rectangle 3"/>
          <p:cNvSpPr>
            <a:spLocks noGrp="1" noRot="1" noChangeArrowheads="1"/>
          </p:cNvSpPr>
          <p:nvPr>
            <p:ph sz="quarter" idx="1"/>
          </p:nvPr>
        </p:nvSpPr>
        <p:spPr>
          <a:xfrm>
            <a:off x="838200" y="1524000"/>
            <a:ext cx="8007350" cy="4572000"/>
          </a:xfrm>
        </p:spPr>
        <p:txBody>
          <a:bodyPr>
            <a:normAutofit fontScale="92500"/>
          </a:bodyPr>
          <a:lstStyle/>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1. World Systems Transformation (Wallerstein)</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2. World Redistribution (Brandt Commission NIEO)</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3. Social Systems Transformation (Myrdal)</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4. Regional Cooperation (producer cartels)</a:t>
            </a:r>
          </a:p>
          <a:p>
            <a:pPr eaLnBrk="1" hangingPunct="1">
              <a:lnSpc>
                <a:spcPct val="90000"/>
              </a:lnSpc>
              <a:defRPr/>
            </a:pPr>
            <a:endParaRPr lang="en-US" sz="2800" b="1" smtClean="0">
              <a:ea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r>
              <a:rPr lang="en-US" smtClean="0">
                <a:ea typeface="ＭＳ Ｐゴシック" pitchFamily="34" charset="-128"/>
              </a:rPr>
              <a:t>Gunnar Myrdal (1897-1987)</a:t>
            </a:r>
          </a:p>
        </p:txBody>
      </p:sp>
      <p:pic>
        <p:nvPicPr>
          <p:cNvPr id="22530"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49496" y="2631416"/>
            <a:ext cx="1542857" cy="2161905"/>
          </a:xfrm>
        </p:spPr>
      </p:pic>
      <p:sp>
        <p:nvSpPr>
          <p:cNvPr id="52229" name="Rectangle 5"/>
          <p:cNvSpPr>
            <a:spLocks noGrp="1" noRot="1" noChangeArrowheads="1"/>
          </p:cNvSpPr>
          <p:nvPr>
            <p:ph sz="half" idx="2"/>
          </p:nvPr>
        </p:nvSpPr>
        <p:spPr/>
        <p:txBody>
          <a:bodyPr/>
          <a:lstStyle/>
          <a:p>
            <a:pPr eaLnBrk="1" hangingPunct="1"/>
            <a:r>
              <a:rPr lang="en-US" b="1" i="1" dirty="0" smtClean="0">
                <a:ea typeface="ＭＳ Ｐゴシック" pitchFamily="34" charset="-128"/>
                <a:hlinkClick r:id="rId3" tooltip="An American Dilemma: The Negro Problem and Modern Democracy"/>
              </a:rPr>
              <a:t>An American Dilemma: The Negro Problem and Modern Democracy</a:t>
            </a:r>
            <a:r>
              <a:rPr lang="en-US" b="1" dirty="0" smtClean="0">
                <a:ea typeface="ＭＳ Ｐゴシック" pitchFamily="34" charset="-128"/>
              </a:rPr>
              <a:t> </a:t>
            </a:r>
            <a:r>
              <a:rPr lang="en-US" dirty="0" smtClean="0">
                <a:solidFill>
                  <a:schemeClr val="hlink"/>
                </a:solidFill>
                <a:effectLst>
                  <a:outerShdw blurRad="38100" dist="38100" dir="2700000" algn="tl">
                    <a:srgbClr val="000000"/>
                  </a:outerShdw>
                </a:effectLst>
                <a:ea typeface="ＭＳ Ｐゴシック" pitchFamily="34" charset="-128"/>
              </a:rPr>
              <a:t>(1944)</a:t>
            </a:r>
          </a:p>
          <a:p>
            <a:pPr eaLnBrk="1" hangingPunct="1"/>
            <a:endParaRPr lang="en-US" dirty="0" smtClean="0">
              <a:solidFill>
                <a:schemeClr val="hlink"/>
              </a:solidFill>
              <a:effectLst>
                <a:outerShdw blurRad="38100" dist="38100" dir="2700000" algn="tl">
                  <a:srgbClr val="000000"/>
                </a:outerShdw>
              </a:effectLst>
              <a:ea typeface="ＭＳ Ｐゴシック" pitchFamily="34" charset="-128"/>
            </a:endParaRPr>
          </a:p>
          <a:p>
            <a:pPr eaLnBrk="1" hangingPunct="1"/>
            <a:r>
              <a:rPr lang="en-US" i="1" u="sng" dirty="0" smtClean="0">
                <a:solidFill>
                  <a:schemeClr val="hlink"/>
                </a:solidFill>
                <a:effectLst>
                  <a:outerShdw blurRad="38100" dist="38100" dir="2700000" algn="tl">
                    <a:srgbClr val="000000"/>
                  </a:outerShdw>
                </a:effectLst>
                <a:ea typeface="ＭＳ Ｐゴシック" pitchFamily="34" charset="-128"/>
              </a:rPr>
              <a:t>Asian Drama: An inquiry into the Poverty of Nations</a:t>
            </a:r>
            <a:r>
              <a:rPr lang="en-US" dirty="0" smtClean="0">
                <a:ea typeface="ＭＳ Ｐゴシック" pitchFamily="34" charset="-128"/>
              </a:rPr>
              <a:t> </a:t>
            </a:r>
            <a:r>
              <a:rPr lang="en-US" dirty="0" smtClean="0">
                <a:solidFill>
                  <a:schemeClr val="hlink"/>
                </a:solidFill>
                <a:effectLst>
                  <a:outerShdw blurRad="38100" dist="38100" dir="2700000" algn="tl">
                    <a:srgbClr val="000000"/>
                  </a:outerShdw>
                </a:effectLst>
                <a:ea typeface="ＭＳ Ｐゴシック" pitchFamily="34" charset="-128"/>
              </a:rPr>
              <a:t>(1968)</a:t>
            </a:r>
            <a:r>
              <a:rPr lang="en-US" dirty="0" smtClean="0">
                <a:ea typeface="ＭＳ Ｐゴシック" pitchFamily="34" charset="-128"/>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en-US" smtClean="0">
                <a:ea typeface="ＭＳ Ｐゴシック" pitchFamily="34" charset="-128"/>
              </a:rPr>
              <a:t>Counter-Dependency Strategies- Take Two</a:t>
            </a:r>
          </a:p>
        </p:txBody>
      </p:sp>
      <p:sp>
        <p:nvSpPr>
          <p:cNvPr id="27651" name="Rectangle 3"/>
          <p:cNvSpPr>
            <a:spLocks noGrp="1" noRot="1" noChangeArrowheads="1"/>
          </p:cNvSpPr>
          <p:nvPr>
            <p:ph sz="quarter" idx="1"/>
          </p:nvPr>
        </p:nvSpPr>
        <p:spPr/>
        <p:txBody>
          <a:bodyPr/>
          <a:lstStyle/>
          <a:p>
            <a:pPr marL="533400" indent="-533400" eaLnBrk="1" hangingPunct="1">
              <a:lnSpc>
                <a:spcPct val="80000"/>
              </a:lnSpc>
              <a:buFont typeface="Wingdings" pitchFamily="2" charset="2"/>
              <a:buNone/>
            </a:pPr>
            <a:r>
              <a:rPr lang="en-US" sz="2800" b="1" smtClean="0">
                <a:ea typeface="ＭＳ Ｐゴシック" pitchFamily="34" charset="-128"/>
              </a:rPr>
              <a:t>5. Self-sufficiency (autarky)</a:t>
            </a:r>
          </a:p>
          <a:p>
            <a:pPr marL="533400" indent="-533400" eaLnBrk="1" hangingPunct="1">
              <a:lnSpc>
                <a:spcPct val="80000"/>
              </a:lnSpc>
            </a:pPr>
            <a:endParaRPr lang="en-US" sz="2800" b="1" smtClean="0">
              <a:ea typeface="ＭＳ Ｐゴシック" pitchFamily="34" charset="-128"/>
            </a:endParaRPr>
          </a:p>
          <a:p>
            <a:pPr marL="533400" indent="-533400" eaLnBrk="1" hangingPunct="1">
              <a:lnSpc>
                <a:spcPct val="80000"/>
              </a:lnSpc>
              <a:buFont typeface="Wingdings" pitchFamily="2" charset="2"/>
              <a:buNone/>
            </a:pPr>
            <a:r>
              <a:rPr lang="en-US" sz="2800" b="1" smtClean="0">
                <a:ea typeface="ＭＳ Ｐゴシック" pitchFamily="34" charset="-128"/>
              </a:rPr>
              <a:t>6. Delinking (or partial self-sufficiency)</a:t>
            </a:r>
          </a:p>
          <a:p>
            <a:pPr marL="533400" indent="-533400" eaLnBrk="1" hangingPunct="1">
              <a:lnSpc>
                <a:spcPct val="80000"/>
              </a:lnSpc>
            </a:pPr>
            <a:endParaRPr lang="en-US" sz="2800" b="1" smtClean="0">
              <a:ea typeface="ＭＳ Ｐゴシック" pitchFamily="34" charset="-128"/>
            </a:endParaRPr>
          </a:p>
          <a:p>
            <a:pPr marL="533400" indent="-533400" eaLnBrk="1" hangingPunct="1">
              <a:lnSpc>
                <a:spcPct val="80000"/>
              </a:lnSpc>
              <a:buFont typeface="Wingdings" pitchFamily="2" charset="2"/>
              <a:buNone/>
            </a:pPr>
            <a:r>
              <a:rPr lang="en-US" sz="2800" b="1" smtClean="0">
                <a:ea typeface="ＭＳ Ｐゴシック" pitchFamily="34" charset="-128"/>
              </a:rPr>
              <a:t>7. Dependency avoidance</a:t>
            </a:r>
          </a:p>
          <a:p>
            <a:pPr marL="533400" indent="-533400" eaLnBrk="1" hangingPunct="1">
              <a:lnSpc>
                <a:spcPct val="80000"/>
              </a:lnSpc>
            </a:pPr>
            <a:endParaRPr lang="en-US" sz="2800" b="1" smtClean="0">
              <a:ea typeface="ＭＳ Ｐゴシック" pitchFamily="34" charset="-128"/>
            </a:endParaRPr>
          </a:p>
          <a:p>
            <a:pPr marL="533400" indent="-533400" eaLnBrk="1" hangingPunct="1">
              <a:lnSpc>
                <a:spcPct val="80000"/>
              </a:lnSpc>
              <a:buFont typeface="Wingdings" pitchFamily="2" charset="2"/>
              <a:buNone/>
            </a:pPr>
            <a:r>
              <a:rPr lang="en-US" sz="2800" b="1" smtClean="0">
                <a:ea typeface="ＭＳ Ｐゴシック" pitchFamily="34" charset="-128"/>
              </a:rPr>
              <a:t>8. Dependency reversal</a:t>
            </a:r>
          </a:p>
          <a:p>
            <a:pPr marL="533400" indent="-533400" eaLnBrk="1" hangingPunct="1">
              <a:lnSpc>
                <a:spcPct val="80000"/>
              </a:lnSpc>
            </a:pPr>
            <a:endParaRPr lang="en-US" sz="2800" b="1" smtClean="0">
              <a:ea typeface="ＭＳ Ｐゴシック" pitchFamily="34" charset="-128"/>
            </a:endParaRPr>
          </a:p>
          <a:p>
            <a:pPr marL="533400" indent="-533400" eaLnBrk="1" hangingPunct="1">
              <a:lnSpc>
                <a:spcPct val="80000"/>
              </a:lnSpc>
              <a:buFont typeface="Wingdings" pitchFamily="2" charset="2"/>
              <a:buNone/>
            </a:pPr>
            <a:r>
              <a:rPr lang="en-US" sz="2800" b="1" smtClean="0">
                <a:ea typeface="ＭＳ Ｐゴシック" pitchFamily="34" charset="-128"/>
              </a:rPr>
              <a:t>9. Dependent Development (Cardozo and Evans in Munoz)</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4294967295"/>
          </p:nvPr>
        </p:nvSpPr>
        <p:spPr>
          <a:xfrm>
            <a:off x="914400" y="1828800"/>
            <a:ext cx="8229600" cy="4525963"/>
          </a:xfrm>
        </p:spPr>
        <p:txBody>
          <a:bodyPr>
            <a:normAutofit/>
          </a:bodyPr>
          <a:lstStyle/>
          <a:p>
            <a:pPr marL="273050" indent="-273050" eaLnBrk="1" hangingPunct="1">
              <a:lnSpc>
                <a:spcPct val="90000"/>
              </a:lnSpc>
              <a:spcBef>
                <a:spcPts val="575"/>
              </a:spcBef>
              <a:buFont typeface="Wingdings 2" pitchFamily="18" charset="2"/>
              <a:buNone/>
            </a:pPr>
            <a:r>
              <a:rPr lang="en-US" sz="2500" b="1" dirty="0" smtClean="0">
                <a:ea typeface="ＭＳ Ｐゴシック" pitchFamily="34" charset="-128"/>
              </a:rPr>
              <a:t>	Systems Theory (David Easton) and Structural Functionalism (Almond and </a:t>
            </a:r>
            <a:r>
              <a:rPr lang="en-US" sz="2500" b="1" dirty="0" err="1" smtClean="0">
                <a:ea typeface="ＭＳ Ｐゴシック" pitchFamily="34" charset="-128"/>
              </a:rPr>
              <a:t>Verba</a:t>
            </a:r>
            <a:r>
              <a:rPr lang="en-US" sz="2500" b="1" dirty="0" smtClean="0">
                <a:ea typeface="ＭＳ Ｐゴシック" pitchFamily="34" charset="-128"/>
              </a:rPr>
              <a:t>, </a:t>
            </a:r>
            <a:r>
              <a:rPr lang="en-US" sz="2500" b="1" u="sng" dirty="0" smtClean="0">
                <a:ea typeface="ＭＳ Ｐゴシック" pitchFamily="34" charset="-128"/>
              </a:rPr>
              <a:t>The Civic Culture </a:t>
            </a:r>
            <a:r>
              <a:rPr lang="en-US" sz="2500" b="1" dirty="0" smtClean="0">
                <a:ea typeface="ＭＳ Ｐゴシック" pitchFamily="34" charset="-128"/>
              </a:rPr>
              <a:t>(1957)</a:t>
            </a:r>
            <a:endParaRPr lang="en-US" sz="2500" dirty="0" smtClean="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smtClean="0">
                <a:ea typeface="ＭＳ Ｐゴシック" pitchFamily="34" charset="-128"/>
              </a:rPr>
              <a:t> </a:t>
            </a:r>
            <a:endParaRPr lang="en-US" sz="2500" dirty="0" smtClean="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smtClean="0">
                <a:ea typeface="ＭＳ Ｐゴシック" pitchFamily="34" charset="-128"/>
              </a:rPr>
              <a:t> </a:t>
            </a:r>
            <a:endParaRPr lang="en-US" sz="2500" dirty="0" smtClean="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smtClean="0">
                <a:ea typeface="ＭＳ Ｐゴシック" pitchFamily="34" charset="-128"/>
              </a:rPr>
              <a:t>	Origins of contemporary Civil Society Model:</a:t>
            </a:r>
            <a:endParaRPr lang="en-US" sz="2500" dirty="0" smtClean="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smtClean="0">
                <a:ea typeface="ＭＳ Ｐゴシック" pitchFamily="34" charset="-128"/>
              </a:rPr>
              <a:t> </a:t>
            </a:r>
            <a:endParaRPr lang="en-US" sz="2500" dirty="0" smtClean="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smtClean="0">
                <a:ea typeface="ＭＳ Ｐゴシック" pitchFamily="34" charset="-128"/>
              </a:rPr>
              <a:t>	</a:t>
            </a:r>
            <a:r>
              <a:rPr lang="ja-JP" altLang="en-US" sz="2500" b="1" smtClean="0">
                <a:ea typeface="ＭＳ Ｐゴシック" pitchFamily="34" charset="-128"/>
              </a:rPr>
              <a:t>“</a:t>
            </a:r>
            <a:r>
              <a:rPr lang="en-US" altLang="ja-JP" sz="2500" b="1" dirty="0" smtClean="0">
                <a:ea typeface="ＭＳ Ｐゴシック" pitchFamily="34" charset="-128"/>
              </a:rPr>
              <a:t>There is a </a:t>
            </a:r>
            <a:r>
              <a:rPr lang="ja-JP" altLang="en-US" sz="2500" b="1" smtClean="0">
                <a:ea typeface="ＭＳ Ｐゴシック" pitchFamily="34" charset="-128"/>
              </a:rPr>
              <a:t>‘</a:t>
            </a:r>
            <a:r>
              <a:rPr lang="en-US" altLang="ja-JP" sz="2500" b="1" dirty="0" smtClean="0">
                <a:ea typeface="ＭＳ Ｐゴシック" pitchFamily="34" charset="-128"/>
              </a:rPr>
              <a:t>civic culture</a:t>
            </a:r>
            <a:r>
              <a:rPr lang="ja-JP" altLang="en-US" sz="2500" b="1" smtClean="0">
                <a:ea typeface="ＭＳ Ｐゴシック" pitchFamily="34" charset="-128"/>
              </a:rPr>
              <a:t>’</a:t>
            </a:r>
            <a:r>
              <a:rPr lang="en-US" altLang="ja-JP" sz="2500" b="1" dirty="0" smtClean="0">
                <a:ea typeface="ＭＳ Ｐゴシック" pitchFamily="34" charset="-128"/>
              </a:rPr>
              <a:t> which is the most developed political form.</a:t>
            </a:r>
            <a:r>
              <a:rPr lang="ja-JP" altLang="en-US" sz="2500" b="1" smtClean="0">
                <a:ea typeface="ＭＳ Ｐゴシック" pitchFamily="34" charset="-128"/>
              </a:rPr>
              <a:t>”</a:t>
            </a:r>
            <a:endParaRPr lang="en-US" altLang="ja-JP" sz="2500" dirty="0" smtClean="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smtClean="0">
                <a:ea typeface="ＭＳ Ｐゴシック" pitchFamily="34" charset="-128"/>
              </a:rPr>
              <a:t> </a:t>
            </a:r>
            <a:endParaRPr lang="en-US" sz="2500" dirty="0" smtClean="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smtClean="0">
                <a:ea typeface="ＭＳ Ｐゴシック" pitchFamily="34" charset="-128"/>
              </a:rPr>
              <a:t>			Gabriel Almond and Sidney </a:t>
            </a:r>
            <a:r>
              <a:rPr lang="en-US" sz="2500" b="1" dirty="0" err="1" smtClean="0">
                <a:ea typeface="ＭＳ Ｐゴシック" pitchFamily="34" charset="-128"/>
              </a:rPr>
              <a:t>Verba</a:t>
            </a:r>
            <a:endParaRPr lang="en-US" sz="2500" dirty="0" smtClean="0">
              <a:ea typeface="ＭＳ Ｐゴシック" pitchFamily="34" charset="-128"/>
            </a:endParaRPr>
          </a:p>
          <a:p>
            <a:pPr marL="273050" indent="-273050" eaLnBrk="1" hangingPunct="1">
              <a:lnSpc>
                <a:spcPct val="90000"/>
              </a:lnSpc>
              <a:spcBef>
                <a:spcPts val="575"/>
              </a:spcBef>
              <a:buFont typeface="Wingdings 2" pitchFamily="18" charset="2"/>
              <a:buChar char=""/>
            </a:pPr>
            <a:endParaRPr lang="en-US" sz="2500" dirty="0" smtClean="0">
              <a:ea typeface="ＭＳ Ｐゴシック" pitchFamily="34" charset="-128"/>
            </a:endParaRPr>
          </a:p>
          <a:p>
            <a:pPr marL="273050" indent="-273050" eaLnBrk="1" hangingPunct="1">
              <a:lnSpc>
                <a:spcPct val="90000"/>
              </a:lnSpc>
              <a:spcBef>
                <a:spcPts val="575"/>
              </a:spcBef>
              <a:buFont typeface="Wingdings 2" pitchFamily="18" charset="2"/>
              <a:buChar char=""/>
            </a:pPr>
            <a:endParaRPr lang="en-US" sz="2500" dirty="0" smtClean="0">
              <a:ea typeface="ＭＳ Ｐゴシック" pitchFamily="34" charset="-128"/>
            </a:endParaRPr>
          </a:p>
        </p:txBody>
      </p:sp>
      <p:sp>
        <p:nvSpPr>
          <p:cNvPr id="17410" name="Title 1"/>
          <p:cNvSpPr>
            <a:spLocks noGrp="1"/>
          </p:cNvSpPr>
          <p:nvPr>
            <p:ph type="title" idx="4294967295"/>
          </p:nvPr>
        </p:nvSpPr>
        <p:spPr>
          <a:xfrm>
            <a:off x="0" y="274638"/>
            <a:ext cx="8915400" cy="1143000"/>
          </a:xfrm>
        </p:spPr>
        <p:txBody>
          <a:bodyPr>
            <a:normAutofit fontScale="90000"/>
          </a:bodyPr>
          <a:lstStyle/>
          <a:p>
            <a:pPr>
              <a:defRPr/>
            </a:pPr>
            <a:r>
              <a:rPr lang="en-US" dirty="0" smtClean="0">
                <a:ea typeface="+mj-ea"/>
              </a:rPr>
              <a:t> </a:t>
            </a:r>
            <a:br>
              <a:rPr lang="en-US" dirty="0" smtClean="0">
                <a:ea typeface="+mj-ea"/>
              </a:rPr>
            </a:br>
            <a:r>
              <a:rPr lang="en-US" sz="3100" b="1" dirty="0" smtClean="0">
                <a:solidFill>
                  <a:schemeClr val="tx1"/>
                </a:solidFill>
                <a:ea typeface="+mj-ea"/>
              </a:rPr>
              <a:t> Systems Theory and Structural Functionalism- Classic Political Science Theories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ea typeface="ＭＳ Ｐゴシック" pitchFamily="34" charset="-128"/>
              </a:rPr>
              <a:t>Delinkage- Autarky- 18</a:t>
            </a:r>
            <a:r>
              <a:rPr lang="en-US" baseline="30000" smtClean="0">
                <a:ea typeface="ＭＳ Ｐゴシック" pitchFamily="34" charset="-128"/>
              </a:rPr>
              <a:t>th</a:t>
            </a:r>
            <a:r>
              <a:rPr lang="en-US" smtClean="0">
                <a:ea typeface="ＭＳ Ｐゴシック" pitchFamily="34" charset="-128"/>
              </a:rPr>
              <a:t> Century Style</a:t>
            </a:r>
          </a:p>
        </p:txBody>
      </p:sp>
      <p:pic>
        <p:nvPicPr>
          <p:cNvPr id="2457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172494" y="2389187"/>
            <a:ext cx="4762500" cy="28479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143000"/>
            <a:ext cx="7100888"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0" y="0"/>
            <a:ext cx="9448800" cy="1431925"/>
          </a:xfrm>
        </p:spPr>
        <p:txBody>
          <a:bodyPr/>
          <a:lstStyle/>
          <a:p>
            <a:pPr eaLnBrk="1" hangingPunct="1"/>
            <a:r>
              <a:rPr lang="en-US" dirty="0" smtClean="0">
                <a:ea typeface="ＭＳ Ｐゴシック" pitchFamily="34" charset="-128"/>
              </a:rPr>
              <a:t>The Counter Dependency Synthesis: Development Management</a:t>
            </a:r>
          </a:p>
        </p:txBody>
      </p:sp>
      <p:sp>
        <p:nvSpPr>
          <p:cNvPr id="28675" name="Rectangle 3"/>
          <p:cNvSpPr>
            <a:spLocks noGrp="1" noRot="1" noChangeArrowheads="1"/>
          </p:cNvSpPr>
          <p:nvPr>
            <p:ph sz="quarter" idx="1"/>
          </p:nvPr>
        </p:nvSpPr>
        <p:spPr/>
        <p:txBody>
          <a:bodyPr/>
          <a:lstStyle/>
          <a:p>
            <a:pPr eaLnBrk="1" hangingPunct="1">
              <a:buFont typeface="Wingdings" pitchFamily="2" charset="2"/>
              <a:buNone/>
            </a:pPr>
            <a:endParaRPr lang="en-US" dirty="0" smtClean="0">
              <a:ea typeface="ＭＳ Ｐゴシック" pitchFamily="34" charset="-128"/>
            </a:endParaRPr>
          </a:p>
          <a:p>
            <a:pPr eaLnBrk="1" hangingPunct="1">
              <a:buFont typeface="Wingdings" pitchFamily="2" charset="2"/>
              <a:buNone/>
            </a:pPr>
            <a:r>
              <a:rPr lang="en-US" b="1" dirty="0" smtClean="0">
                <a:ea typeface="ＭＳ Ｐゴシック" pitchFamily="34" charset="-128"/>
              </a:rPr>
              <a:t>	</a:t>
            </a:r>
          </a:p>
          <a:p>
            <a:pPr eaLnBrk="1" hangingPunct="1">
              <a:buFont typeface="Wingdings" pitchFamily="2" charset="2"/>
              <a:buNone/>
            </a:pPr>
            <a:r>
              <a:rPr lang="en-US" b="1" dirty="0" smtClean="0">
                <a:ea typeface="ＭＳ Ｐゴシック" pitchFamily="34" charset="-128"/>
              </a:rPr>
              <a:t>Strategies for government action not that much different.</a:t>
            </a:r>
          </a:p>
          <a:p>
            <a:pPr eaLnBrk="1" hangingPunct="1">
              <a:buFont typeface="Wingdings" pitchFamily="2" charset="2"/>
              <a:buNone/>
            </a:pPr>
            <a:endParaRPr lang="en-US" b="1" dirty="0" smtClean="0">
              <a:ea typeface="ＭＳ Ｐゴシック" pitchFamily="34" charset="-128"/>
            </a:endParaRPr>
          </a:p>
          <a:p>
            <a:pPr eaLnBrk="1" hangingPunct="1">
              <a:buFont typeface="Wingdings" pitchFamily="2" charset="2"/>
              <a:buNone/>
            </a:pPr>
            <a:r>
              <a:rPr lang="en-US" b="1" dirty="0" smtClean="0">
                <a:ea typeface="ＭＳ Ｐゴシック" pitchFamily="34" charset="-128"/>
              </a:rPr>
              <a:t>	</a:t>
            </a:r>
            <a:r>
              <a:rPr lang="en-US" b="1" dirty="0" err="1" smtClean="0">
                <a:ea typeface="ＭＳ Ｐゴシック" pitchFamily="34" charset="-128"/>
              </a:rPr>
              <a:t>eg</a:t>
            </a:r>
            <a:r>
              <a:rPr lang="en-US" b="1" dirty="0" smtClean="0">
                <a:ea typeface="ＭＳ Ｐゴシック" pitchFamily="34" charset="-128"/>
              </a:rPr>
              <a:t>. Import substitution. Planning, basic needs and capital accumulation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r>
              <a:rPr lang="en-US" smtClean="0">
                <a:ea typeface="ＭＳ Ｐゴシック" pitchFamily="34" charset="-128"/>
              </a:rPr>
              <a:t>Key:  Internal Capacity Building</a:t>
            </a:r>
          </a:p>
        </p:txBody>
      </p:sp>
      <p:sp>
        <p:nvSpPr>
          <p:cNvPr id="29699" name="Rectangle 3"/>
          <p:cNvSpPr>
            <a:spLocks noGrp="1" noRot="1" noChangeArrowheads="1"/>
          </p:cNvSpPr>
          <p:nvPr>
            <p:ph sz="quarter" idx="1"/>
          </p:nvPr>
        </p:nvSpPr>
        <p:spPr/>
        <p:txBody>
          <a:bodyPr/>
          <a:lstStyle/>
          <a:p>
            <a:pPr eaLnBrk="1" hangingPunct="1"/>
            <a:endParaRPr lang="en-US" b="1" smtClean="0">
              <a:ea typeface="ＭＳ Ｐゴシック" pitchFamily="34" charset="-128"/>
            </a:endParaRPr>
          </a:p>
          <a:p>
            <a:pPr eaLnBrk="1" hangingPunct="1"/>
            <a:r>
              <a:rPr lang="en-US" b="1" smtClean="0">
                <a:ea typeface="ＭＳ Ｐゴシック" pitchFamily="34" charset="-128"/>
              </a:rPr>
              <a:t>Counter-Dependency Framework for analysis:  </a:t>
            </a:r>
          </a:p>
          <a:p>
            <a:pPr eaLnBrk="1" hangingPunct="1"/>
            <a:endParaRPr lang="en-US" b="1" smtClean="0">
              <a:ea typeface="ＭＳ Ｐゴシック" pitchFamily="34" charset="-128"/>
            </a:endParaRPr>
          </a:p>
          <a:p>
            <a:pPr eaLnBrk="1" hangingPunct="1"/>
            <a:r>
              <a:rPr lang="en-US" b="1" smtClean="0">
                <a:ea typeface="ＭＳ Ｐゴシック" pitchFamily="34" charset="-128"/>
              </a:rPr>
              <a:t>Social Development, Human Capital and Social Capital</a:t>
            </a:r>
          </a:p>
          <a:p>
            <a:pPr eaLnBrk="1" hangingPunct="1"/>
            <a:endParaRPr lang="en-US" b="1" smtClean="0">
              <a:ea typeface="ＭＳ Ｐゴシック" pitchFamily="34" charset="-128"/>
            </a:endParaRPr>
          </a:p>
          <a:p>
            <a:pPr eaLnBrk="1" hangingPunct="1"/>
            <a:r>
              <a:rPr lang="en-US" b="1" smtClean="0">
                <a:ea typeface="ＭＳ Ｐゴシック" pitchFamily="34" charset="-128"/>
              </a:rPr>
              <a:t>Millennium Development Goals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83" name="Group 31"/>
          <p:cNvGraphicFramePr>
            <a:graphicFrameLocks noGrp="1"/>
          </p:cNvGraphicFramePr>
          <p:nvPr/>
        </p:nvGraphicFramePr>
        <p:xfrm>
          <a:off x="381000" y="1219200"/>
          <a:ext cx="8763000" cy="10596563"/>
        </p:xfrm>
        <a:graphic>
          <a:graphicData uri="http://schemas.openxmlformats.org/drawingml/2006/table">
            <a:tbl>
              <a:tblPr/>
              <a:tblGrid>
                <a:gridCol w="8763000"/>
              </a:tblGrid>
              <a:tr h="54560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On Counter-dependency strategies see Louis A.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picard</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"Self-Sufficiency,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Delinkage</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and Food Production: Limits on Agricultural Development in Africa," in </a:t>
                      </a:r>
                      <a:r>
                        <a:rPr kumimoji="0" lang="en-US" sz="2400" b="1" i="0" u="sng"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World Food policies: Toward Agricultural Interdependence</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William P. Browne and Don F.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Hadwiger</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eds. (Boulder: Lynne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Rienner</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Publishers, 1986), pp. 121-136 and</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Louis A. Picard and Michele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Garrity</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"Dependency Avoidance, Dependency reversal and economic development: Cases from the nineteenth-century periphery," </a:t>
                      </a:r>
                      <a:r>
                        <a:rPr kumimoji="0" lang="en-US" sz="2400" b="1" i="0" u="sng"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Africanus</a:t>
                      </a:r>
                      <a:r>
                        <a:rPr kumimoji="0" lang="en-US" sz="2400" b="1" i="0" u="sng"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Journal of Development Alternatives</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vol. 23, nos. 1 and 2 (1993), pp. 13-29.</a:t>
                      </a:r>
                      <a:r>
                        <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Public Domain: On line </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04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65" name="Rectangle 15"/>
          <p:cNvSpPr>
            <a:spLocks noChangeArrowheads="1"/>
          </p:cNvSpPr>
          <p:nvPr/>
        </p:nvSpPr>
        <p:spPr bwMode="auto">
          <a:xfrm>
            <a:off x="0" y="453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sz="1800"/>
          </a:p>
        </p:txBody>
      </p:sp>
      <p:sp>
        <p:nvSpPr>
          <p:cNvPr id="19466" name="Rectangle 18"/>
          <p:cNvSpPr>
            <a:spLocks noGrp="1" noRot="1" noChangeArrowheads="1"/>
          </p:cNvSpPr>
          <p:nvPr>
            <p:ph type="title" idx="4294967295"/>
          </p:nvPr>
        </p:nvSpPr>
        <p:spPr>
          <a:xfrm>
            <a:off x="0" y="-152400"/>
            <a:ext cx="9372600" cy="143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3200" dirty="0" smtClean="0">
                <a:solidFill>
                  <a:schemeClr val="tx1"/>
                </a:solidFill>
                <a:effectLst/>
                <a:ea typeface="ＭＳ Ｐゴシック" pitchFamily="34" charset="-128"/>
              </a:rPr>
              <a:t>Unpaid non-political announcement: Again</a:t>
            </a:r>
            <a:br>
              <a:rPr lang="en-US" sz="3200" dirty="0" smtClean="0">
                <a:solidFill>
                  <a:schemeClr val="tx1"/>
                </a:solidFill>
                <a:effectLst/>
                <a:ea typeface="ＭＳ Ｐゴシック" pitchFamily="34" charset="-128"/>
              </a:rPr>
            </a:br>
            <a:endParaRPr lang="en-US" sz="3200" dirty="0" smtClean="0">
              <a:solidFill>
                <a:schemeClr val="tx1"/>
              </a:solidFill>
              <a:effectLst/>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91440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57200" y="-381000"/>
            <a:ext cx="8385175" cy="1431925"/>
          </a:xfrm>
        </p:spPr>
        <p:txBody>
          <a:bodyPr/>
          <a:lstStyle/>
          <a:p>
            <a:pPr eaLnBrk="1" hangingPunct="1"/>
            <a:r>
              <a:rPr lang="en-US" b="0" dirty="0" smtClean="0">
                <a:ea typeface="ＭＳ Ｐゴシック" pitchFamily="34" charset="-128"/>
              </a:rPr>
              <a:t>HRD Concepts</a:t>
            </a:r>
          </a:p>
        </p:txBody>
      </p:sp>
      <p:sp>
        <p:nvSpPr>
          <p:cNvPr id="30723" name="Rectangle 3"/>
          <p:cNvSpPr>
            <a:spLocks noGrp="1" noRot="1" noChangeArrowheads="1"/>
          </p:cNvSpPr>
          <p:nvPr>
            <p:ph sz="quarter" idx="1"/>
          </p:nvPr>
        </p:nvSpPr>
        <p:spPr>
          <a:xfrm>
            <a:off x="685800" y="1295400"/>
            <a:ext cx="8007350" cy="4191000"/>
          </a:xfrm>
        </p:spPr>
        <p:txBody>
          <a:bodyPr>
            <a:normAutofit fontScale="92500" lnSpcReduction="20000"/>
          </a:bodyPr>
          <a:lstStyle/>
          <a:p>
            <a:pPr marL="533400" indent="-533400" eaLnBrk="1" hangingPunct="1"/>
            <a:endParaRPr lang="en-US" sz="2800" b="1" dirty="0" smtClean="0">
              <a:ea typeface="ＭＳ Ｐゴシック" pitchFamily="34" charset="-128"/>
            </a:endParaRPr>
          </a:p>
          <a:p>
            <a:pPr marL="533400" indent="-533400" eaLnBrk="1" hangingPunct="1">
              <a:buFont typeface="Wingdings" pitchFamily="2" charset="2"/>
              <a:buNone/>
            </a:pPr>
            <a:r>
              <a:rPr lang="en-US" sz="2800" b="1" dirty="0" smtClean="0">
                <a:ea typeface="ＭＳ Ｐゴシック" pitchFamily="34" charset="-128"/>
              </a:rPr>
              <a:t>1. Socialization and self awareness</a:t>
            </a:r>
          </a:p>
          <a:p>
            <a:pPr marL="533400" indent="-533400" eaLnBrk="1" hangingPunct="1">
              <a:buFont typeface="Wingdings" pitchFamily="2" charset="2"/>
              <a:buNone/>
            </a:pPr>
            <a:endParaRPr lang="en-US" sz="2800" b="1" dirty="0" smtClean="0">
              <a:ea typeface="ＭＳ Ｐゴシック" pitchFamily="34" charset="-128"/>
            </a:endParaRPr>
          </a:p>
          <a:p>
            <a:pPr marL="533400" indent="-533400" eaLnBrk="1" hangingPunct="1">
              <a:buFont typeface="Wingdings" pitchFamily="2" charset="2"/>
              <a:buNone/>
            </a:pPr>
            <a:r>
              <a:rPr lang="en-US" sz="2800" b="1" dirty="0" smtClean="0">
                <a:ea typeface="ＭＳ Ｐゴシック" pitchFamily="34" charset="-128"/>
              </a:rPr>
              <a:t>2. Status vs. Role</a:t>
            </a:r>
          </a:p>
          <a:p>
            <a:pPr marL="533400" indent="-533400" eaLnBrk="1" hangingPunct="1">
              <a:buFont typeface="Wingdings" pitchFamily="2" charset="2"/>
              <a:buNone/>
            </a:pPr>
            <a:endParaRPr lang="en-US" sz="2800" b="1" dirty="0" smtClean="0">
              <a:ea typeface="ＭＳ Ｐゴシック" pitchFamily="34" charset="-128"/>
            </a:endParaRPr>
          </a:p>
          <a:p>
            <a:pPr marL="533400" indent="-533400" eaLnBrk="1" hangingPunct="1">
              <a:buFont typeface="Wingdings" pitchFamily="2" charset="2"/>
              <a:buNone/>
            </a:pPr>
            <a:r>
              <a:rPr lang="en-US" sz="2800" b="1" dirty="0" smtClean="0">
                <a:ea typeface="ＭＳ Ｐゴシック" pitchFamily="34" charset="-128"/>
              </a:rPr>
              <a:t>3. Counter-Roles</a:t>
            </a:r>
          </a:p>
          <a:p>
            <a:pPr marL="533400" indent="-533400" eaLnBrk="1" hangingPunct="1">
              <a:buFont typeface="Wingdings" pitchFamily="2" charset="2"/>
              <a:buNone/>
            </a:pPr>
            <a:endParaRPr lang="en-US" sz="2800" b="1" dirty="0" smtClean="0">
              <a:ea typeface="ＭＳ Ｐゴシック" pitchFamily="34" charset="-128"/>
            </a:endParaRPr>
          </a:p>
          <a:p>
            <a:pPr marL="533400" indent="-533400" eaLnBrk="1" hangingPunct="1">
              <a:buFont typeface="Wingdings" pitchFamily="2" charset="2"/>
              <a:buNone/>
            </a:pPr>
            <a:r>
              <a:rPr lang="en-US" sz="2800" b="1" dirty="0" smtClean="0">
                <a:ea typeface="ＭＳ Ｐゴシック" pitchFamily="34" charset="-128"/>
              </a:rPr>
              <a:t>4. Role Theory</a:t>
            </a:r>
          </a:p>
          <a:p>
            <a:pPr marL="533400" indent="-533400" eaLnBrk="1" hangingPunct="1">
              <a:buFont typeface="Wingdings" pitchFamily="2" charset="2"/>
              <a:buNone/>
            </a:pPr>
            <a:endParaRPr lang="en-US" sz="2800" b="1" dirty="0" smtClean="0">
              <a:ea typeface="ＭＳ Ｐゴシック" pitchFamily="34" charset="-128"/>
            </a:endParaRPr>
          </a:p>
          <a:p>
            <a:pPr marL="533400" indent="-533400" eaLnBrk="1" hangingPunct="1">
              <a:buFont typeface="Wingdings" pitchFamily="2" charset="2"/>
              <a:buNone/>
            </a:pPr>
            <a:r>
              <a:rPr lang="en-US" sz="2800" b="1" dirty="0" smtClean="0">
                <a:ea typeface="ＭＳ Ｐゴシック" pitchFamily="34" charset="-128"/>
              </a:rPr>
              <a:t>5. Elite Theory</a:t>
            </a:r>
            <a:r>
              <a:rPr lang="en-US" sz="2800" dirty="0" smtClean="0">
                <a:ea typeface="ＭＳ Ｐゴシック" pitchFamily="34" charset="-128"/>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752600"/>
            <a:ext cx="50879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7"/>
          <p:cNvSpPr>
            <a:spLocks noGrp="1" noRot="1" noChangeArrowheads="1"/>
          </p:cNvSpPr>
          <p:nvPr>
            <p:ph type="title" idx="4294967295"/>
          </p:nvPr>
        </p:nvSpPr>
        <p:spPr>
          <a:xfrm>
            <a:off x="758825" y="244475"/>
            <a:ext cx="8385175" cy="1431925"/>
          </a:xfrm>
        </p:spPr>
        <p:txBody>
          <a:bodyPr>
            <a:normAutofit fontScale="90000"/>
          </a:bodyPr>
          <a:lstStyle/>
          <a:p>
            <a:pPr eaLnBrk="1" hangingPunct="1"/>
            <a:r>
              <a:rPr lang="ja-JP" altLang="en-US" sz="2800" smtClean="0">
                <a:ea typeface="ＭＳ Ｐゴシック" pitchFamily="34" charset="-128"/>
              </a:rPr>
              <a:t>“</a:t>
            </a:r>
            <a:r>
              <a:rPr lang="en-US" altLang="ja-JP" sz="2800" smtClean="0">
                <a:ea typeface="ＭＳ Ｐゴシック" pitchFamily="34" charset="-128"/>
              </a:rPr>
              <a:t>Self awareness – give feedback on how one sees oneself, and how the rest of the team view each other</a:t>
            </a:r>
            <a:r>
              <a:rPr lang="ja-JP" altLang="en-US" sz="2800" smtClean="0">
                <a:ea typeface="ＭＳ Ｐゴシック" pitchFamily="34" charset="-128"/>
              </a:rPr>
              <a:t>”</a:t>
            </a:r>
            <a:r>
              <a:rPr lang="en-US" altLang="ja-JP" sz="4000" smtClean="0">
                <a:ea typeface="ＭＳ Ｐゴシック" pitchFamily="34" charset="-128"/>
              </a:rPr>
              <a:t> </a:t>
            </a:r>
            <a:endParaRPr lang="en-US" sz="4000" smtClean="0">
              <a:ea typeface="ＭＳ Ｐゴシック"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0" y="-228600"/>
            <a:ext cx="9296400" cy="1431925"/>
          </a:xfrm>
        </p:spPr>
        <p:txBody>
          <a:bodyPr>
            <a:normAutofit/>
          </a:bodyPr>
          <a:lstStyle/>
          <a:p>
            <a:pPr eaLnBrk="1" hangingPunct="1"/>
            <a:r>
              <a:rPr lang="en-US" sz="2400" b="1" dirty="0" smtClean="0">
                <a:ea typeface="ＭＳ Ｐゴシック" pitchFamily="34" charset="-128"/>
              </a:rPr>
              <a:t>World View: Status and Recruitment </a:t>
            </a:r>
            <a:br>
              <a:rPr lang="en-US" sz="2400" b="1" dirty="0" smtClean="0">
                <a:ea typeface="ＭＳ Ｐゴシック" pitchFamily="34" charset="-128"/>
              </a:rPr>
            </a:br>
            <a:r>
              <a:rPr lang="en-US" sz="2400" b="1" dirty="0" smtClean="0">
                <a:ea typeface="ＭＳ Ｐゴシック" pitchFamily="34" charset="-128"/>
              </a:rPr>
              <a:t>of Administrative Elites</a:t>
            </a:r>
          </a:p>
        </p:txBody>
      </p:sp>
      <p:sp>
        <p:nvSpPr>
          <p:cNvPr id="31747" name="Rectangle 3"/>
          <p:cNvSpPr>
            <a:spLocks noGrp="1" noRot="1" noChangeArrowheads="1"/>
          </p:cNvSpPr>
          <p:nvPr>
            <p:ph sz="quarter" idx="1"/>
          </p:nvPr>
        </p:nvSpPr>
        <p:spPr>
          <a:xfrm>
            <a:off x="838200" y="838200"/>
            <a:ext cx="8007350" cy="5638800"/>
          </a:xfrm>
        </p:spPr>
        <p:txBody>
          <a:bodyPr>
            <a:normAutofit lnSpcReduction="10000"/>
          </a:bodyPr>
          <a:lstStyle/>
          <a:p>
            <a:pPr marL="609600" indent="-609600" eaLnBrk="1" hangingPunct="1">
              <a:buFont typeface="Wingdings" pitchFamily="2" charset="2"/>
              <a:buNone/>
            </a:pPr>
            <a:r>
              <a:rPr lang="en-US" sz="2400" b="1" dirty="0" smtClean="0">
                <a:ea typeface="ＭＳ Ｐゴシック" pitchFamily="34" charset="-128"/>
              </a:rPr>
              <a:t>	</a:t>
            </a:r>
          </a:p>
          <a:p>
            <a:pPr marL="609600" indent="-609600" eaLnBrk="1" hangingPunct="1">
              <a:buFont typeface="Wingdings" pitchFamily="2" charset="2"/>
              <a:buNone/>
            </a:pPr>
            <a:r>
              <a:rPr lang="en-US" sz="2400" b="1" dirty="0" smtClean="0">
                <a:ea typeface="ＭＳ Ｐゴシック" pitchFamily="34" charset="-128"/>
              </a:rPr>
              <a:t>	</a:t>
            </a:r>
          </a:p>
          <a:p>
            <a:pPr marL="609600" indent="-609600" eaLnBrk="1" hangingPunct="1">
              <a:buFont typeface="Wingdings" pitchFamily="2" charset="2"/>
              <a:buNone/>
            </a:pPr>
            <a:r>
              <a:rPr lang="en-US" sz="2400" b="1" dirty="0" smtClean="0">
                <a:ea typeface="ＭＳ Ｐゴシック" pitchFamily="34" charset="-128"/>
              </a:rPr>
              <a:t>a. Maximum Deferred Achievement-equitable  (French revolutionary and Soviet ideal, and </a:t>
            </a:r>
            <a:r>
              <a:rPr lang="en-US" sz="2400" b="1" dirty="0" err="1" smtClean="0">
                <a:ea typeface="ＭＳ Ｐゴシック" pitchFamily="34" charset="-128"/>
              </a:rPr>
              <a:t>Jacksonian</a:t>
            </a:r>
            <a:r>
              <a:rPr lang="en-US" sz="2400" b="1" dirty="0" smtClean="0">
                <a:ea typeface="ＭＳ Ｐゴシック" pitchFamily="34" charset="-128"/>
              </a:rPr>
              <a:t> Democracy- Late Decision)</a:t>
            </a:r>
          </a:p>
          <a:p>
            <a:pPr marL="609600" indent="-609600" eaLnBrk="1" hangingPunct="1">
              <a:buFont typeface="Wingdings" pitchFamily="2" charset="2"/>
              <a:buNone/>
            </a:pPr>
            <a:endParaRPr lang="en-US" sz="2400" b="1" dirty="0" smtClean="0">
              <a:ea typeface="ＭＳ Ｐゴシック" pitchFamily="34" charset="-128"/>
            </a:endParaRPr>
          </a:p>
          <a:p>
            <a:pPr marL="609600" indent="-609600" eaLnBrk="1" hangingPunct="1">
              <a:buFont typeface="Wingdings" pitchFamily="2" charset="2"/>
              <a:buNone/>
            </a:pPr>
            <a:r>
              <a:rPr lang="en-US" sz="2400" b="1" dirty="0" smtClean="0">
                <a:ea typeface="ＭＳ Ｐゴシック" pitchFamily="34" charset="-128"/>
              </a:rPr>
              <a:t>	b.  Maximum </a:t>
            </a:r>
            <a:r>
              <a:rPr lang="en-US" sz="2400" b="1" dirty="0" err="1" smtClean="0">
                <a:ea typeface="ＭＳ Ｐゴシック" pitchFamily="34" charset="-128"/>
              </a:rPr>
              <a:t>Ascriptive</a:t>
            </a:r>
            <a:r>
              <a:rPr lang="en-US" sz="2400" b="1" dirty="0" smtClean="0">
                <a:ea typeface="ＭＳ Ｐゴシック" pitchFamily="34" charset="-128"/>
              </a:rPr>
              <a:t>- Western European model</a:t>
            </a:r>
          </a:p>
          <a:p>
            <a:pPr marL="609600" indent="-609600" eaLnBrk="1" hangingPunct="1">
              <a:buFont typeface="Wingdings" pitchFamily="2" charset="2"/>
              <a:buNone/>
            </a:pPr>
            <a:endParaRPr lang="en-US" sz="2400" b="1" dirty="0" smtClean="0">
              <a:ea typeface="ＭＳ Ｐゴシック" pitchFamily="34" charset="-128"/>
            </a:endParaRPr>
          </a:p>
          <a:p>
            <a:pPr marL="609600" indent="-609600" eaLnBrk="1" hangingPunct="1">
              <a:buFont typeface="Wingdings" pitchFamily="2" charset="2"/>
              <a:buNone/>
            </a:pPr>
            <a:r>
              <a:rPr lang="en-US" sz="2400" b="1" dirty="0" smtClean="0">
                <a:ea typeface="ＭＳ Ｐゴシック" pitchFamily="34" charset="-128"/>
              </a:rPr>
              <a:t>	c.  Progressive Equal Attrition- U.S. and Russian reality and aspects of German system.  Partly open.  Fairness depends on lateral entry (in and out)</a:t>
            </a:r>
          </a:p>
          <a:p>
            <a:pPr marL="609600" indent="-609600" eaLnBrk="1" hangingPunct="1">
              <a:buFont typeface="Wingdings" pitchFamily="2" charset="2"/>
              <a:buNone/>
            </a:pPr>
            <a:endParaRPr lang="en-US" sz="2400" b="1" dirty="0" smtClean="0">
              <a:ea typeface="ＭＳ Ｐゴシック" pitchFamily="34" charset="-128"/>
            </a:endParaRPr>
          </a:p>
          <a:p>
            <a:pPr marL="609600" indent="-609600" eaLnBrk="1" hangingPunct="1">
              <a:buFont typeface="Wingdings" pitchFamily="2" charset="2"/>
              <a:buNone/>
            </a:pPr>
            <a:r>
              <a:rPr lang="en-US" sz="2400" b="1" dirty="0" smtClean="0">
                <a:ea typeface="ＭＳ Ｐゴシック" pitchFamily="34" charset="-128"/>
              </a:rPr>
              <a:t>	d.  Patronage and </a:t>
            </a:r>
            <a:r>
              <a:rPr lang="en-US" sz="2400" b="1" dirty="0" err="1" smtClean="0">
                <a:ea typeface="ＭＳ Ｐゴシック" pitchFamily="34" charset="-128"/>
              </a:rPr>
              <a:t>Clientalism</a:t>
            </a:r>
            <a:endParaRPr lang="en-US" sz="2400"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150" y="0"/>
            <a:ext cx="7308850" cy="64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ea typeface="+mj-ea"/>
              </a:rPr>
              <a:t>General Systems Theory</a:t>
            </a:r>
            <a:endParaRPr lang="en-US" dirty="0">
              <a:ea typeface="+mj-ea"/>
            </a:endParaRPr>
          </a:p>
        </p:txBody>
      </p:sp>
      <p:pic>
        <p:nvPicPr>
          <p:cNvPr id="41985" name="Content Placeholder 3" descr="system01[1].gif"/>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917575" y="1600200"/>
            <a:ext cx="7007225" cy="4110038"/>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r>
              <a:rPr lang="en-US" smtClean="0">
                <a:ea typeface="ＭＳ Ｐゴシック" pitchFamily="34" charset="-128"/>
              </a:rPr>
              <a:t>Strategy of Human Development</a:t>
            </a:r>
          </a:p>
        </p:txBody>
      </p:sp>
      <p:sp>
        <p:nvSpPr>
          <p:cNvPr id="32771" name="Rectangle 3"/>
          <p:cNvSpPr>
            <a:spLocks noGrp="1" noRot="1" noChangeArrowheads="1"/>
          </p:cNvSpPr>
          <p:nvPr>
            <p:ph sz="quarter" idx="1"/>
          </p:nvPr>
        </p:nvSpPr>
        <p:spPr/>
        <p:txBody>
          <a:bodyPr/>
          <a:lstStyle/>
          <a:p>
            <a:pPr eaLnBrk="1" hangingPunct="1">
              <a:buFont typeface="Wingdings" pitchFamily="2" charset="2"/>
              <a:buNone/>
            </a:pPr>
            <a:r>
              <a:rPr lang="en-US" b="1" smtClean="0">
                <a:ea typeface="ＭＳ Ｐゴシック" pitchFamily="34" charset="-128"/>
              </a:rPr>
              <a:t>	</a:t>
            </a:r>
          </a:p>
          <a:p>
            <a:pPr eaLnBrk="1" hangingPunct="1"/>
            <a:r>
              <a:rPr lang="en-US" sz="4000" b="1" smtClean="0">
                <a:ea typeface="ＭＳ Ｐゴシック" pitchFamily="34" charset="-128"/>
              </a:rPr>
              <a:t>Understand Concepts explaining transformation</a:t>
            </a:r>
          </a:p>
          <a:p>
            <a:pPr eaLnBrk="1" hangingPunct="1"/>
            <a:endParaRPr lang="en-US" sz="4000" b="1" smtClean="0">
              <a:ea typeface="ＭＳ Ｐゴシック" pitchFamily="34" charset="-128"/>
            </a:endParaRPr>
          </a:p>
          <a:p>
            <a:pPr eaLnBrk="1" hangingPunct="1"/>
            <a:r>
              <a:rPr lang="en-US" sz="4000" b="1" smtClean="0">
                <a:ea typeface="ＭＳ Ｐゴシック" pitchFamily="34" charset="-128"/>
              </a:rPr>
              <a:t>Combinations of social welfare and human resource development</a:t>
            </a:r>
            <a:r>
              <a:rPr lang="en-US" sz="4000" smtClean="0">
                <a:ea typeface="ＭＳ Ｐゴシック" pitchFamily="34" charset="-128"/>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600200"/>
            <a:ext cx="32893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p:cNvSpPr>
            <a:spLocks noGrp="1" noRot="1" noChangeArrowheads="1"/>
          </p:cNvSpPr>
          <p:nvPr>
            <p:ph type="title" idx="4294967295"/>
          </p:nvPr>
        </p:nvSpPr>
        <p:spPr>
          <a:xfrm>
            <a:off x="758825" y="244475"/>
            <a:ext cx="8385175" cy="1431925"/>
          </a:xfrm>
        </p:spPr>
        <p:txBody>
          <a:bodyPr/>
          <a:lstStyle/>
          <a:p>
            <a:pPr eaLnBrk="1" hangingPunct="1"/>
            <a:r>
              <a:rPr lang="en-US" smtClean="0">
                <a:ea typeface="ＭＳ Ｐゴシック" pitchFamily="34" charset="-128"/>
              </a:rPr>
              <a:t>World Bank Institute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r>
              <a:rPr lang="en-US" smtClean="0">
                <a:ea typeface="ＭＳ Ｐゴシック" pitchFamily="34" charset="-128"/>
              </a:rPr>
              <a:t>Alternative Choices-1</a:t>
            </a:r>
          </a:p>
        </p:txBody>
      </p:sp>
      <p:sp>
        <p:nvSpPr>
          <p:cNvPr id="33795" name="Rectangle 3"/>
          <p:cNvSpPr>
            <a:spLocks noGrp="1" noRot="1" noChangeArrowheads="1"/>
          </p:cNvSpPr>
          <p:nvPr>
            <p:ph sz="quarter" idx="1"/>
          </p:nvPr>
        </p:nvSpPr>
        <p:spPr/>
        <p:txBody>
          <a:bodyPr/>
          <a:lstStyle/>
          <a:p>
            <a:pPr eaLnBrk="1" hangingPunct="1">
              <a:lnSpc>
                <a:spcPct val="80000"/>
              </a:lnSpc>
            </a:pPr>
            <a:r>
              <a:rPr lang="en-US" sz="2800" b="1" smtClean="0">
                <a:ea typeface="ＭＳ Ｐゴシック" pitchFamily="34" charset="-128"/>
              </a:rPr>
              <a:t>1. Human Resource Development (Skills development and Labor productivity)</a:t>
            </a:r>
          </a:p>
          <a:p>
            <a:pPr eaLnBrk="1" hangingPunct="1">
              <a:lnSpc>
                <a:spcPct val="80000"/>
              </a:lnSpc>
            </a:pPr>
            <a:endParaRPr lang="en-US" sz="2800" b="1" smtClean="0">
              <a:ea typeface="ＭＳ Ｐゴシック" pitchFamily="34" charset="-128"/>
            </a:endParaRPr>
          </a:p>
          <a:p>
            <a:pPr eaLnBrk="1" hangingPunct="1">
              <a:lnSpc>
                <a:spcPct val="80000"/>
              </a:lnSpc>
            </a:pPr>
            <a:r>
              <a:rPr lang="en-US" sz="2800" b="1" smtClean="0">
                <a:ea typeface="ＭＳ Ｐゴシック" pitchFamily="34" charset="-128"/>
              </a:rPr>
              <a:t>2. Social Development: Health, Education and Community</a:t>
            </a:r>
          </a:p>
          <a:p>
            <a:pPr eaLnBrk="1" hangingPunct="1">
              <a:lnSpc>
                <a:spcPct val="80000"/>
              </a:lnSpc>
            </a:pPr>
            <a:endParaRPr lang="en-US" sz="2800" b="1" smtClean="0">
              <a:ea typeface="ＭＳ Ｐゴシック" pitchFamily="34" charset="-128"/>
            </a:endParaRPr>
          </a:p>
          <a:p>
            <a:pPr eaLnBrk="1" hangingPunct="1">
              <a:lnSpc>
                <a:spcPct val="80000"/>
              </a:lnSpc>
            </a:pPr>
            <a:r>
              <a:rPr lang="en-US" sz="2800" b="1" smtClean="0">
                <a:ea typeface="ＭＳ Ｐゴシック" pitchFamily="34" charset="-128"/>
              </a:rPr>
              <a:t>3. Societal Development and Environmental Analysis (Turner and Hulme) </a:t>
            </a:r>
          </a:p>
          <a:p>
            <a:pPr eaLnBrk="1" hangingPunct="1">
              <a:lnSpc>
                <a:spcPct val="80000"/>
              </a:lnSpc>
            </a:pPr>
            <a:endParaRPr lang="en-US" sz="2800" b="1" smtClean="0">
              <a:ea typeface="ＭＳ Ｐゴシック" pitchFamily="34" charset="-128"/>
            </a:endParaRPr>
          </a:p>
          <a:p>
            <a:pPr eaLnBrk="1" hangingPunct="1">
              <a:lnSpc>
                <a:spcPct val="80000"/>
              </a:lnSpc>
            </a:pPr>
            <a:r>
              <a:rPr lang="en-US" sz="2800" b="1" smtClean="0">
                <a:ea typeface="ＭＳ Ｐゴシック" pitchFamily="34" charset="-128"/>
              </a:rPr>
              <a:t>4. Basic Needs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ea typeface="ＭＳ Ｐゴシック" pitchFamily="34" charset="-128"/>
              </a:rPr>
              <a:t>Societal Development- A Macro-Approach</a:t>
            </a:r>
          </a:p>
        </p:txBody>
      </p:sp>
      <p:pic>
        <p:nvPicPr>
          <p:cNvPr id="3686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27013" y="2286000"/>
            <a:ext cx="8764587" cy="31242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r>
              <a:rPr lang="en-US" smtClean="0">
                <a:ea typeface="ＭＳ Ｐゴシック" pitchFamily="34" charset="-128"/>
              </a:rPr>
              <a:t>Alternative Choices-2</a:t>
            </a:r>
          </a:p>
        </p:txBody>
      </p:sp>
      <p:sp>
        <p:nvSpPr>
          <p:cNvPr id="35843" name="Rectangle 3"/>
          <p:cNvSpPr>
            <a:spLocks noGrp="1" noRot="1" noChangeArrowheads="1"/>
          </p:cNvSpPr>
          <p:nvPr>
            <p:ph sz="quarter" idx="1"/>
          </p:nvPr>
        </p:nvSpPr>
        <p:spPr/>
        <p:txBody>
          <a:bodyPr/>
          <a:lstStyle/>
          <a:p>
            <a:pPr eaLnBrk="1" hangingPunct="1">
              <a:buFont typeface="Wingdings" pitchFamily="2" charset="2"/>
              <a:buNone/>
            </a:pPr>
            <a:r>
              <a:rPr lang="en-US" b="1" smtClean="0">
                <a:ea typeface="ＭＳ Ｐゴシック" pitchFamily="34" charset="-128"/>
              </a:rPr>
              <a:t>5. Management Development</a:t>
            </a:r>
          </a:p>
          <a:p>
            <a:pPr eaLnBrk="1" hangingPunct="1"/>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6. Issues of Poverty and Redistribution (Isbister) Is there a Moral Argument?</a:t>
            </a:r>
          </a:p>
          <a:p>
            <a:pPr eaLnBrk="1" hangingPunct="1"/>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7. Civil Society- Is this an HRD issue?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r>
              <a:rPr lang="en-US" smtClean="0">
                <a:ea typeface="ＭＳ Ｐゴシック" pitchFamily="34" charset="-128"/>
              </a:rPr>
              <a:t>The Nature of Moral Arguments</a:t>
            </a:r>
          </a:p>
        </p:txBody>
      </p:sp>
      <p:pic>
        <p:nvPicPr>
          <p:cNvPr id="38914"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029531" y="2603651"/>
            <a:ext cx="3048426" cy="2419048"/>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r>
              <a:rPr lang="en-US" smtClean="0">
                <a:ea typeface="ＭＳ Ｐゴシック" pitchFamily="34" charset="-128"/>
              </a:rPr>
              <a:t>Alternative Choices-3</a:t>
            </a:r>
          </a:p>
        </p:txBody>
      </p:sp>
      <p:sp>
        <p:nvSpPr>
          <p:cNvPr id="36867" name="Rectangle 3"/>
          <p:cNvSpPr>
            <a:spLocks noGrp="1" noRot="1" noChangeArrowheads="1"/>
          </p:cNvSpPr>
          <p:nvPr>
            <p:ph sz="quarter" idx="1"/>
          </p:nvPr>
        </p:nvSpPr>
        <p:spPr>
          <a:xfrm>
            <a:off x="838200" y="1295400"/>
            <a:ext cx="8007350" cy="5562600"/>
          </a:xfrm>
        </p:spPr>
        <p:txBody>
          <a:bodyPr>
            <a:normAutofit lnSpcReduction="10000"/>
          </a:bodyPr>
          <a:lstStyle/>
          <a:p>
            <a:pPr eaLnBrk="1" hangingPunct="1">
              <a:lnSpc>
                <a:spcPct val="90000"/>
              </a:lnSpc>
              <a:buFont typeface="Wingdings" pitchFamily="2" charset="2"/>
              <a:buNone/>
              <a:defRPr/>
            </a:pPr>
            <a:r>
              <a:rPr lang="en-US" sz="2800" b="1" smtClean="0">
                <a:ea typeface="+mn-ea"/>
              </a:rPr>
              <a:t>8. NGOs and Development:</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		a. Social Development or left wing 	privatization?</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		b. Scaling-up and self-spreading</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9. Social liberalism vs. social democracy (John Stuart Mills)</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10. Women and Development vs. Gender and Development.  What is the difference?</a:t>
            </a:r>
          </a:p>
          <a:p>
            <a:pPr eaLnBrk="1" hangingPunct="1">
              <a:lnSpc>
                <a:spcPct val="90000"/>
              </a:lnSpc>
              <a:defRPr/>
            </a:pPr>
            <a:endParaRPr lang="en-US" sz="2400" smtClean="0">
              <a:ea typeface="+mn-ea"/>
            </a:endParaRPr>
          </a:p>
          <a:p>
            <a:pPr eaLnBrk="1" hangingPunct="1">
              <a:lnSpc>
                <a:spcPct val="90000"/>
              </a:lnSpc>
              <a:defRPr/>
            </a:pPr>
            <a:endParaRPr lang="en-US" sz="2400" smtClean="0">
              <a:ea typeface="+mn-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Rot="1" noChangeArrowheads="1"/>
          </p:cNvSpPr>
          <p:nvPr>
            <p:ph type="title"/>
          </p:nvPr>
        </p:nvSpPr>
        <p:spPr>
          <a:xfrm>
            <a:off x="0" y="304800"/>
            <a:ext cx="8915400" cy="758952"/>
          </a:xfrm>
        </p:spPr>
        <p:txBody>
          <a:bodyPr>
            <a:normAutofit fontScale="90000"/>
          </a:bodyPr>
          <a:lstStyle/>
          <a:p>
            <a:pPr eaLnBrk="1" hangingPunct="1"/>
            <a:r>
              <a:rPr lang="en-US" sz="3600" b="1" dirty="0" smtClean="0">
                <a:solidFill>
                  <a:srgbClr val="FF0000"/>
                </a:solidFill>
                <a:ea typeface="ＭＳ Ｐゴシック" pitchFamily="34" charset="-128"/>
              </a:rPr>
              <a:t>John Stuart Mills (20 May 1806 – 8 May 1873)</a:t>
            </a:r>
            <a:r>
              <a:rPr lang="en-US" b="1" dirty="0" smtClean="0">
                <a:solidFill>
                  <a:srgbClr val="FF0000"/>
                </a:solidFill>
                <a:ea typeface="ＭＳ Ｐゴシック" pitchFamily="34" charset="-128"/>
              </a:rPr>
              <a:t> </a:t>
            </a:r>
          </a:p>
        </p:txBody>
      </p:sp>
      <p:pic>
        <p:nvPicPr>
          <p:cNvPr id="40962"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97115" y="2759736"/>
            <a:ext cx="1647619" cy="1905266"/>
          </a:xfrm>
        </p:spPr>
      </p:pic>
      <p:sp>
        <p:nvSpPr>
          <p:cNvPr id="49157" name="Rectangle 5"/>
          <p:cNvSpPr>
            <a:spLocks noGrp="1" noRot="1" noChangeArrowheads="1"/>
          </p:cNvSpPr>
          <p:nvPr>
            <p:ph sz="half" idx="2"/>
          </p:nvPr>
        </p:nvSpPr>
        <p:spPr/>
        <p:txBody>
          <a:bodyPr/>
          <a:lstStyle/>
          <a:p>
            <a:pPr eaLnBrk="1" hangingPunct="1">
              <a:buFont typeface="Wingdings" pitchFamily="2" charset="2"/>
              <a:buNone/>
            </a:pPr>
            <a:r>
              <a:rPr lang="en-US" b="1" smtClean="0">
                <a:ea typeface="ＭＳ Ｐゴシック" pitchFamily="34" charset="-128"/>
              </a:rPr>
              <a:t>	Liberal Thinker</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a:t>
            </a:r>
            <a:r>
              <a:rPr lang="en-US" b="1" u="sng" smtClean="0">
                <a:ea typeface="ＭＳ Ｐゴシック" pitchFamily="34" charset="-128"/>
              </a:rPr>
              <a:t>The Subjection of Women </a:t>
            </a:r>
            <a:r>
              <a:rPr lang="en-US" b="1" smtClean="0">
                <a:ea typeface="ＭＳ Ｐゴシック" pitchFamily="34" charset="-128"/>
              </a:rPr>
              <a:t>(1869)</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Argument in favor of equality between the sexes.</a:t>
            </a:r>
            <a:r>
              <a:rPr lang="en-US" smtClean="0">
                <a:ea typeface="ＭＳ Ｐゴシック" pitchFamily="34" charset="-128"/>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ubtitle 4" descr="Rectangle: Click to edit Master text styles&#10;Second level&#10;Third level&#10;Fourth level&#10;Fifth level"/>
          <p:cNvSpPr>
            <a:spLocks noGrp="1"/>
          </p:cNvSpPr>
          <p:nvPr>
            <p:ph type="subTitle" idx="1"/>
          </p:nvPr>
        </p:nvSpPr>
        <p:spPr>
          <a:xfrm>
            <a:off x="722313" y="3684588"/>
            <a:ext cx="7772400" cy="914400"/>
          </a:xfrm>
        </p:spPr>
        <p:txBody>
          <a:bodyPr>
            <a:normAutofit fontScale="85000" lnSpcReduction="10000"/>
          </a:bodyPr>
          <a:lstStyle/>
          <a:p>
            <a:pPr marR="0" algn="ctr" eaLnBrk="1" hangingPunct="1"/>
            <a:r>
              <a:rPr lang="en-US" sz="4000" b="1" smtClean="0">
                <a:ea typeface="ＭＳ Ｐゴシック" pitchFamily="34" charset="-128"/>
              </a:rPr>
              <a:t>Reasons and Strategies?</a:t>
            </a:r>
          </a:p>
        </p:txBody>
      </p:sp>
      <p:sp>
        <p:nvSpPr>
          <p:cNvPr id="32770" name="Title 3"/>
          <p:cNvSpPr>
            <a:spLocks noGrp="1"/>
          </p:cNvSpPr>
          <p:nvPr>
            <p:ph type="ctrTitle"/>
          </p:nvPr>
        </p:nvSpPr>
        <p:spPr>
          <a:xfrm>
            <a:off x="722313" y="1904999"/>
            <a:ext cx="7772400" cy="561975"/>
          </a:xfrm>
        </p:spPr>
        <p:txBody>
          <a:bodyPr>
            <a:normAutofit fontScale="90000"/>
          </a:bodyPr>
          <a:lstStyle/>
          <a:p>
            <a:pPr eaLnBrk="1" hangingPunct="1">
              <a:defRPr/>
            </a:pPr>
            <a:r>
              <a:rPr lang="en-US" dirty="0" smtClean="0">
                <a:ea typeface="+mj-ea"/>
              </a:rPr>
              <a:t>Discussion of Comprehensives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r>
              <a:rPr lang="en-US" b="0" smtClean="0">
                <a:ea typeface="ＭＳ Ｐゴシック" pitchFamily="34" charset="-128"/>
              </a:rPr>
              <a:t>Overall Question:</a:t>
            </a:r>
          </a:p>
        </p:txBody>
      </p:sp>
      <p:sp>
        <p:nvSpPr>
          <p:cNvPr id="34819" name="Rectangle 3"/>
          <p:cNvSpPr>
            <a:spLocks noGrp="1" noRot="1" noChangeArrowheads="1"/>
          </p:cNvSpPr>
          <p:nvPr>
            <p:ph sz="quarter" idx="1"/>
          </p:nvPr>
        </p:nvSpPr>
        <p:spPr/>
        <p:txBody>
          <a:bodyPr/>
          <a:lstStyle/>
          <a:p>
            <a:pPr eaLnBrk="1" hangingPunct="1">
              <a:lnSpc>
                <a:spcPct val="80000"/>
              </a:lnSpc>
              <a:buFont typeface="Wingdings" pitchFamily="2" charset="2"/>
              <a:buNone/>
            </a:pPr>
            <a:r>
              <a:rPr lang="en-US" sz="4000" b="1" smtClean="0">
                <a:ea typeface="ＭＳ Ｐゴシック" pitchFamily="34" charset="-128"/>
              </a:rPr>
              <a:t>	</a:t>
            </a:r>
          </a:p>
          <a:p>
            <a:pPr eaLnBrk="1" hangingPunct="1">
              <a:lnSpc>
                <a:spcPct val="80000"/>
              </a:lnSpc>
              <a:buFont typeface="Wingdings" pitchFamily="2" charset="2"/>
              <a:buNone/>
            </a:pPr>
            <a:r>
              <a:rPr lang="en-US" sz="4000" b="1" smtClean="0">
                <a:ea typeface="ＭＳ Ｐゴシック" pitchFamily="34" charset="-128"/>
              </a:rPr>
              <a:t>	LDCs- Weak states vs. Strong societies or weak states vs. weak societies?</a:t>
            </a:r>
          </a:p>
          <a:p>
            <a:pPr eaLnBrk="1" hangingPunct="1">
              <a:lnSpc>
                <a:spcPct val="80000"/>
              </a:lnSpc>
              <a:buFont typeface="Wingdings" pitchFamily="2" charset="2"/>
              <a:buNone/>
            </a:pPr>
            <a:endParaRPr lang="en-US" sz="4000" b="1" smtClean="0">
              <a:ea typeface="ＭＳ Ｐゴシック" pitchFamily="34" charset="-128"/>
            </a:endParaRPr>
          </a:p>
          <a:p>
            <a:pPr eaLnBrk="1" hangingPunct="1">
              <a:lnSpc>
                <a:spcPct val="80000"/>
              </a:lnSpc>
              <a:buFont typeface="Wingdings" pitchFamily="2" charset="2"/>
              <a:buNone/>
            </a:pPr>
            <a:r>
              <a:rPr lang="en-US" sz="4000" b="1" smtClean="0">
                <a:ea typeface="ＭＳ Ｐゴシック" pitchFamily="34" charset="-128"/>
              </a:rPr>
              <a:t>	(State vs. Nation or Community vs. Society)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228600"/>
            <a:ext cx="8842248" cy="758952"/>
          </a:xfrm>
        </p:spPr>
        <p:txBody>
          <a:bodyPr>
            <a:normAutofit fontScale="90000"/>
          </a:bodyPr>
          <a:lstStyle/>
          <a:p>
            <a:pPr>
              <a:defRPr/>
            </a:pPr>
            <a:r>
              <a:rPr lang="en-US" b="1" dirty="0" smtClean="0">
                <a:ea typeface="+mj-ea"/>
              </a:rPr>
              <a:t>Systems Theory (David Easton. Born </a:t>
            </a:r>
            <a:r>
              <a:rPr lang="en-US" b="1" dirty="0" smtClean="0"/>
              <a:t>June 24, 1917 (age 95)</a:t>
            </a:r>
            <a:endParaRPr lang="en-US" b="1" dirty="0">
              <a:ea typeface="+mj-ea"/>
            </a:endParaRPr>
          </a:p>
        </p:txBody>
      </p:sp>
      <p:pic>
        <p:nvPicPr>
          <p:cNvPr id="40961" name="Content Placeholder 3" descr="2366030465_f8e06b8a72[1].jpg"/>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858963" y="1481138"/>
            <a:ext cx="5426075" cy="4525962"/>
          </a:xfrm>
        </p:spPr>
      </p:pic>
      <p:pic>
        <p:nvPicPr>
          <p:cNvPr id="40963" name="Content Placeholder 3" descr="2366030465_f8e06b8a72[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447800"/>
            <a:ext cx="54260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davidapter[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133600"/>
            <a:ext cx="33337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0" y="457200"/>
            <a:ext cx="9144000" cy="758952"/>
          </a:xfrm>
        </p:spPr>
        <p:txBody>
          <a:bodyPr>
            <a:noAutofit/>
          </a:bodyPr>
          <a:lstStyle/>
          <a:p>
            <a:pPr eaLnBrk="1" hangingPunct="1"/>
            <a:r>
              <a:rPr lang="en-US" sz="3200" b="1" dirty="0" smtClean="0">
                <a:ea typeface="ＭＳ Ｐゴシック" pitchFamily="34" charset="-128"/>
              </a:rPr>
              <a:t>Quotes of the Week:  Deconstruct Each- Quote 1</a:t>
            </a:r>
          </a:p>
        </p:txBody>
      </p:sp>
      <p:sp>
        <p:nvSpPr>
          <p:cNvPr id="37891" name="Rectangle 3"/>
          <p:cNvSpPr>
            <a:spLocks noGrp="1" noRot="1" noChangeArrowheads="1"/>
          </p:cNvSpPr>
          <p:nvPr>
            <p:ph sz="quarter" idx="1"/>
          </p:nvPr>
        </p:nvSpPr>
        <p:spPr/>
        <p:txBody>
          <a:bodyPr/>
          <a:lstStyle/>
          <a:p>
            <a:pPr eaLnBrk="1" hangingPunct="1">
              <a:buFont typeface="Wingdings" pitchFamily="2" charset="2"/>
              <a:buNone/>
            </a:pPr>
            <a:r>
              <a:rPr lang="en-US" b="1" dirty="0" smtClean="0">
                <a:ea typeface="ＭＳ Ｐゴシック" pitchFamily="34" charset="-128"/>
              </a:rPr>
              <a:t>	</a:t>
            </a:r>
            <a:r>
              <a:rPr lang="ja-JP" altLang="en-US" b="1" smtClean="0">
                <a:ea typeface="ＭＳ Ｐゴシック" pitchFamily="34" charset="-128"/>
              </a:rPr>
              <a:t>“</a:t>
            </a:r>
            <a:r>
              <a:rPr lang="en-US" altLang="ja-JP" b="1" dirty="0" smtClean="0">
                <a:ea typeface="ＭＳ Ｐゴシック" pitchFamily="34" charset="-128"/>
              </a:rPr>
              <a:t>Which comes first, the chicken or the egg?</a:t>
            </a:r>
            <a:r>
              <a:rPr lang="ja-JP" altLang="en-US" b="1" smtClean="0">
                <a:ea typeface="ＭＳ Ｐゴシック" pitchFamily="34" charset="-128"/>
              </a:rPr>
              <a:t>”</a:t>
            </a:r>
            <a:endParaRPr lang="en-US" altLang="ja-JP" b="1" dirty="0" smtClean="0">
              <a:ea typeface="ＭＳ Ｐゴシック" pitchFamily="34" charset="-128"/>
            </a:endParaRPr>
          </a:p>
          <a:p>
            <a:pPr eaLnBrk="1" hangingPunct="1">
              <a:buFont typeface="Wingdings" pitchFamily="2" charset="2"/>
              <a:buNone/>
            </a:pPr>
            <a:r>
              <a:rPr lang="en-US" b="1" dirty="0" smtClean="0">
                <a:ea typeface="ＭＳ Ｐゴシック" pitchFamily="34" charset="-128"/>
              </a:rPr>
              <a:t>					An Old Philosopher</a:t>
            </a:r>
          </a:p>
          <a:p>
            <a:pPr eaLnBrk="1" hangingPunct="1">
              <a:buFont typeface="Wingdings" pitchFamily="2" charset="2"/>
              <a:buNone/>
            </a:pPr>
            <a:endParaRPr lang="en-US" b="1" dirty="0" smtClean="0">
              <a:ea typeface="ＭＳ Ｐゴシック" pitchFamily="34" charset="-128"/>
            </a:endParaRPr>
          </a:p>
          <a:p>
            <a:pPr eaLnBrk="1" hangingPunct="1">
              <a:buFont typeface="Wingdings" pitchFamily="2" charset="2"/>
              <a:buNone/>
            </a:pPr>
            <a:r>
              <a:rPr lang="en-US" sz="2400" b="1" dirty="0" smtClean="0">
                <a:ea typeface="ＭＳ Ｐゴシック" pitchFamily="34" charset="-128"/>
              </a:rPr>
              <a:t>                        		Artist: </a:t>
            </a:r>
            <a:r>
              <a:rPr lang="en-US" sz="2400" b="1" dirty="0" err="1" smtClean="0">
                <a:ea typeface="ＭＳ Ｐゴシック" pitchFamily="34" charset="-128"/>
              </a:rPr>
              <a:t>Jusepe</a:t>
            </a:r>
            <a:r>
              <a:rPr lang="en-US" sz="2400" b="1" dirty="0" smtClean="0">
                <a:ea typeface="ＭＳ Ｐゴシック" pitchFamily="34" charset="-128"/>
              </a:rPr>
              <a:t> de Ribera 					(baptized in 1591, died, 					1652)</a:t>
            </a:r>
            <a:r>
              <a:rPr lang="en-US" dirty="0" smtClean="0">
                <a:ea typeface="ＭＳ Ｐゴシック" pitchFamily="34" charset="-128"/>
              </a:rPr>
              <a:t> </a:t>
            </a:r>
          </a:p>
        </p:txBody>
      </p:sp>
      <p:pic>
        <p:nvPicPr>
          <p:cNvPr id="430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352800"/>
            <a:ext cx="18923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901825"/>
            <a:ext cx="72390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r>
              <a:rPr lang="en-US" smtClean="0">
                <a:ea typeface="ＭＳ Ｐゴシック" pitchFamily="34" charset="-128"/>
              </a:rPr>
              <a:t>Quote 2</a:t>
            </a:r>
          </a:p>
        </p:txBody>
      </p:sp>
      <p:sp>
        <p:nvSpPr>
          <p:cNvPr id="40963" name="Rectangle 3"/>
          <p:cNvSpPr>
            <a:spLocks noGrp="1" noRot="1" noChangeArrowheads="1"/>
          </p:cNvSpPr>
          <p:nvPr>
            <p:ph sz="quarter" idx="1"/>
          </p:nvPr>
        </p:nvSpPr>
        <p:spPr/>
        <p:txBody>
          <a:bodyPr/>
          <a:lstStyle/>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ja-JP" altLang="en-US" b="1" smtClean="0">
                <a:ea typeface="ＭＳ Ｐゴシック" pitchFamily="34" charset="-128"/>
              </a:rPr>
              <a:t>“</a:t>
            </a:r>
            <a:r>
              <a:rPr lang="en-US" altLang="ja-JP" b="1" smtClean="0">
                <a:ea typeface="ＭＳ Ｐゴシック" pitchFamily="34" charset="-128"/>
              </a:rPr>
              <a:t>gemeinschaft vs. gesellschaft</a:t>
            </a:r>
            <a:r>
              <a:rPr lang="ja-JP" altLang="en-US" b="1" smtClean="0">
                <a:ea typeface="ＭＳ Ｐゴシック" pitchFamily="34" charset="-128"/>
              </a:rPr>
              <a:t>”</a:t>
            </a:r>
            <a:r>
              <a:rPr lang="en-US" altLang="ja-JP" b="1" smtClean="0">
                <a:ea typeface="ＭＳ Ｐゴシック" pitchFamily="34" charset="-128"/>
              </a:rPr>
              <a:t> </a:t>
            </a:r>
          </a:p>
          <a:p>
            <a:pPr eaLnBrk="1" hangingPunct="1">
              <a:buFont typeface="Wingdings" pitchFamily="2" charset="2"/>
              <a:buNone/>
            </a:pPr>
            <a:endParaRPr lang="en-US" altLang="ja-JP" b="1" smtClean="0">
              <a:ea typeface="ＭＳ Ｐゴシック" pitchFamily="34" charset="-128"/>
            </a:endParaRPr>
          </a:p>
          <a:p>
            <a:pPr eaLnBrk="1" hangingPunct="1">
              <a:buFont typeface="Wingdings" pitchFamily="2" charset="2"/>
              <a:buNone/>
            </a:pPr>
            <a:r>
              <a:rPr lang="en-US" altLang="ja-JP" b="1" smtClean="0">
                <a:ea typeface="ＭＳ Ｐゴシック" pitchFamily="34" charset="-128"/>
              </a:rPr>
              <a:t>(Communal-organic vs. associational-instrumental)</a:t>
            </a:r>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German Dichotomy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r>
              <a:rPr lang="en-US" smtClean="0">
                <a:ea typeface="ＭＳ Ｐゴシック" pitchFamily="34" charset="-128"/>
              </a:rPr>
              <a:t>Industria vs. Agraria</a:t>
            </a:r>
          </a:p>
        </p:txBody>
      </p:sp>
      <p:sp>
        <p:nvSpPr>
          <p:cNvPr id="47107" name="Rectangle 3"/>
          <p:cNvSpPr>
            <a:spLocks noGrp="1" noRot="1" noChangeArrowheads="1"/>
          </p:cNvSpPr>
          <p:nvPr>
            <p:ph sz="quarter" idx="1"/>
          </p:nvPr>
        </p:nvSpPr>
        <p:spPr>
          <a:xfrm>
            <a:off x="838200" y="1905000"/>
            <a:ext cx="8007350" cy="4953000"/>
          </a:xfrm>
        </p:spPr>
        <p:txBody>
          <a:bodyPr/>
          <a:lstStyle/>
          <a:p>
            <a:pPr marL="0" indent="0" eaLnBrk="1" hangingPunct="1">
              <a:buFont typeface="Wingdings" pitchFamily="2" charset="2"/>
              <a:buNone/>
            </a:pPr>
            <a:r>
              <a:rPr lang="en-US" smtClean="0">
                <a:ea typeface="ＭＳ Ｐゴシック" pitchFamily="34" charset="-128"/>
              </a:rPr>
              <a:t>A.   Individualist	</a:t>
            </a:r>
          </a:p>
          <a:p>
            <a:pPr marL="0" indent="0" eaLnBrk="1" hangingPunct="1">
              <a:buFont typeface="Wingdings" pitchFamily="2" charset="2"/>
              <a:buNone/>
            </a:pPr>
            <a:r>
              <a:rPr lang="en-US" smtClean="0">
                <a:ea typeface="ＭＳ Ｐゴシック" pitchFamily="34" charset="-128"/>
              </a:rPr>
              <a:t>      and secular					</a:t>
            </a:r>
          </a:p>
          <a:p>
            <a:pPr marL="0" indent="0" eaLnBrk="1" hangingPunct="1"/>
            <a:endParaRPr lang="en-US" smtClean="0">
              <a:ea typeface="ＭＳ Ｐゴシック" pitchFamily="34" charset="-128"/>
            </a:endParaRPr>
          </a:p>
          <a:p>
            <a:pPr marL="0" indent="0" eaLnBrk="1" hangingPunct="1"/>
            <a:endParaRPr lang="en-US" smtClean="0">
              <a:ea typeface="ＭＳ Ｐゴシック" pitchFamily="34" charset="-128"/>
            </a:endParaRPr>
          </a:p>
          <a:p>
            <a:pPr marL="0" indent="0" eaLnBrk="1" hangingPunct="1"/>
            <a:endParaRPr lang="en-US" smtClean="0">
              <a:ea typeface="ＭＳ Ｐゴシック" pitchFamily="34" charset="-128"/>
            </a:endParaRPr>
          </a:p>
          <a:p>
            <a:pPr marL="0" indent="0" eaLnBrk="1" hangingPunct="1"/>
            <a:endParaRPr lang="en-US" smtClean="0">
              <a:ea typeface="ＭＳ Ｐゴシック" pitchFamily="34" charset="-128"/>
            </a:endParaRPr>
          </a:p>
          <a:p>
            <a:pPr marL="0" indent="0" eaLnBrk="1" hangingPunct="1">
              <a:buFont typeface="Wingdings" pitchFamily="2" charset="2"/>
              <a:buNone/>
            </a:pPr>
            <a:r>
              <a:rPr lang="en-US" smtClean="0">
                <a:ea typeface="ＭＳ Ｐゴシック" pitchFamily="34" charset="-128"/>
              </a:rPr>
              <a:t>B. Organic and </a:t>
            </a:r>
          </a:p>
          <a:p>
            <a:pPr marL="0" indent="0" eaLnBrk="1" hangingPunct="1">
              <a:buFont typeface="Wingdings" pitchFamily="2" charset="2"/>
              <a:buNone/>
            </a:pPr>
            <a:r>
              <a:rPr lang="en-US" smtClean="0">
                <a:ea typeface="ＭＳ Ｐゴシック" pitchFamily="34" charset="-128"/>
              </a:rPr>
              <a:t>Communal </a:t>
            </a:r>
          </a:p>
        </p:txBody>
      </p:sp>
      <p:pic>
        <p:nvPicPr>
          <p:cNvPr id="4608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209800"/>
            <a:ext cx="28575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r>
              <a:rPr lang="en-US" smtClean="0">
                <a:ea typeface="ＭＳ Ｐゴシック" pitchFamily="34" charset="-128"/>
              </a:rPr>
              <a:t>Quote 3</a:t>
            </a:r>
          </a:p>
        </p:txBody>
      </p:sp>
      <p:sp>
        <p:nvSpPr>
          <p:cNvPr id="38915" name="Rectangle 3"/>
          <p:cNvSpPr>
            <a:spLocks noGrp="1" noRot="1" noChangeArrowheads="1"/>
          </p:cNvSpPr>
          <p:nvPr>
            <p:ph sz="quarter" idx="1"/>
          </p:nvPr>
        </p:nvSpPr>
        <p:spPr/>
        <p:txBody>
          <a:bodyPr/>
          <a:lstStyle/>
          <a:p>
            <a:pPr eaLnBrk="1" hangingPunct="1">
              <a:buFont typeface="Wingdings" pitchFamily="2" charset="2"/>
              <a:buNone/>
            </a:pPr>
            <a:r>
              <a:rPr lang="en-US" sz="2800" b="1" smtClean="0">
                <a:ea typeface="ＭＳ Ｐゴシック" pitchFamily="34" charset="-128"/>
              </a:rPr>
              <a:t>	</a:t>
            </a:r>
            <a:r>
              <a:rPr lang="ja-JP" altLang="en-US" sz="2800" b="1" smtClean="0">
                <a:ea typeface="ＭＳ Ｐゴシック" pitchFamily="34" charset="-128"/>
              </a:rPr>
              <a:t>“</a:t>
            </a:r>
            <a:r>
              <a:rPr lang="en-US" altLang="ja-JP" sz="2800" b="1" smtClean="0">
                <a:ea typeface="ＭＳ Ｐゴシック" pitchFamily="34" charset="-128"/>
              </a:rPr>
              <a:t>I discuss only those bodies of theory that can be understood within the framework of Western rationalism with roots at the philosophies of European enlightenment, with its main emphasis on interpretation and explanation, rather than normative and utopian.</a:t>
            </a:r>
            <a:r>
              <a:rPr lang="ja-JP" altLang="en-US" sz="2800" b="1" smtClean="0">
                <a:ea typeface="ＭＳ Ｐゴシック" pitchFamily="34" charset="-128"/>
              </a:rPr>
              <a:t>”</a:t>
            </a:r>
            <a:endParaRPr lang="en-US" altLang="ja-JP" sz="2800" b="1" smtClean="0">
              <a:ea typeface="ＭＳ Ｐゴシック" pitchFamily="34" charset="-128"/>
            </a:endParaRPr>
          </a:p>
          <a:p>
            <a:pPr eaLnBrk="1" hangingPunct="1">
              <a:buFont typeface="Wingdings" pitchFamily="2" charset="2"/>
              <a:buNone/>
            </a:pPr>
            <a:endParaRPr lang="en-US" sz="2800" b="1" smtClean="0">
              <a:ea typeface="ＭＳ Ｐゴシック" pitchFamily="34" charset="-128"/>
            </a:endParaRPr>
          </a:p>
          <a:p>
            <a:pPr eaLnBrk="1" hangingPunct="1">
              <a:buFont typeface="Wingdings" pitchFamily="2" charset="2"/>
              <a:buNone/>
            </a:pPr>
            <a:r>
              <a:rPr lang="en-US" sz="2800" b="1" smtClean="0">
                <a:ea typeface="ＭＳ Ｐゴシック" pitchFamily="34" charset="-128"/>
              </a:rPr>
              <a:t>						John Martinussen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r>
              <a:rPr lang="en-US" smtClean="0">
                <a:ea typeface="ＭＳ Ｐゴシック" pitchFamily="34" charset="-128"/>
              </a:rPr>
              <a:t>Quote 4</a:t>
            </a:r>
          </a:p>
        </p:txBody>
      </p:sp>
      <p:sp>
        <p:nvSpPr>
          <p:cNvPr id="39939" name="Rectangle 3"/>
          <p:cNvSpPr>
            <a:spLocks noGrp="1" noRot="1" noChangeArrowheads="1"/>
          </p:cNvSpPr>
          <p:nvPr>
            <p:ph sz="quarter" idx="1"/>
          </p:nvPr>
        </p:nvSpPr>
        <p:spPr/>
        <p:txBody>
          <a:bodyPr/>
          <a:lstStyle/>
          <a:p>
            <a:pPr eaLnBrk="1" hangingPunct="1">
              <a:buFont typeface="Wingdings" pitchFamily="2" charset="2"/>
              <a:buNone/>
            </a:pPr>
            <a:r>
              <a:rPr lang="en-US" b="1" smtClean="0">
                <a:ea typeface="ＭＳ Ｐゴシック" pitchFamily="34" charset="-128"/>
              </a:rPr>
              <a:t>	</a:t>
            </a:r>
          </a:p>
          <a:p>
            <a:pPr eaLnBrk="1" hangingPunct="1">
              <a:buFont typeface="Wingdings" pitchFamily="2" charset="2"/>
              <a:buNone/>
            </a:pPr>
            <a:r>
              <a:rPr lang="en-US" b="1" smtClean="0">
                <a:ea typeface="ＭＳ Ｐゴシック" pitchFamily="34" charset="-128"/>
              </a:rPr>
              <a:t>	</a:t>
            </a:r>
            <a:r>
              <a:rPr lang="ja-JP" altLang="en-US" b="1" smtClean="0">
                <a:ea typeface="ＭＳ Ｐゴシック" pitchFamily="34" charset="-128"/>
              </a:rPr>
              <a:t>“</a:t>
            </a:r>
            <a:r>
              <a:rPr lang="en-US" altLang="ja-JP" b="1" smtClean="0">
                <a:ea typeface="ＭＳ Ｐゴシック" pitchFamily="34" charset="-128"/>
              </a:rPr>
              <a:t>They believe that the state is part of the problem and should therefore be avoided as much as possible.</a:t>
            </a:r>
            <a:r>
              <a:rPr lang="ja-JP" altLang="en-US" b="1" smtClean="0">
                <a:ea typeface="ＭＳ Ｐゴシック" pitchFamily="34" charset="-128"/>
              </a:rPr>
              <a:t>”</a:t>
            </a:r>
            <a:endParaRPr lang="en-US" altLang="ja-JP" b="1" smtClean="0">
              <a:ea typeface="ＭＳ Ｐゴシック" pitchFamily="34" charset="-128"/>
            </a:endParaRPr>
          </a:p>
          <a:p>
            <a:pPr eaLnBrk="1" hangingPunct="1"/>
            <a:endParaRPr lang="en-US" b="1" smtClean="0">
              <a:ea typeface="ＭＳ Ｐゴシック" pitchFamily="34" charset="-128"/>
            </a:endParaRP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John Martinussen</a:t>
            </a:r>
          </a:p>
        </p:txBody>
      </p:sp>
      <p:pic>
        <p:nvPicPr>
          <p:cNvPr id="4813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648200"/>
            <a:ext cx="9525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r>
              <a:rPr lang="en-US" smtClean="0">
                <a:ea typeface="ＭＳ Ｐゴシック" pitchFamily="34" charset="-128"/>
              </a:rPr>
              <a:t>Quote 5</a:t>
            </a:r>
          </a:p>
        </p:txBody>
      </p:sp>
      <p:sp>
        <p:nvSpPr>
          <p:cNvPr id="41987" name="Rectangle 3"/>
          <p:cNvSpPr>
            <a:spLocks noGrp="1" noRot="1" noChangeArrowheads="1"/>
          </p:cNvSpPr>
          <p:nvPr>
            <p:ph sz="half" idx="1"/>
          </p:nvPr>
        </p:nvSpPr>
        <p:spPr>
          <a:xfrm>
            <a:off x="381000" y="1905000"/>
            <a:ext cx="4384675" cy="4953000"/>
          </a:xfrm>
        </p:spPr>
        <p:txBody>
          <a:bodyPr/>
          <a:lstStyle/>
          <a:p>
            <a:pPr eaLnBrk="1" hangingPunct="1">
              <a:buFont typeface="Wingdings" pitchFamily="2" charset="2"/>
              <a:buNone/>
            </a:pPr>
            <a:r>
              <a:rPr lang="en-US" b="1" smtClean="0">
                <a:ea typeface="ＭＳ Ｐゴシック" pitchFamily="34" charset="-128"/>
              </a:rPr>
              <a:t>	</a:t>
            </a:r>
            <a:r>
              <a:rPr lang="ja-JP" altLang="en-US" b="1" smtClean="0">
                <a:ea typeface="ＭＳ Ｐゴシック" pitchFamily="34" charset="-128"/>
              </a:rPr>
              <a:t>“</a:t>
            </a:r>
            <a:r>
              <a:rPr lang="en-US" altLang="ja-JP" b="1" smtClean="0">
                <a:ea typeface="ＭＳ Ｐゴシック" pitchFamily="34" charset="-128"/>
              </a:rPr>
              <a:t>The Third World is the creation of foreign aid; without foreign aid there is no third world.</a:t>
            </a:r>
            <a:r>
              <a:rPr lang="ja-JP" altLang="en-US" b="1" smtClean="0">
                <a:ea typeface="ＭＳ Ｐゴシック" pitchFamily="34" charset="-128"/>
              </a:rPr>
              <a:t>”</a:t>
            </a:r>
            <a:r>
              <a:rPr lang="en-US" altLang="ja-JP" b="1" smtClean="0">
                <a:ea typeface="ＭＳ Ｐゴシック" pitchFamily="34" charset="-128"/>
              </a:rPr>
              <a:t> (Look to the Market)</a:t>
            </a:r>
          </a:p>
          <a:p>
            <a:pPr eaLnBrk="1" hangingPunct="1">
              <a:buFont typeface="Wingdings" pitchFamily="2" charset="2"/>
              <a:buNone/>
            </a:pPr>
            <a:r>
              <a:rPr lang="en-US" b="1" smtClean="0">
                <a:ea typeface="ＭＳ Ｐゴシック" pitchFamily="34" charset="-128"/>
              </a:rPr>
              <a:t>	</a:t>
            </a:r>
          </a:p>
          <a:p>
            <a:pPr eaLnBrk="1" hangingPunct="1">
              <a:buFont typeface="Wingdings" pitchFamily="2" charset="2"/>
              <a:buNone/>
            </a:pPr>
            <a:r>
              <a:rPr lang="en-US" b="1" smtClean="0">
                <a:ea typeface="ＭＳ Ｐゴシック" pitchFamily="34" charset="-128"/>
              </a:rPr>
              <a:t>	Lord (Peter Thomas) Bauer</a:t>
            </a:r>
            <a:r>
              <a:rPr lang="en-US" smtClean="0">
                <a:ea typeface="ＭＳ Ｐゴシック" pitchFamily="34" charset="-128"/>
              </a:rPr>
              <a:t>- </a:t>
            </a:r>
            <a:r>
              <a:rPr lang="en-US" b="1" i="1" smtClean="0">
                <a:ea typeface="ＭＳ Ｐゴシック" pitchFamily="34" charset="-128"/>
              </a:rPr>
              <a:t>1915-2002</a:t>
            </a:r>
          </a:p>
        </p:txBody>
      </p:sp>
      <p:pic>
        <p:nvPicPr>
          <p:cNvPr id="49155"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86400" y="1677679"/>
            <a:ext cx="2514600" cy="3836843"/>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r>
              <a:rPr lang="en-US" smtClean="0">
                <a:ea typeface="ＭＳ Ｐゴシック" pitchFamily="34" charset="-128"/>
              </a:rPr>
              <a:t>Quote 6</a:t>
            </a:r>
          </a:p>
        </p:txBody>
      </p:sp>
      <p:sp>
        <p:nvSpPr>
          <p:cNvPr id="43011" name="Rectangle 3"/>
          <p:cNvSpPr>
            <a:spLocks noGrp="1" noRot="1" noChangeArrowheads="1"/>
          </p:cNvSpPr>
          <p:nvPr>
            <p:ph sz="half" idx="1"/>
          </p:nvPr>
        </p:nvSpPr>
        <p:spPr/>
        <p:txBody>
          <a:bodyPr/>
          <a:lstStyle/>
          <a:p>
            <a:pPr eaLnBrk="1" hangingPunct="1">
              <a:buFont typeface="Wingdings" pitchFamily="2" charset="2"/>
              <a:buNone/>
            </a:pPr>
            <a:r>
              <a:rPr lang="en-US" b="1" smtClean="0">
                <a:ea typeface="ＭＳ Ｐゴシック" pitchFamily="34" charset="-128"/>
              </a:rPr>
              <a:t>	Rural poverty is "unperceived."</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Robert Chambers</a:t>
            </a:r>
          </a:p>
        </p:txBody>
      </p:sp>
      <p:sp>
        <p:nvSpPr>
          <p:cNvPr id="43013" name="Rectangle 5"/>
          <p:cNvSpPr>
            <a:spLocks noGrp="1" noRot="1" noChangeArrowheads="1"/>
          </p:cNvSpPr>
          <p:nvPr>
            <p:ph sz="half" idx="2"/>
          </p:nvPr>
        </p:nvSpPr>
        <p:spPr/>
        <p:txBody>
          <a:bodyPr/>
          <a:lstStyle/>
          <a:p>
            <a:pPr eaLnBrk="1" hangingPunct="1">
              <a:buFont typeface="Wingdings" pitchFamily="2" charset="2"/>
              <a:buNone/>
              <a:defRPr/>
            </a:pPr>
            <a:r>
              <a:rPr lang="en-US" smtClean="0">
                <a:ea typeface="+mn-ea"/>
              </a:rPr>
              <a:t> </a:t>
            </a:r>
            <a:r>
              <a:rPr lang="en-US" b="1" smtClean="0">
                <a:ea typeface="+mn-ea"/>
              </a:rPr>
              <a:t>Robert Chambers</a:t>
            </a:r>
          </a:p>
          <a:p>
            <a:pPr eaLnBrk="1" hangingPunct="1">
              <a:buFont typeface="Wingdings" pitchFamily="2" charset="2"/>
              <a:buNone/>
              <a:defRPr/>
            </a:pPr>
            <a:r>
              <a:rPr lang="en-US" b="1" smtClean="0">
                <a:ea typeface="+mn-ea"/>
              </a:rPr>
              <a:t>	</a:t>
            </a:r>
          </a:p>
          <a:p>
            <a:pPr eaLnBrk="1" hangingPunct="1">
              <a:buFont typeface="Wingdings" pitchFamily="2" charset="2"/>
              <a:buNone/>
              <a:defRPr/>
            </a:pPr>
            <a:r>
              <a:rPr lang="en-US" b="1" smtClean="0">
                <a:ea typeface="+mn-ea"/>
              </a:rPr>
              <a:t>	Opening speech at the </a:t>
            </a:r>
            <a:r>
              <a:rPr lang="en-US" b="1" smtClean="0">
                <a:ea typeface="+mn-ea"/>
                <a:hlinkClick r:id="rId2"/>
              </a:rPr>
              <a:t>Farmer First Revisited</a:t>
            </a:r>
            <a:r>
              <a:rPr lang="en-US" b="1" smtClean="0">
                <a:ea typeface="+mn-ea"/>
              </a:rPr>
              <a:t> workshop held at IDS 12-14 December 2007</a:t>
            </a:r>
          </a:p>
          <a:p>
            <a:pPr eaLnBrk="1" hangingPunct="1">
              <a:buFont typeface="Wingdings" pitchFamily="2" charset="2"/>
              <a:buNone/>
              <a:defRPr/>
            </a:pPr>
            <a:endParaRPr lang="en-US" b="1" smtClean="0">
              <a:ea typeface="+mn-ea"/>
            </a:endParaRPr>
          </a:p>
        </p:txBody>
      </p:sp>
      <p:pic>
        <p:nvPicPr>
          <p:cNvPr id="501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429000"/>
            <a:ext cx="2155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Mock Comprehensive Question for Next Week</a:t>
            </a:r>
          </a:p>
        </p:txBody>
      </p:sp>
      <p:sp>
        <p:nvSpPr>
          <p:cNvPr id="56321" name="Content Placeholder 2"/>
          <p:cNvSpPr>
            <a:spLocks noGrp="1"/>
          </p:cNvSpPr>
          <p:nvPr>
            <p:ph sz="quarter" idx="1"/>
          </p:nvPr>
        </p:nvSpPr>
        <p:spPr/>
        <p:txBody>
          <a:bodyPr/>
          <a:lstStyle/>
          <a:p>
            <a:pPr eaLnBrk="1" hangingPunct="1"/>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To what extent should political issues be addressed within a developmental context? Why is political development seen to be a pre-requisite for social and economic development? What are the counter-arguments?  Are there alternative models for a developed polity than the "representative democracy" model?  Refer specifically to the literature on development in your response.</a:t>
            </a:r>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04800" y="533400"/>
            <a:ext cx="8534400" cy="758952"/>
          </a:xfrm>
        </p:spPr>
        <p:txBody>
          <a:bodyPr>
            <a:normAutofit fontScale="90000"/>
          </a:bodyPr>
          <a:lstStyle/>
          <a:p>
            <a:pPr eaLnBrk="1" hangingPunct="1"/>
            <a:r>
              <a:rPr lang="en-US" sz="4000" b="0" dirty="0" smtClean="0">
                <a:ea typeface="ＭＳ Ｐゴシック" pitchFamily="34" charset="-128"/>
              </a:rPr>
              <a:t>Mock Comprehensive Question:</a:t>
            </a:r>
            <a:br>
              <a:rPr lang="en-US" sz="4000" b="0" dirty="0" smtClean="0">
                <a:ea typeface="ＭＳ Ｐゴシック" pitchFamily="34" charset="-128"/>
              </a:rPr>
            </a:br>
            <a:endParaRPr lang="en-US" sz="4000" b="0" dirty="0" smtClean="0">
              <a:ea typeface="ＭＳ Ｐゴシック" pitchFamily="34" charset="-128"/>
            </a:endParaRPr>
          </a:p>
        </p:txBody>
      </p:sp>
      <p:sp>
        <p:nvSpPr>
          <p:cNvPr id="44035" name="Rectangle 3"/>
          <p:cNvSpPr>
            <a:spLocks noGrp="1" noRot="1" noChangeArrowheads="1"/>
          </p:cNvSpPr>
          <p:nvPr>
            <p:ph sz="quarter" idx="1"/>
          </p:nvPr>
        </p:nvSpPr>
        <p:spPr/>
        <p:txBody>
          <a:bodyPr/>
          <a:lstStyle/>
          <a:p>
            <a:pPr eaLnBrk="1" hangingPunct="1">
              <a:lnSpc>
                <a:spcPct val="90000"/>
              </a:lnSpc>
              <a:buFont typeface="Wingdings" pitchFamily="2" charset="2"/>
              <a:buNone/>
            </a:pPr>
            <a:r>
              <a:rPr lang="en-US" b="1" smtClean="0">
                <a:ea typeface="ＭＳ Ｐゴシック" pitchFamily="34" charset="-128"/>
              </a:rPr>
              <a:t>	What comes first, the chicken or the egg? Is human resource development different from economic development within a social development framework, what differences can be found? What criticism can be made of social development approaches? What are the other chicken and egg problems of development studies?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eaLnBrk="1" hangingPunct="1">
              <a:defRPr/>
            </a:pPr>
            <a:r>
              <a:rPr lang="en-US" sz="3200" dirty="0" smtClean="0">
                <a:ea typeface="+mj-ea"/>
              </a:rPr>
              <a:t>Structural Functionalism: Gabriel Almond </a:t>
            </a:r>
            <a:endParaRPr lang="en-US" sz="3200" dirty="0">
              <a:ea typeface="+mj-ea"/>
            </a:endParaRPr>
          </a:p>
        </p:txBody>
      </p:sp>
      <p:sp>
        <p:nvSpPr>
          <p:cNvPr id="5" name="Picture Placeholder 4"/>
          <p:cNvSpPr>
            <a:spLocks noGrp="1"/>
          </p:cNvSpPr>
          <p:nvPr>
            <p:ph type="pic" idx="1"/>
          </p:nvPr>
        </p:nvSpPr>
        <p:spPr/>
      </p:sp>
      <p:sp>
        <p:nvSpPr>
          <p:cNvPr id="43009" name="Content Placeholder 1"/>
          <p:cNvSpPr>
            <a:spLocks noGrp="1"/>
          </p:cNvSpPr>
          <p:nvPr>
            <p:ph type="body" sz="half" idx="2"/>
          </p:nvPr>
        </p:nvSpPr>
        <p:spPr/>
        <p:txBody>
          <a:bodyPr>
            <a:normAutofit/>
          </a:bodyPr>
          <a:lstStyle/>
          <a:p>
            <a:pPr eaLnBrk="1" hangingPunct="1"/>
            <a:r>
              <a:rPr lang="en-US" b="1" u="sng" dirty="0" smtClean="0">
                <a:ea typeface="ＭＳ Ｐゴシック" pitchFamily="34" charset="-128"/>
              </a:rPr>
              <a:t>Inputs:  </a:t>
            </a:r>
          </a:p>
          <a:p>
            <a:pPr eaLnBrk="1" hangingPunct="1"/>
            <a:endParaRPr lang="en-US" b="1" dirty="0" smtClean="0">
              <a:ea typeface="ＭＳ Ｐゴシック" pitchFamily="34" charset="-128"/>
            </a:endParaRPr>
          </a:p>
          <a:p>
            <a:pPr eaLnBrk="1" hangingPunct="1"/>
            <a:r>
              <a:rPr lang="en-US" b="1" dirty="0" smtClean="0">
                <a:ea typeface="ＭＳ Ｐゴシック" pitchFamily="34" charset="-128"/>
              </a:rPr>
              <a:t>interest articulation </a:t>
            </a:r>
          </a:p>
          <a:p>
            <a:pPr eaLnBrk="1" hangingPunct="1"/>
            <a:endParaRPr lang="en-US" b="1" dirty="0" smtClean="0">
              <a:ea typeface="ＭＳ Ｐゴシック" pitchFamily="34" charset="-128"/>
            </a:endParaRPr>
          </a:p>
          <a:p>
            <a:pPr eaLnBrk="1" hangingPunct="1"/>
            <a:r>
              <a:rPr lang="en-US" b="1" dirty="0" smtClean="0">
                <a:ea typeface="ＭＳ Ｐゴシック" pitchFamily="34" charset="-128"/>
              </a:rPr>
              <a:t>Interest aggregation</a:t>
            </a:r>
          </a:p>
          <a:p>
            <a:pPr eaLnBrk="1" hangingPunct="1"/>
            <a:endParaRPr lang="en-US" b="1" dirty="0" smtClean="0">
              <a:ea typeface="ＭＳ Ｐゴシック" pitchFamily="34" charset="-128"/>
            </a:endParaRPr>
          </a:p>
          <a:p>
            <a:pPr eaLnBrk="1" hangingPunct="1"/>
            <a:r>
              <a:rPr lang="en-US" b="1" u="sng" dirty="0" smtClean="0">
                <a:ea typeface="ＭＳ Ｐゴシック" pitchFamily="34" charset="-128"/>
              </a:rPr>
              <a:t>The Black Box (With-inputs)</a:t>
            </a:r>
          </a:p>
          <a:p>
            <a:pPr eaLnBrk="1" hangingPunct="1"/>
            <a:endParaRPr lang="en-US" b="1" dirty="0" smtClean="0">
              <a:ea typeface="ＭＳ Ｐゴシック" pitchFamily="34" charset="-128"/>
            </a:endParaRPr>
          </a:p>
          <a:p>
            <a:pPr eaLnBrk="1" hangingPunct="1"/>
            <a:r>
              <a:rPr lang="en-US" b="1" u="sng" dirty="0" smtClean="0">
                <a:ea typeface="ＭＳ Ｐゴシック" pitchFamily="34" charset="-128"/>
              </a:rPr>
              <a:t>Outputs</a:t>
            </a:r>
            <a:r>
              <a:rPr lang="en-US" b="1" dirty="0" smtClean="0">
                <a:ea typeface="ＭＳ Ｐゴシック" pitchFamily="34" charset="-128"/>
              </a:rPr>
              <a:t>- Policies</a:t>
            </a:r>
          </a:p>
          <a:p>
            <a:pPr eaLnBrk="1" hangingPunct="1"/>
            <a:endParaRPr lang="en-US" b="1" dirty="0" smtClean="0">
              <a:ea typeface="ＭＳ Ｐゴシック" pitchFamily="34" charset="-128"/>
            </a:endParaRPr>
          </a:p>
          <a:p>
            <a:pPr eaLnBrk="1" hangingPunct="1"/>
            <a:r>
              <a:rPr lang="en-US" b="1" u="sng" dirty="0" smtClean="0">
                <a:ea typeface="ＭＳ Ｐゴシック" pitchFamily="34" charset="-128"/>
              </a:rPr>
              <a:t>Feedback</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pic>
        <p:nvPicPr>
          <p:cNvPr id="57346" name="Picture 2" descr="http://notesonatheory.files.wordpress.com/2012/12/easton-model.png?w=655&amp;h=303"/>
          <p:cNvPicPr>
            <a:picLocks noChangeAspect="1" noChangeArrowheads="1"/>
          </p:cNvPicPr>
          <p:nvPr/>
        </p:nvPicPr>
        <p:blipFill>
          <a:blip r:embed="rId2" cstate="print"/>
          <a:srcRect/>
          <a:stretch>
            <a:fillRect/>
          </a:stretch>
        </p:blipFill>
        <p:spPr bwMode="auto">
          <a:xfrm>
            <a:off x="2905125" y="1143000"/>
            <a:ext cx="6238875" cy="288607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0" y="228600"/>
            <a:ext cx="8842375" cy="1431925"/>
          </a:xfrm>
        </p:spPr>
        <p:txBody>
          <a:bodyPr/>
          <a:lstStyle/>
          <a:p>
            <a:pPr eaLnBrk="1" hangingPunct="1"/>
            <a:r>
              <a:rPr lang="en-US" smtClean="0">
                <a:ea typeface="ＭＳ Ｐゴシック" pitchFamily="34" charset="-128"/>
              </a:rPr>
              <a:t>Workshop Exercise: Next Week as Part of Presention</a:t>
            </a:r>
          </a:p>
        </p:txBody>
      </p:sp>
      <p:sp>
        <p:nvSpPr>
          <p:cNvPr id="61443" name="Rectangle 3"/>
          <p:cNvSpPr>
            <a:spLocks noGrp="1" noRot="1" noChangeArrowheads="1"/>
          </p:cNvSpPr>
          <p:nvPr>
            <p:ph sz="quarter" idx="1"/>
          </p:nvPr>
        </p:nvSpPr>
        <p:spPr>
          <a:xfrm>
            <a:off x="457200" y="1905000"/>
            <a:ext cx="8388350" cy="4724400"/>
          </a:xfrm>
        </p:spPr>
        <p:txBody>
          <a:bodyPr/>
          <a:lstStyle/>
          <a:p>
            <a:pPr marL="609600" indent="-609600" eaLnBrk="1" hangingPunct="1">
              <a:lnSpc>
                <a:spcPct val="90000"/>
              </a:lnSpc>
              <a:buFont typeface="Wingdings" pitchFamily="2" charset="2"/>
              <a:buAutoNum type="arabicPeriod"/>
            </a:pPr>
            <a:r>
              <a:rPr lang="en-US" b="1" dirty="0" smtClean="0">
                <a:ea typeface="ＭＳ Ｐゴシック" pitchFamily="34" charset="-128"/>
              </a:rPr>
              <a:t>Deconstruct Questions (Group One)</a:t>
            </a:r>
          </a:p>
          <a:p>
            <a:pPr marL="609600" indent="-609600" eaLnBrk="1" hangingPunct="1">
              <a:lnSpc>
                <a:spcPct val="90000"/>
              </a:lnSpc>
              <a:buFont typeface="Wingdings" pitchFamily="2" charset="2"/>
              <a:buAutoNum type="arabicPeriod"/>
            </a:pPr>
            <a:endParaRPr lang="en-US" b="1" dirty="0" smtClean="0">
              <a:ea typeface="ＭＳ Ｐゴシック" pitchFamily="34" charset="-128"/>
            </a:endParaRPr>
          </a:p>
          <a:p>
            <a:pPr marL="609600" indent="-609600" eaLnBrk="1" hangingPunct="1">
              <a:lnSpc>
                <a:spcPct val="90000"/>
              </a:lnSpc>
              <a:buFont typeface="Wingdings" pitchFamily="2" charset="2"/>
              <a:buAutoNum type="arabicPeriod"/>
            </a:pPr>
            <a:r>
              <a:rPr lang="en-US" b="1" dirty="0" smtClean="0">
                <a:ea typeface="ＭＳ Ｐゴシック" pitchFamily="34" charset="-128"/>
              </a:rPr>
              <a:t>Provide ten references for Questions (Group Two)</a:t>
            </a:r>
          </a:p>
          <a:p>
            <a:pPr marL="609600" indent="-609600" eaLnBrk="1" hangingPunct="1">
              <a:lnSpc>
                <a:spcPct val="90000"/>
              </a:lnSpc>
              <a:buFont typeface="Wingdings" pitchFamily="2" charset="2"/>
              <a:buAutoNum type="arabicPeriod"/>
            </a:pPr>
            <a:endParaRPr lang="en-US" b="1" dirty="0" smtClean="0">
              <a:ea typeface="ＭＳ Ｐゴシック" pitchFamily="34" charset="-128"/>
            </a:endParaRPr>
          </a:p>
          <a:p>
            <a:pPr marL="609600" indent="-609600" eaLnBrk="1" hangingPunct="1">
              <a:lnSpc>
                <a:spcPct val="90000"/>
              </a:lnSpc>
              <a:buFont typeface="Wingdings" pitchFamily="2" charset="2"/>
              <a:buAutoNum type="arabicPeriod"/>
            </a:pPr>
            <a:r>
              <a:rPr lang="en-US" b="1" dirty="0" smtClean="0">
                <a:ea typeface="ＭＳ Ｐゴシック" pitchFamily="34" charset="-128"/>
              </a:rPr>
              <a:t>Write Questions from Quotes 2-4 (Group Three)</a:t>
            </a:r>
          </a:p>
          <a:p>
            <a:pPr marL="609600" indent="-609600" eaLnBrk="1" hangingPunct="1">
              <a:lnSpc>
                <a:spcPct val="90000"/>
              </a:lnSpc>
              <a:buFont typeface="Wingdings" pitchFamily="2" charset="2"/>
              <a:buAutoNum type="arabicPeriod"/>
            </a:pPr>
            <a:endParaRPr lang="en-US" b="1" dirty="0" smtClean="0">
              <a:ea typeface="ＭＳ Ｐゴシック" pitchFamily="34" charset="-128"/>
            </a:endParaRPr>
          </a:p>
          <a:p>
            <a:pPr marL="609600" indent="-609600" eaLnBrk="1" hangingPunct="1">
              <a:lnSpc>
                <a:spcPct val="90000"/>
              </a:lnSpc>
              <a:buFont typeface="Wingdings" pitchFamily="2" charset="2"/>
              <a:buAutoNum type="arabicPeriod"/>
            </a:pPr>
            <a:r>
              <a:rPr lang="en-US" b="1" dirty="0" smtClean="0">
                <a:ea typeface="ＭＳ Ｐゴシック" pitchFamily="34" charset="-128"/>
              </a:rPr>
              <a:t>Write Questions From Quotes 5-6 (All)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http://www.freewebs.com/tpardo/thanks%20rsch%20carto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71438"/>
            <a:ext cx="7872413" cy="60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a:defRPr/>
            </a:pPr>
            <a:r>
              <a:rPr lang="en-US" dirty="0" smtClean="0">
                <a:ea typeface="+mj-ea"/>
              </a:rPr>
              <a:t> </a:t>
            </a:r>
            <a:br>
              <a:rPr lang="en-US" dirty="0" smtClean="0">
                <a:ea typeface="+mj-ea"/>
              </a:rPr>
            </a:br>
            <a:r>
              <a:rPr lang="en-US" dirty="0" smtClean="0">
                <a:ea typeface="+mj-ea"/>
              </a:rPr>
              <a:t>Cultural Debates and the Bureaucracy: A Reminder</a:t>
            </a:r>
          </a:p>
        </p:txBody>
      </p:sp>
      <p:sp>
        <p:nvSpPr>
          <p:cNvPr id="45057" name="Content Placeholder 2"/>
          <p:cNvSpPr>
            <a:spLocks noGrp="1"/>
          </p:cNvSpPr>
          <p:nvPr>
            <p:ph sz="half" idx="1"/>
          </p:nvPr>
        </p:nvSpPr>
        <p:spPr/>
        <p:txBody>
          <a:bodyPr>
            <a:normAutofit fontScale="92500" lnSpcReduction="10000"/>
          </a:bodyPr>
          <a:lstStyle/>
          <a:p>
            <a:pPr eaLnBrk="1" hangingPunct="1">
              <a:buFont typeface="Wingdings 2" pitchFamily="18" charset="2"/>
              <a:buNone/>
            </a:pPr>
            <a:r>
              <a:rPr lang="en-US" b="1" dirty="0" smtClean="0">
                <a:ea typeface="ＭＳ Ｐゴシック" pitchFamily="34" charset="-128"/>
              </a:rPr>
              <a:t>	</a:t>
            </a:r>
          </a:p>
          <a:p>
            <a:pPr eaLnBrk="1" hangingPunct="1">
              <a:buFont typeface="Wingdings 2" pitchFamily="18" charset="2"/>
              <a:buNone/>
            </a:pPr>
            <a:endParaRPr lang="en-US" b="1" dirty="0" smtClean="0">
              <a:ea typeface="ＭＳ Ｐゴシック" pitchFamily="34" charset="-128"/>
            </a:endParaRPr>
          </a:p>
          <a:p>
            <a:pPr eaLnBrk="1" hangingPunct="1">
              <a:buFont typeface="Wingdings 2" pitchFamily="18" charset="2"/>
              <a:buNone/>
            </a:pPr>
            <a:r>
              <a:rPr lang="en-US" b="1" dirty="0" smtClean="0">
                <a:ea typeface="ＭＳ Ｐゴシック" pitchFamily="34" charset="-128"/>
              </a:rPr>
              <a:t>	Disjointed Modernization (Joseph R. </a:t>
            </a:r>
            <a:r>
              <a:rPr lang="en-US" b="1" dirty="0" err="1" smtClean="0">
                <a:ea typeface="ＭＳ Ｐゴシック" pitchFamily="34" charset="-128"/>
              </a:rPr>
              <a:t>Gusfield</a:t>
            </a:r>
            <a:r>
              <a:rPr lang="en-US" b="1" dirty="0" smtClean="0">
                <a:ea typeface="ＭＳ Ｐゴシック" pitchFamily="34" charset="-128"/>
              </a:rPr>
              <a:t>, University of California at San Diego and Susanne Rudolph, University of Chicago)</a:t>
            </a:r>
            <a:endParaRPr lang="en-US" dirty="0" smtClean="0">
              <a:ea typeface="ＭＳ Ｐゴシック" pitchFamily="34" charset="-128"/>
            </a:endParaRPr>
          </a:p>
          <a:p>
            <a:pPr eaLnBrk="1" hangingPunct="1">
              <a:buFont typeface="Wingdings 2" pitchFamily="18" charset="2"/>
              <a:buNone/>
            </a:pPr>
            <a:r>
              <a:rPr lang="en-US" b="1" dirty="0" smtClean="0">
                <a:ea typeface="ＭＳ Ｐゴシック" pitchFamily="34" charset="-128"/>
              </a:rPr>
              <a:t> </a:t>
            </a:r>
            <a:endParaRPr lang="en-US" dirty="0" smtClean="0">
              <a:ea typeface="ＭＳ Ｐゴシック" pitchFamily="34" charset="-128"/>
            </a:endParaRPr>
          </a:p>
          <a:p>
            <a:pPr eaLnBrk="1" hangingPunct="1">
              <a:buFont typeface="Wingdings 2" pitchFamily="18" charset="2"/>
              <a:buNone/>
            </a:pPr>
            <a:r>
              <a:rPr lang="en-US" b="1" dirty="0" smtClean="0">
                <a:ea typeface="ＭＳ Ｐゴシック" pitchFamily="34" charset="-128"/>
              </a:rPr>
              <a:t> </a:t>
            </a:r>
            <a:endParaRPr lang="en-US" dirty="0" smtClean="0">
              <a:ea typeface="ＭＳ Ｐゴシック" pitchFamily="34" charset="-128"/>
            </a:endParaRPr>
          </a:p>
          <a:p>
            <a:pPr eaLnBrk="1" hangingPunct="1">
              <a:buFont typeface="Wingdings 2" pitchFamily="18" charset="2"/>
              <a:buNone/>
            </a:pPr>
            <a:r>
              <a:rPr lang="en-US" b="1" dirty="0" smtClean="0">
                <a:ea typeface="ＭＳ Ｐゴシック" pitchFamily="34" charset="-128"/>
              </a:rPr>
              <a:t>	Misplaced Polarities Theory</a:t>
            </a:r>
            <a:endParaRPr lang="en-US" dirty="0" smtClean="0">
              <a:ea typeface="ＭＳ Ｐゴシック" pitchFamily="34" charset="-128"/>
            </a:endParaRPr>
          </a:p>
          <a:p>
            <a:pPr eaLnBrk="1" hangingPunct="1"/>
            <a:endParaRPr lang="en-US" dirty="0" smtClean="0">
              <a:ea typeface="ＭＳ Ｐゴシック" pitchFamily="34" charset="-128"/>
            </a:endParaRPr>
          </a:p>
        </p:txBody>
      </p:sp>
      <p:sp>
        <p:nvSpPr>
          <p:cNvPr id="5" name="Content Placeholder 4"/>
          <p:cNvSpPr>
            <a:spLocks noGrp="1"/>
          </p:cNvSpPr>
          <p:nvPr>
            <p:ph sz="half" idx="2"/>
          </p:nvPr>
        </p:nvSpPr>
        <p:spPr/>
        <p:txBody>
          <a:bodyPr>
            <a:normAutofit fontScale="92500" lnSpcReduction="10000"/>
          </a:bodyPr>
          <a:lstStyle/>
          <a:p>
            <a:endParaRPr lang="en-US" dirty="0"/>
          </a:p>
        </p:txBody>
      </p:sp>
      <p:pic>
        <p:nvPicPr>
          <p:cNvPr id="45059" name="Picture 3" descr="YP3VCAZOV1G1CACCNY8TCA3K8GWJCAF6KQZCCA7MSQL6CAQQW4S8CAM26B1TCABW7C27CAJ1OVUVCAR02756CAJ1Q165CAJLHC7SCAW2CTJ1CAESDLZACANBCTZ8CARSRL69CA7HVSI1CAV882T7CAG8V9R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1967" y="1371601"/>
            <a:ext cx="226415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political-science.uchicago.edu/images/faculty/srudolph.jpg"/>
          <p:cNvPicPr>
            <a:picLocks noChangeAspect="1" noChangeArrowheads="1"/>
          </p:cNvPicPr>
          <p:nvPr/>
        </p:nvPicPr>
        <p:blipFill>
          <a:blip r:embed="rId3" cstate="print"/>
          <a:srcRect/>
          <a:stretch>
            <a:fillRect/>
          </a:stretch>
        </p:blipFill>
        <p:spPr bwMode="auto">
          <a:xfrm>
            <a:off x="6019800" y="3657600"/>
            <a:ext cx="2300376" cy="304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3"/>
          <p:cNvSpPr>
            <a:spLocks noGrp="1"/>
          </p:cNvSpPr>
          <p:nvPr>
            <p:ph type="body" idx="1"/>
          </p:nvPr>
        </p:nvSpPr>
        <p:spPr>
          <a:ln>
            <a:headEnd/>
            <a:tailEnd/>
          </a:ln>
        </p:spPr>
        <p:txBody>
          <a:bodyPr/>
          <a:lstStyle/>
          <a:p>
            <a:pPr eaLnBrk="1" hangingPunct="1"/>
            <a:r>
              <a:rPr lang="en-US" smtClean="0">
                <a:ea typeface="ＭＳ Ｐゴシック" pitchFamily="34" charset="-128"/>
              </a:rPr>
              <a:t>Crawford Young</a:t>
            </a:r>
          </a:p>
        </p:txBody>
      </p:sp>
      <p:sp>
        <p:nvSpPr>
          <p:cNvPr id="46083" name="Text Placeholder 4"/>
          <p:cNvSpPr>
            <a:spLocks noGrp="1"/>
          </p:cNvSpPr>
          <p:nvPr>
            <p:ph type="body" sz="half" idx="3"/>
          </p:nvPr>
        </p:nvSpPr>
        <p:spPr>
          <a:xfrm>
            <a:off x="4645025" y="5410200"/>
            <a:ext cx="4041775" cy="762000"/>
          </a:xfrm>
          <a:ln>
            <a:headEnd/>
            <a:tailEnd/>
          </a:ln>
        </p:spPr>
        <p:txBody>
          <a:bodyPr/>
          <a:lstStyle/>
          <a:p>
            <a:pPr eaLnBrk="1" hangingPunct="1"/>
            <a:r>
              <a:rPr lang="en-US" smtClean="0">
                <a:ea typeface="ＭＳ Ｐゴシック" pitchFamily="34" charset="-128"/>
              </a:rPr>
              <a:t>Markovitz Book</a:t>
            </a:r>
          </a:p>
        </p:txBody>
      </p:sp>
      <p:sp>
        <p:nvSpPr>
          <p:cNvPr id="46084" name="Content Placeholder 2"/>
          <p:cNvSpPr>
            <a:spLocks noGrp="1"/>
          </p:cNvSpPr>
          <p:nvPr>
            <p:ph sz="quarter" idx="2"/>
          </p:nvPr>
        </p:nvSpPr>
        <p:spPr>
          <a:xfrm>
            <a:off x="457200" y="2590800"/>
            <a:ext cx="4040188"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lnSpcReduction="10000"/>
          </a:bodyPr>
          <a:lstStyle/>
          <a:p>
            <a:pPr eaLnBrk="1" hangingPunct="1">
              <a:lnSpc>
                <a:spcPct val="80000"/>
              </a:lnSpc>
              <a:buFont typeface="Wingdings 2" pitchFamily="18" charset="2"/>
              <a:buNone/>
            </a:pPr>
            <a:r>
              <a:rPr lang="en-US" sz="2200" b="1" dirty="0" smtClean="0">
                <a:ea typeface="ＭＳ Ｐゴシック" pitchFamily="34" charset="-128"/>
              </a:rPr>
              <a:t>Civil Society Collapse and the Impact of (Result of?) Colonialism 	(Crawford Young)  </a:t>
            </a:r>
            <a:endParaRPr lang="en-US" sz="2200" dirty="0" smtClean="0">
              <a:ea typeface="ＭＳ Ｐゴシック" pitchFamily="34" charset="-128"/>
            </a:endParaRPr>
          </a:p>
          <a:p>
            <a:pPr eaLnBrk="1" hangingPunct="1">
              <a:lnSpc>
                <a:spcPct val="80000"/>
              </a:lnSpc>
            </a:pPr>
            <a:endParaRPr lang="en-US" sz="2200" dirty="0" smtClean="0">
              <a:ea typeface="ＭＳ Ｐゴシック" pitchFamily="34" charset="-128"/>
            </a:endParaRPr>
          </a:p>
          <a:p>
            <a:pPr eaLnBrk="1" hangingPunct="1">
              <a:lnSpc>
                <a:spcPct val="80000"/>
              </a:lnSpc>
              <a:buFont typeface="Wingdings 2" pitchFamily="18" charset="2"/>
              <a:buNone/>
            </a:pPr>
            <a:r>
              <a:rPr lang="en-US" sz="2200" b="1" dirty="0" smtClean="0">
                <a:ea typeface="ＭＳ Ｐゴシック" pitchFamily="34" charset="-128"/>
              </a:rPr>
              <a:t> </a:t>
            </a:r>
            <a:endParaRPr lang="en-US" sz="2200" dirty="0" smtClean="0">
              <a:ea typeface="ＭＳ Ｐゴシック" pitchFamily="34" charset="-128"/>
            </a:endParaRPr>
          </a:p>
          <a:p>
            <a:pPr eaLnBrk="1" hangingPunct="1">
              <a:lnSpc>
                <a:spcPct val="80000"/>
              </a:lnSpc>
              <a:buFont typeface="Wingdings 2" pitchFamily="18" charset="2"/>
              <a:buNone/>
            </a:pPr>
            <a:r>
              <a:rPr lang="en-US" sz="2200" b="1" dirty="0" smtClean="0">
                <a:ea typeface="ＭＳ Ｐゴシック" pitchFamily="34" charset="-128"/>
              </a:rPr>
              <a:t>The Administrative State (Picard)</a:t>
            </a:r>
            <a:endParaRPr lang="en-US" sz="2200" dirty="0" smtClean="0">
              <a:ea typeface="ＭＳ Ｐゴシック" pitchFamily="34" charset="-128"/>
            </a:endParaRPr>
          </a:p>
          <a:p>
            <a:pPr eaLnBrk="1" hangingPunct="1">
              <a:lnSpc>
                <a:spcPct val="80000"/>
              </a:lnSpc>
            </a:pPr>
            <a:endParaRPr lang="en-US" sz="2200" dirty="0" smtClean="0">
              <a:ea typeface="ＭＳ Ｐゴシック" pitchFamily="34" charset="-128"/>
            </a:endParaRPr>
          </a:p>
          <a:p>
            <a:pPr eaLnBrk="1" hangingPunct="1">
              <a:lnSpc>
                <a:spcPct val="80000"/>
              </a:lnSpc>
              <a:buFont typeface="Wingdings 2" pitchFamily="18" charset="2"/>
              <a:buNone/>
            </a:pPr>
            <a:endParaRPr lang="en-US" sz="2200" b="1" dirty="0" smtClean="0">
              <a:ea typeface="ＭＳ Ｐゴシック" pitchFamily="34" charset="-128"/>
            </a:endParaRPr>
          </a:p>
          <a:p>
            <a:pPr eaLnBrk="1" hangingPunct="1">
              <a:lnSpc>
                <a:spcPct val="80000"/>
              </a:lnSpc>
              <a:buFont typeface="Wingdings 2" pitchFamily="18" charset="2"/>
              <a:buNone/>
            </a:pPr>
            <a:r>
              <a:rPr lang="en-US" sz="2200" b="1" dirty="0" smtClean="0">
                <a:ea typeface="ＭＳ Ｐゴシック" pitchFamily="34" charset="-128"/>
              </a:rPr>
              <a:t>And the </a:t>
            </a:r>
            <a:r>
              <a:rPr lang="en-US" sz="2200" b="1" u="sng" dirty="0" smtClean="0">
                <a:ea typeface="ＭＳ Ｐゴシック" pitchFamily="34" charset="-128"/>
              </a:rPr>
              <a:t>Organizational Bourgeoisie </a:t>
            </a:r>
            <a:r>
              <a:rPr lang="en-US" sz="2200" b="1" dirty="0" smtClean="0">
                <a:ea typeface="ＭＳ Ｐゴシック" pitchFamily="34" charset="-128"/>
              </a:rPr>
              <a:t>(Leonard </a:t>
            </a:r>
            <a:r>
              <a:rPr lang="en-US" sz="2200" b="1" dirty="0" err="1" smtClean="0">
                <a:ea typeface="ＭＳ Ｐゴシック" pitchFamily="34" charset="-128"/>
              </a:rPr>
              <a:t>Markovitz</a:t>
            </a:r>
            <a:r>
              <a:rPr lang="en-US" sz="2200" b="1" dirty="0" smtClean="0">
                <a:ea typeface="ＭＳ Ｐゴシック" pitchFamily="34" charset="-128"/>
              </a:rPr>
              <a:t>)</a:t>
            </a:r>
            <a:endParaRPr lang="en-US" sz="2200" dirty="0" smtClean="0">
              <a:ea typeface="ＭＳ Ｐゴシック" pitchFamily="34" charset="-128"/>
            </a:endParaRPr>
          </a:p>
          <a:p>
            <a:pPr eaLnBrk="1" hangingPunct="1">
              <a:lnSpc>
                <a:spcPct val="80000"/>
              </a:lnSpc>
              <a:buFont typeface="Wingdings 2" pitchFamily="18" charset="2"/>
              <a:buNone/>
            </a:pPr>
            <a:endParaRPr lang="en-US" sz="2200" dirty="0" smtClean="0">
              <a:ea typeface="ＭＳ Ｐゴシック" pitchFamily="34" charset="-128"/>
            </a:endParaRPr>
          </a:p>
          <a:p>
            <a:pPr eaLnBrk="1" hangingPunct="1">
              <a:lnSpc>
                <a:spcPct val="80000"/>
              </a:lnSpc>
            </a:pPr>
            <a:endParaRPr lang="en-US" sz="2200" dirty="0" smtClean="0">
              <a:ea typeface="ＭＳ Ｐゴシック" pitchFamily="34" charset="-128"/>
            </a:endParaRPr>
          </a:p>
        </p:txBody>
      </p:sp>
      <p:pic>
        <p:nvPicPr>
          <p:cNvPr id="46085" name="Content Placeholder 6" descr="sc-young1_b[1].jpg"/>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a:xfrm>
            <a:off x="4495800" y="1447800"/>
            <a:ext cx="2209800" cy="2193925"/>
          </a:xfrm>
          <a:ln>
            <a:prstDash val="solid"/>
          </a:ln>
        </p:spPr>
      </p:pic>
      <p:sp>
        <p:nvSpPr>
          <p:cNvPr id="19458" name="Title 1"/>
          <p:cNvSpPr>
            <a:spLocks noGrp="1"/>
          </p:cNvSpPr>
          <p:nvPr>
            <p:ph type="title"/>
          </p:nvPr>
        </p:nvSpPr>
        <p:spPr/>
        <p:txBody>
          <a:bodyPr/>
          <a:lstStyle/>
          <a:p>
            <a:pPr eaLnBrk="1" fontAlgn="auto" hangingPunct="1">
              <a:spcAft>
                <a:spcPts val="0"/>
              </a:spcAft>
              <a:defRPr/>
            </a:pPr>
            <a:r>
              <a:rPr lang="en-US" smtClean="0">
                <a:ea typeface="+mj-ea"/>
              </a:rPr>
              <a:t>Problems with Bureaucracy</a:t>
            </a:r>
          </a:p>
        </p:txBody>
      </p:sp>
      <p:pic>
        <p:nvPicPr>
          <p:cNvPr id="46086" name="Picture 5" descr="http://web.gc.cuny.edu/dept/POLIT/pages/books/images/bookthumbs/markovitz_powerandclass.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124200"/>
            <a:ext cx="14859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1423</TotalTime>
  <Words>687</Words>
  <Application>Microsoft Office PowerPoint</Application>
  <PresentationFormat>On-screen Show (4:3)</PresentationFormat>
  <Paragraphs>284</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Civic</vt:lpstr>
      <vt:lpstr>PIA 3395</vt:lpstr>
      <vt:lpstr>Reports</vt:lpstr>
      <vt:lpstr>   Systems Theory and Structural Functionalism- Classic Political Science Theories</vt:lpstr>
      <vt:lpstr>General Systems Theory</vt:lpstr>
      <vt:lpstr>Systems Theory (David Easton. Born June 24, 1917 (age 95)</vt:lpstr>
      <vt:lpstr>Structural Functionalism: Gabriel Almond </vt:lpstr>
      <vt:lpstr>PowerPoint Presentation</vt:lpstr>
      <vt:lpstr>  Cultural Debates and the Bureaucracy: A Reminder</vt:lpstr>
      <vt:lpstr>Problems with Bureaucracy</vt:lpstr>
      <vt:lpstr>M. Crawford Young, Born 1931- University of Wisconsin</vt:lpstr>
      <vt:lpstr> Debates About Bureaucracy</vt:lpstr>
      <vt:lpstr>PowerPoint Presentation</vt:lpstr>
      <vt:lpstr>PowerPoint Presentation</vt:lpstr>
      <vt:lpstr> Group Representation Models</vt:lpstr>
      <vt:lpstr>What is Fascism?</vt:lpstr>
      <vt:lpstr>Integration of State and Society</vt:lpstr>
      <vt:lpstr>Critique of Corporatism</vt:lpstr>
      <vt:lpstr>  Class Analysis- Debates About Social Class</vt:lpstr>
      <vt:lpstr>Class Analysis</vt:lpstr>
      <vt:lpstr>Discussion of Counter-Dependency </vt:lpstr>
      <vt:lpstr>Development Studies Seminar  </vt:lpstr>
      <vt:lpstr>Human Resource Development</vt:lpstr>
      <vt:lpstr>PowerPoint Presentation</vt:lpstr>
      <vt:lpstr>Focus of the Week</vt:lpstr>
      <vt:lpstr>Is This What we Are Talking About? Mini-Discussion</vt:lpstr>
      <vt:lpstr>Agricultural promotion: Basic Needs and HRD</vt:lpstr>
      <vt:lpstr>Counter-Dependency Strategies- Take One</vt:lpstr>
      <vt:lpstr>Gunnar Myrdal (1897-1987)</vt:lpstr>
      <vt:lpstr>Counter-Dependency Strategies- Take Two</vt:lpstr>
      <vt:lpstr>Delinkage- Autarky- 18th Century Style</vt:lpstr>
      <vt:lpstr>PowerPoint Presentation</vt:lpstr>
      <vt:lpstr>The Counter Dependency Synthesis: Development Management</vt:lpstr>
      <vt:lpstr>Key:  Internal Capacity Building</vt:lpstr>
      <vt:lpstr>Unpaid non-political announcement: Again </vt:lpstr>
      <vt:lpstr>PowerPoint Presentation</vt:lpstr>
      <vt:lpstr>HRD Concepts</vt:lpstr>
      <vt:lpstr>“Self awareness – give feedback on how one sees oneself, and how the rest of the team view each other” </vt:lpstr>
      <vt:lpstr>World View: Status and Recruitment  of Administrative Elites</vt:lpstr>
      <vt:lpstr>PowerPoint Presentation</vt:lpstr>
      <vt:lpstr>Strategy of Human Development</vt:lpstr>
      <vt:lpstr>World Bank Institute</vt:lpstr>
      <vt:lpstr>Alternative Choices-1</vt:lpstr>
      <vt:lpstr>Societal Development- A Macro-Approach</vt:lpstr>
      <vt:lpstr>Alternative Choices-2</vt:lpstr>
      <vt:lpstr>The Nature of Moral Arguments</vt:lpstr>
      <vt:lpstr>Alternative Choices-3</vt:lpstr>
      <vt:lpstr>John Stuart Mills (20 May 1806 – 8 May 1873) </vt:lpstr>
      <vt:lpstr>Discussion of Comprehensives </vt:lpstr>
      <vt:lpstr>Overall Question:</vt:lpstr>
      <vt:lpstr>Quotes of the Week:  Deconstruct Each- Quote 1</vt:lpstr>
      <vt:lpstr>PowerPoint Presentation</vt:lpstr>
      <vt:lpstr>Quote 2</vt:lpstr>
      <vt:lpstr>Industria vs. Agraria</vt:lpstr>
      <vt:lpstr>Quote 3</vt:lpstr>
      <vt:lpstr>Quote 4</vt:lpstr>
      <vt:lpstr>Quote 5</vt:lpstr>
      <vt:lpstr>Quote 6</vt:lpstr>
      <vt:lpstr>Mock Comprehensive Question for Next Week</vt:lpstr>
      <vt:lpstr>Mock Comprehensive Question: </vt:lpstr>
      <vt:lpstr>Workshop Exercise: Next Week as Part of Presention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Owner</cp:lastModifiedBy>
  <cp:revision>27</cp:revision>
  <cp:lastPrinted>1601-01-01T00:00:00Z</cp:lastPrinted>
  <dcterms:created xsi:type="dcterms:W3CDTF">1601-01-01T00:00:00Z</dcterms:created>
  <dcterms:modified xsi:type="dcterms:W3CDTF">2013-02-10T16:54:44Z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