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sldIdLst>
    <p:sldId id="256" r:id="rId2"/>
    <p:sldId id="300" r:id="rId3"/>
    <p:sldId id="297" r:id="rId4"/>
    <p:sldId id="298" r:id="rId5"/>
    <p:sldId id="258" r:id="rId6"/>
    <p:sldId id="257" r:id="rId7"/>
    <p:sldId id="290" r:id="rId8"/>
    <p:sldId id="259" r:id="rId9"/>
    <p:sldId id="291" r:id="rId10"/>
    <p:sldId id="260" r:id="rId11"/>
    <p:sldId id="282" r:id="rId12"/>
    <p:sldId id="261" r:id="rId13"/>
    <p:sldId id="283" r:id="rId14"/>
    <p:sldId id="262" r:id="rId15"/>
    <p:sldId id="292" r:id="rId16"/>
    <p:sldId id="284" r:id="rId17"/>
    <p:sldId id="263" r:id="rId18"/>
    <p:sldId id="264" r:id="rId19"/>
    <p:sldId id="285" r:id="rId20"/>
    <p:sldId id="301" r:id="rId21"/>
    <p:sldId id="265" r:id="rId22"/>
    <p:sldId id="286" r:id="rId23"/>
    <p:sldId id="266" r:id="rId24"/>
    <p:sldId id="293" r:id="rId25"/>
    <p:sldId id="267" r:id="rId26"/>
    <p:sldId id="287" r:id="rId27"/>
    <p:sldId id="268" r:id="rId28"/>
    <p:sldId id="294" r:id="rId29"/>
    <p:sldId id="270" r:id="rId30"/>
    <p:sldId id="289" r:id="rId31"/>
    <p:sldId id="271" r:id="rId32"/>
    <p:sldId id="281" r:id="rId33"/>
    <p:sldId id="269" r:id="rId34"/>
    <p:sldId id="272" r:id="rId35"/>
    <p:sldId id="280" r:id="rId36"/>
    <p:sldId id="275" r:id="rId37"/>
    <p:sldId id="279" r:id="rId38"/>
    <p:sldId id="273" r:id="rId39"/>
    <p:sldId id="274" r:id="rId40"/>
    <p:sldId id="276" r:id="rId41"/>
    <p:sldId id="277" r:id="rId42"/>
    <p:sldId id="295" r:id="rId43"/>
    <p:sldId id="296" r:id="rId44"/>
  </p:sldIdLst>
  <p:sldSz cx="9144000" cy="6858000" type="screen4x3"/>
  <p:notesSz cx="6858000" cy="9144000"/>
  <p:defaultTextStyle>
    <a:defPPr>
      <a:defRPr lang="en-US"/>
    </a:defPPr>
    <a:lvl1pPr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8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5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5BC0F15-9D64-4CBA-8572-4FD7DD3FAB2E}" type="datetimeFigureOut">
              <a:rPr lang="en-US"/>
              <a:pPr/>
              <a:t>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5BB7A8-0657-44B2-A032-D3544E4D79C2}" type="slidenum">
              <a:rPr lang="en-US"/>
              <a:pPr/>
              <a:t>‹#›</a:t>
            </a:fld>
            <a:endParaRPr lang="en-US"/>
          </a:p>
        </p:txBody>
      </p:sp>
    </p:spTree>
    <p:extLst>
      <p:ext uri="{BB962C8B-B14F-4D97-AF65-F5344CB8AC3E}">
        <p14:creationId xmlns:p14="http://schemas.microsoft.com/office/powerpoint/2010/main" val="197130843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Arial" pitchFamily="34" charset="0"/>
                <a:ea typeface="ＭＳ Ｐゴシック" pitchFamily="34" charset="-128"/>
              </a:defRPr>
            </a:lvl1pPr>
            <a:lvl2pPr marL="742950" indent="-285750">
              <a:defRPr sz="4800">
                <a:solidFill>
                  <a:schemeClr val="tx1"/>
                </a:solidFill>
                <a:latin typeface="Arial" pitchFamily="34" charset="0"/>
                <a:ea typeface="ＭＳ Ｐゴシック" pitchFamily="34" charset="-128"/>
              </a:defRPr>
            </a:lvl2pPr>
            <a:lvl3pPr marL="1143000" indent="-228600">
              <a:defRPr sz="4800">
                <a:solidFill>
                  <a:schemeClr val="tx1"/>
                </a:solidFill>
                <a:latin typeface="Arial" pitchFamily="34" charset="0"/>
                <a:ea typeface="ＭＳ Ｐゴシック" pitchFamily="34" charset="-128"/>
              </a:defRPr>
            </a:lvl3pPr>
            <a:lvl4pPr marL="1600200" indent="-228600">
              <a:defRPr sz="4800">
                <a:solidFill>
                  <a:schemeClr val="tx1"/>
                </a:solidFill>
                <a:latin typeface="Arial" pitchFamily="34" charset="0"/>
                <a:ea typeface="ＭＳ Ｐゴシック" pitchFamily="34" charset="-128"/>
              </a:defRPr>
            </a:lvl4pPr>
            <a:lvl5pPr marL="2057400" indent="-228600">
              <a:defRPr sz="4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9pPr>
          </a:lstStyle>
          <a:p>
            <a:pPr eaLnBrk="1" hangingPunct="1"/>
            <a:fld id="{770CD0A3-2265-4281-956B-67AD9E4B6AA3}" type="slidenum">
              <a:rPr lang="en-US" sz="1200">
                <a:latin typeface="Arial Narrow" pitchFamily="34" charset="0"/>
              </a:rPr>
              <a:pPr eaLnBrk="1" hangingPunct="1"/>
              <a:t>3</a:t>
            </a:fld>
            <a:endParaRPr lang="en-US" sz="1200">
              <a:latin typeface="Arial Narrow"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Arial" pitchFamily="34" charset="0"/>
                <a:ea typeface="ＭＳ Ｐゴシック" pitchFamily="34" charset="-128"/>
              </a:defRPr>
            </a:lvl1pPr>
            <a:lvl2pPr marL="742950" indent="-285750">
              <a:defRPr sz="4800">
                <a:solidFill>
                  <a:schemeClr val="tx1"/>
                </a:solidFill>
                <a:latin typeface="Arial" pitchFamily="34" charset="0"/>
                <a:ea typeface="ＭＳ Ｐゴシック" pitchFamily="34" charset="-128"/>
              </a:defRPr>
            </a:lvl2pPr>
            <a:lvl3pPr marL="1143000" indent="-228600">
              <a:defRPr sz="4800">
                <a:solidFill>
                  <a:schemeClr val="tx1"/>
                </a:solidFill>
                <a:latin typeface="Arial" pitchFamily="34" charset="0"/>
                <a:ea typeface="ＭＳ Ｐゴシック" pitchFamily="34" charset="-128"/>
              </a:defRPr>
            </a:lvl3pPr>
            <a:lvl4pPr marL="1600200" indent="-228600">
              <a:defRPr sz="4800">
                <a:solidFill>
                  <a:schemeClr val="tx1"/>
                </a:solidFill>
                <a:latin typeface="Arial" pitchFamily="34" charset="0"/>
                <a:ea typeface="ＭＳ Ｐゴシック" pitchFamily="34" charset="-128"/>
              </a:defRPr>
            </a:lvl4pPr>
            <a:lvl5pPr marL="2057400" indent="-228600">
              <a:defRPr sz="4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Arial" pitchFamily="34" charset="0"/>
                <a:ea typeface="ＭＳ Ｐゴシック" pitchFamily="34" charset="-128"/>
              </a:defRPr>
            </a:lvl9pPr>
          </a:lstStyle>
          <a:p>
            <a:pPr eaLnBrk="1" hangingPunct="1"/>
            <a:fld id="{76D24266-7FFA-4421-8CD1-54AEB411A062}" type="slidenum">
              <a:rPr lang="en-US" sz="1200">
                <a:latin typeface="Arial Narrow" pitchFamily="34" charset="0"/>
              </a:rPr>
              <a:pPr eaLnBrk="1" hangingPunct="1"/>
              <a:t>4</a:t>
            </a:fld>
            <a:endParaRPr lang="en-US" sz="1200">
              <a:latin typeface="Arial Narrow"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grpSp>
      <p:sp>
        <p:nvSpPr>
          <p:cNvPr id="1946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946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fld id="{69921EAC-6D1A-4922-88FF-A7BC4F0B32E5}" type="slidenum">
              <a:rPr lang="en-US"/>
              <a:pPr/>
              <a:t>‹#›</a:t>
            </a:fld>
            <a:endParaRPr lang="en-US"/>
          </a:p>
        </p:txBody>
      </p:sp>
    </p:spTree>
    <p:extLst>
      <p:ext uri="{BB962C8B-B14F-4D97-AF65-F5344CB8AC3E}">
        <p14:creationId xmlns:p14="http://schemas.microsoft.com/office/powerpoint/2010/main" val="24297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60E3278-66EC-4BE2-8307-75B8D530902D}" type="slidenum">
              <a:rPr lang="en-US"/>
              <a:pPr/>
              <a:t>‹#›</a:t>
            </a:fld>
            <a:endParaRPr lang="en-US"/>
          </a:p>
        </p:txBody>
      </p:sp>
    </p:spTree>
    <p:extLst>
      <p:ext uri="{BB962C8B-B14F-4D97-AF65-F5344CB8AC3E}">
        <p14:creationId xmlns:p14="http://schemas.microsoft.com/office/powerpoint/2010/main" val="41389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D207693-FD8F-41EE-BA1C-6F0ADD643F0E}" type="slidenum">
              <a:rPr lang="en-US"/>
              <a:pPr/>
              <a:t>‹#›</a:t>
            </a:fld>
            <a:endParaRPr lang="en-US"/>
          </a:p>
        </p:txBody>
      </p:sp>
    </p:spTree>
    <p:extLst>
      <p:ext uri="{BB962C8B-B14F-4D97-AF65-F5344CB8AC3E}">
        <p14:creationId xmlns:p14="http://schemas.microsoft.com/office/powerpoint/2010/main" val="243634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8641C990-3D17-4C2C-91A5-4BAB347FC290}" type="slidenum">
              <a:rPr lang="en-US"/>
              <a:pPr/>
              <a:t>‹#›</a:t>
            </a:fld>
            <a:endParaRPr lang="en-US"/>
          </a:p>
        </p:txBody>
      </p:sp>
    </p:spTree>
    <p:extLst>
      <p:ext uri="{BB962C8B-B14F-4D97-AF65-F5344CB8AC3E}">
        <p14:creationId xmlns:p14="http://schemas.microsoft.com/office/powerpoint/2010/main" val="38082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DCC0BE4-DDB4-4E12-B930-C96E7F0DACDC}" type="slidenum">
              <a:rPr lang="en-US"/>
              <a:pPr/>
              <a:t>‹#›</a:t>
            </a:fld>
            <a:endParaRPr lang="en-US"/>
          </a:p>
        </p:txBody>
      </p:sp>
    </p:spTree>
    <p:extLst>
      <p:ext uri="{BB962C8B-B14F-4D97-AF65-F5344CB8AC3E}">
        <p14:creationId xmlns:p14="http://schemas.microsoft.com/office/powerpoint/2010/main" val="372418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30317A3-E0E8-46D9-AC53-49DB9C00CEEB}" type="slidenum">
              <a:rPr lang="en-US"/>
              <a:pPr/>
              <a:t>‹#›</a:t>
            </a:fld>
            <a:endParaRPr lang="en-US"/>
          </a:p>
        </p:txBody>
      </p:sp>
    </p:spTree>
    <p:extLst>
      <p:ext uri="{BB962C8B-B14F-4D97-AF65-F5344CB8AC3E}">
        <p14:creationId xmlns:p14="http://schemas.microsoft.com/office/powerpoint/2010/main" val="131781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02D74ADC-B952-43F2-A8CC-1576710B14F4}" type="slidenum">
              <a:rPr lang="en-US"/>
              <a:pPr/>
              <a:t>‹#›</a:t>
            </a:fld>
            <a:endParaRPr lang="en-US"/>
          </a:p>
        </p:txBody>
      </p:sp>
    </p:spTree>
    <p:extLst>
      <p:ext uri="{BB962C8B-B14F-4D97-AF65-F5344CB8AC3E}">
        <p14:creationId xmlns:p14="http://schemas.microsoft.com/office/powerpoint/2010/main" val="258933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5B3C44A6-A61E-4441-967E-93FA7B39F8A5}" type="slidenum">
              <a:rPr lang="en-US"/>
              <a:pPr/>
              <a:t>‹#›</a:t>
            </a:fld>
            <a:endParaRPr lang="en-US"/>
          </a:p>
        </p:txBody>
      </p:sp>
    </p:spTree>
    <p:extLst>
      <p:ext uri="{BB962C8B-B14F-4D97-AF65-F5344CB8AC3E}">
        <p14:creationId xmlns:p14="http://schemas.microsoft.com/office/powerpoint/2010/main" val="188910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4D970B42-E9D5-4AA5-B949-033FF2E61219}" type="slidenum">
              <a:rPr lang="en-US"/>
              <a:pPr/>
              <a:t>‹#›</a:t>
            </a:fld>
            <a:endParaRPr lang="en-US"/>
          </a:p>
        </p:txBody>
      </p:sp>
    </p:spTree>
    <p:extLst>
      <p:ext uri="{BB962C8B-B14F-4D97-AF65-F5344CB8AC3E}">
        <p14:creationId xmlns:p14="http://schemas.microsoft.com/office/powerpoint/2010/main" val="316167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583F9BC-1FE6-4015-92A8-2C47C35C5C26}" type="slidenum">
              <a:rPr lang="en-US"/>
              <a:pPr/>
              <a:t>‹#›</a:t>
            </a:fld>
            <a:endParaRPr lang="en-US"/>
          </a:p>
        </p:txBody>
      </p:sp>
    </p:spTree>
    <p:extLst>
      <p:ext uri="{BB962C8B-B14F-4D97-AF65-F5344CB8AC3E}">
        <p14:creationId xmlns:p14="http://schemas.microsoft.com/office/powerpoint/2010/main" val="186215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E0C43A0-937A-426E-99E0-AEAC343E69C7}" type="slidenum">
              <a:rPr lang="en-US"/>
              <a:pPr/>
              <a:t>‹#›</a:t>
            </a:fld>
            <a:endParaRPr lang="en-US"/>
          </a:p>
        </p:txBody>
      </p:sp>
    </p:spTree>
    <p:extLst>
      <p:ext uri="{BB962C8B-B14F-4D97-AF65-F5344CB8AC3E}">
        <p14:creationId xmlns:p14="http://schemas.microsoft.com/office/powerpoint/2010/main" val="112357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3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ea typeface="+mn-ea"/>
              </a:endParaRPr>
            </a:p>
          </p:txBody>
        </p:sp>
        <p:sp>
          <p:nvSpPr>
            <p:cNvPr id="1844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ea typeface="+mn-ea"/>
              </a:endParaRPr>
            </a:p>
          </p:txBody>
        </p:sp>
      </p:grpSp>
      <p:sp>
        <p:nvSpPr>
          <p:cNvPr id="1844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Arial" pitchFamily="34" charset="0"/>
                <a:ea typeface="+mn-ea"/>
              </a:defRPr>
            </a:lvl1pPr>
          </a:lstStyle>
          <a:p>
            <a:pPr>
              <a:defRPr/>
            </a:pPr>
            <a:endParaRPr lang="en-US"/>
          </a:p>
        </p:txBody>
      </p:sp>
      <p:sp>
        <p:nvSpPr>
          <p:cNvPr id="1844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latin typeface="Arial" pitchFamily="34" charset="0"/>
                <a:ea typeface="+mn-ea"/>
              </a:defRPr>
            </a:lvl1pPr>
          </a:lstStyle>
          <a:p>
            <a:pPr>
              <a:defRPr/>
            </a:pPr>
            <a:endParaRPr lang="en-US"/>
          </a:p>
        </p:txBody>
      </p:sp>
      <p:sp>
        <p:nvSpPr>
          <p:cNvPr id="1844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641951F6-192B-4C15-A0A2-3BA123690E95}" type="slidenum">
              <a:rPr lang="en-US"/>
              <a:pPr/>
              <a:t>‹#›</a:t>
            </a:fld>
            <a:endParaRPr lang="en-US"/>
          </a:p>
        </p:txBody>
      </p:sp>
      <p:sp>
        <p:nvSpPr>
          <p:cNvPr id="1844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ＭＳ Ｐゴシック" charset="0"/>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itchFamily="34" charset="0"/>
          <a:ea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An_American_Dilemma:_The_Negro_Problem_and_Modern_Democracy"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armer-first.org/"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ea typeface="ＭＳ Ｐゴシック" pitchFamily="34" charset="-128"/>
              </a:rPr>
              <a:t>PIA 3395</a:t>
            </a:r>
          </a:p>
        </p:txBody>
      </p:sp>
      <p:sp>
        <p:nvSpPr>
          <p:cNvPr id="4099" name="Rectangle 3"/>
          <p:cNvSpPr>
            <a:spLocks noGrp="1" noChangeArrowheads="1"/>
          </p:cNvSpPr>
          <p:nvPr>
            <p:ph type="subTitle" idx="1"/>
          </p:nvPr>
        </p:nvSpPr>
        <p:spPr/>
        <p:txBody>
          <a:bodyPr/>
          <a:lstStyle/>
          <a:p>
            <a:pPr eaLnBrk="1" hangingPunct="1"/>
            <a:r>
              <a:rPr lang="en-US" sz="4400" b="1" smtClean="0">
                <a:ea typeface="ＭＳ Ｐゴシック" pitchFamily="34" charset="-128"/>
              </a:rPr>
              <a:t>Development Theory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3" name="Group 31"/>
          <p:cNvGraphicFramePr>
            <a:graphicFrameLocks noGrp="1"/>
          </p:cNvGraphicFramePr>
          <p:nvPr/>
        </p:nvGraphicFramePr>
        <p:xfrm>
          <a:off x="381000" y="1219200"/>
          <a:ext cx="8763000" cy="10596563"/>
        </p:xfrm>
        <a:graphic>
          <a:graphicData uri="http://schemas.openxmlformats.org/drawingml/2006/table">
            <a:tbl>
              <a:tblPr/>
              <a:tblGrid>
                <a:gridCol w="8763000"/>
              </a:tblGrid>
              <a:tr h="54560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On Counter-dependency strategies see Louis A.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picard</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"Self-Sufficiency,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Delinkage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Food Production: Limits on Agricultural Development in Africa," in </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World Food policies: Toward Agricultural Interdependence</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William P. Browne and Don F.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Hadwiger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eds. (Boulder: Lynne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Rienner</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Publishers, 1986), pp. 121-136 and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Louis A. Picard and Michele </a:t>
                      </a:r>
                      <a:r>
                        <a:rPr kumimoji="0" lang="en-US" sz="2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Garrity</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"Dependency Avoidance, Dependency reversal and economic development: Cases from the nineteenth-century periphery," </a:t>
                      </a:r>
                      <a:r>
                        <a:rPr kumimoji="0" lang="en-US" sz="2400" b="1" i="0" u="sng"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Africanus</a:t>
                      </a:r>
                      <a:r>
                        <a:rPr kumimoji="0" lang="en-US" sz="24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Journal of Development Alternatives</a:t>
                      </a: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vol. 23, nos. 1 and 2 (1993), pp. 13-29.</a:t>
                      </a: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Public Domain: On line </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04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5" name="Rectangle 15"/>
          <p:cNvSpPr>
            <a:spLocks noChangeArrowheads="1"/>
          </p:cNvSpPr>
          <p:nvPr/>
        </p:nvSpPr>
        <p:spPr bwMode="auto">
          <a:xfrm>
            <a:off x="0" y="453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sp>
        <p:nvSpPr>
          <p:cNvPr id="19466" name="Rectangle 18"/>
          <p:cNvSpPr>
            <a:spLocks noGrp="1" noRot="1" noChangeArrowheads="1"/>
          </p:cNvSpPr>
          <p:nvPr>
            <p:ph type="title" idx="4294967295"/>
          </p:nvPr>
        </p:nvSpPr>
        <p:spPr>
          <a:xfrm>
            <a:off x="152400" y="228600"/>
            <a:ext cx="93726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3200" smtClean="0">
                <a:solidFill>
                  <a:schemeClr val="tx1"/>
                </a:solidFill>
                <a:effectLst/>
                <a:ea typeface="ＭＳ Ｐゴシック" pitchFamily="34" charset="-128"/>
              </a:rPr>
              <a:t>Unpaid non-political announcement: Again</a:t>
            </a:r>
            <a:br>
              <a:rPr lang="en-US" sz="3200" smtClean="0">
                <a:solidFill>
                  <a:schemeClr val="tx1"/>
                </a:solidFill>
                <a:effectLst/>
                <a:ea typeface="ＭＳ Ｐゴシック" pitchFamily="34" charset="-128"/>
              </a:rPr>
            </a:br>
            <a:endParaRPr lang="en-US" sz="3200" smtClean="0">
              <a:solidFill>
                <a:schemeClr val="tx1"/>
              </a:solidFill>
              <a:effectLst/>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r>
              <a:rPr lang="en-US" smtClean="0">
                <a:ea typeface="ＭＳ Ｐゴシック" pitchFamily="34" charset="-128"/>
              </a:rPr>
              <a:t>Agricultural promotion</a:t>
            </a:r>
          </a:p>
        </p:txBody>
      </p:sp>
      <p:pic>
        <p:nvPicPr>
          <p:cNvPr id="20482"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905000"/>
            <a:ext cx="7696200" cy="4191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One</a:t>
            </a:r>
          </a:p>
        </p:txBody>
      </p:sp>
      <p:sp>
        <p:nvSpPr>
          <p:cNvPr id="26627" name="Rectangle 3"/>
          <p:cNvSpPr>
            <a:spLocks noGrp="1" noRot="1" noChangeArrowheads="1"/>
          </p:cNvSpPr>
          <p:nvPr>
            <p:ph type="body" idx="1"/>
          </p:nvPr>
        </p:nvSpPr>
        <p:spPr>
          <a:xfrm>
            <a:off x="838200" y="1524000"/>
            <a:ext cx="8007350" cy="4572000"/>
          </a:xfrm>
        </p:spPr>
        <p:txBody>
          <a:bodyPr/>
          <a:lstStyle/>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1. World Systems Transformation (Wallerstein)</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2. World Redistribution (Brandt Commission NIEO)</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3. Social Systems Transformation (Myrdal)</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4. Regional Cooperation (producer cartels)</a:t>
            </a:r>
          </a:p>
          <a:p>
            <a:pPr eaLnBrk="1" hangingPunct="1">
              <a:lnSpc>
                <a:spcPct val="90000"/>
              </a:lnSpc>
              <a:defRPr/>
            </a:pPr>
            <a:endParaRPr lang="en-US" sz="2800" b="1" smtClean="0">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r>
              <a:rPr lang="en-US" smtClean="0">
                <a:ea typeface="ＭＳ Ｐゴシック" pitchFamily="34" charset="-128"/>
              </a:rPr>
              <a:t>Gunnar Myrdal (1897-1987)</a:t>
            </a:r>
          </a:p>
        </p:txBody>
      </p:sp>
      <p:pic>
        <p:nvPicPr>
          <p:cNvPr id="22530"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9200" y="1905000"/>
            <a:ext cx="3546475" cy="4419600"/>
          </a:xfrm>
        </p:spPr>
      </p:pic>
      <p:sp>
        <p:nvSpPr>
          <p:cNvPr id="52229" name="Rectangle 5"/>
          <p:cNvSpPr>
            <a:spLocks noGrp="1" noRot="1" noChangeArrowheads="1"/>
          </p:cNvSpPr>
          <p:nvPr>
            <p:ph type="body" sz="half" idx="2"/>
          </p:nvPr>
        </p:nvSpPr>
        <p:spPr/>
        <p:txBody>
          <a:bodyPr/>
          <a:lstStyle/>
          <a:p>
            <a:pPr eaLnBrk="1" hangingPunct="1"/>
            <a:r>
              <a:rPr lang="en-US" i="1" smtClean="0">
                <a:ea typeface="ＭＳ Ｐゴシック" pitchFamily="34" charset="-128"/>
                <a:hlinkClick r:id="rId3" tooltip="An American Dilemma: The Negro Problem and Modern Democracy"/>
              </a:rPr>
              <a:t>An American Dilemma: The Negro Problem and Modern Democracy</a:t>
            </a:r>
            <a:r>
              <a:rPr lang="en-US" smtClean="0">
                <a:ea typeface="ＭＳ Ｐゴシック" pitchFamily="34" charset="-128"/>
              </a:rPr>
              <a:t> </a:t>
            </a:r>
            <a:r>
              <a:rPr lang="en-US" smtClean="0">
                <a:solidFill>
                  <a:schemeClr val="hlink"/>
                </a:solidFill>
                <a:effectLst>
                  <a:outerShdw blurRad="38100" dist="38100" dir="2700000" algn="tl">
                    <a:srgbClr val="000000"/>
                  </a:outerShdw>
                </a:effectLst>
                <a:ea typeface="ＭＳ Ｐゴシック" pitchFamily="34" charset="-128"/>
              </a:rPr>
              <a:t>(1944)</a:t>
            </a:r>
          </a:p>
          <a:p>
            <a:pPr eaLnBrk="1" hangingPunct="1"/>
            <a:endParaRPr lang="en-US" smtClean="0">
              <a:solidFill>
                <a:schemeClr val="hlink"/>
              </a:solidFill>
              <a:effectLst>
                <a:outerShdw blurRad="38100" dist="38100" dir="2700000" algn="tl">
                  <a:srgbClr val="000000"/>
                </a:outerShdw>
              </a:effectLst>
              <a:ea typeface="ＭＳ Ｐゴシック" pitchFamily="34" charset="-128"/>
            </a:endParaRPr>
          </a:p>
          <a:p>
            <a:pPr eaLnBrk="1" hangingPunct="1"/>
            <a:r>
              <a:rPr lang="en-US" i="1" u="sng" smtClean="0">
                <a:solidFill>
                  <a:schemeClr val="hlink"/>
                </a:solidFill>
                <a:effectLst>
                  <a:outerShdw blurRad="38100" dist="38100" dir="2700000" algn="tl">
                    <a:srgbClr val="000000"/>
                  </a:outerShdw>
                </a:effectLst>
                <a:ea typeface="ＭＳ Ｐゴシック" pitchFamily="34" charset="-128"/>
              </a:rPr>
              <a:t>Asian Drama: An inquiry into the Poverty of Nations</a:t>
            </a:r>
            <a:r>
              <a:rPr lang="en-US" smtClean="0">
                <a:ea typeface="ＭＳ Ｐゴシック" pitchFamily="34" charset="-128"/>
              </a:rPr>
              <a:t> </a:t>
            </a:r>
            <a:r>
              <a:rPr lang="en-US" smtClean="0">
                <a:solidFill>
                  <a:schemeClr val="hlink"/>
                </a:solidFill>
                <a:effectLst>
                  <a:outerShdw blurRad="38100" dist="38100" dir="2700000" algn="tl">
                    <a:srgbClr val="000000"/>
                  </a:outerShdw>
                </a:effectLst>
                <a:ea typeface="ＭＳ Ｐゴシック" pitchFamily="34" charset="-128"/>
              </a:rPr>
              <a:t>(1968)</a:t>
            </a:r>
            <a:r>
              <a:rPr lang="en-US" smtClean="0">
                <a:ea typeface="ＭＳ Ｐゴシック" pitchFamily="34" charset="-128"/>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mtClean="0">
                <a:ea typeface="ＭＳ Ｐゴシック" pitchFamily="34" charset="-128"/>
              </a:rPr>
              <a:t>Counter-Dependency Strategies- Take Two</a:t>
            </a:r>
          </a:p>
        </p:txBody>
      </p:sp>
      <p:sp>
        <p:nvSpPr>
          <p:cNvPr id="27651" name="Rectangle 3"/>
          <p:cNvSpPr>
            <a:spLocks noGrp="1" noRot="1" noChangeArrowheads="1"/>
          </p:cNvSpPr>
          <p:nvPr>
            <p:ph type="body" idx="1"/>
          </p:nvPr>
        </p:nvSpPr>
        <p:spPr/>
        <p:txBody>
          <a:bodyPr/>
          <a:lstStyle/>
          <a:p>
            <a:pPr marL="533400" indent="-533400" eaLnBrk="1" hangingPunct="1">
              <a:lnSpc>
                <a:spcPct val="80000"/>
              </a:lnSpc>
              <a:buFont typeface="Wingdings" pitchFamily="2" charset="2"/>
              <a:buNone/>
            </a:pPr>
            <a:r>
              <a:rPr lang="en-US" sz="2800" b="1" smtClean="0">
                <a:ea typeface="ＭＳ Ｐゴシック" pitchFamily="34" charset="-128"/>
              </a:rPr>
              <a:t>5. Self-sufficiency (autarky)</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6. Delinking (or partial self-sufficiency)</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7. Dependency avoidance</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8. Dependency reversal</a:t>
            </a:r>
          </a:p>
          <a:p>
            <a:pPr marL="533400" indent="-533400" eaLnBrk="1" hangingPunct="1">
              <a:lnSpc>
                <a:spcPct val="80000"/>
              </a:lnSpc>
            </a:pPr>
            <a:endParaRPr lang="en-US" sz="2800" b="1" smtClean="0">
              <a:ea typeface="ＭＳ Ｐゴシック" pitchFamily="34" charset="-128"/>
            </a:endParaRPr>
          </a:p>
          <a:p>
            <a:pPr marL="533400" indent="-533400" eaLnBrk="1" hangingPunct="1">
              <a:lnSpc>
                <a:spcPct val="80000"/>
              </a:lnSpc>
              <a:buFont typeface="Wingdings" pitchFamily="2" charset="2"/>
              <a:buNone/>
            </a:pPr>
            <a:r>
              <a:rPr lang="en-US" sz="2800" b="1" smtClean="0">
                <a:ea typeface="ＭＳ Ｐゴシック" pitchFamily="34" charset="-128"/>
              </a:rPr>
              <a:t>9. Dependent Development (Cardozo and Evans in Munoz)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Delinkage- Autarky- 18</a:t>
            </a:r>
            <a:r>
              <a:rPr lang="en-US" baseline="30000" smtClean="0">
                <a:ea typeface="ＭＳ Ｐゴシック" pitchFamily="34" charset="-128"/>
              </a:rPr>
              <a:t>th</a:t>
            </a:r>
            <a:r>
              <a:rPr lang="en-US" smtClean="0">
                <a:ea typeface="ＭＳ Ｐゴシック" pitchFamily="34" charset="-128"/>
              </a:rPr>
              <a:t> Century Style</a:t>
            </a: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52588"/>
            <a:ext cx="7431088" cy="444341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100888"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0" y="244475"/>
            <a:ext cx="9448800" cy="1431925"/>
          </a:xfrm>
        </p:spPr>
        <p:txBody>
          <a:bodyPr/>
          <a:lstStyle/>
          <a:p>
            <a:pPr eaLnBrk="1" hangingPunct="1"/>
            <a:r>
              <a:rPr lang="en-US" smtClean="0">
                <a:ea typeface="ＭＳ Ｐゴシック" pitchFamily="34" charset="-128"/>
              </a:rPr>
              <a:t>The Counter Dependency Synthesis: Development Management</a:t>
            </a:r>
          </a:p>
        </p:txBody>
      </p:sp>
      <p:sp>
        <p:nvSpPr>
          <p:cNvPr id="28675" name="Rectangle 3"/>
          <p:cNvSpPr>
            <a:spLocks noGrp="1" noRot="1" noChangeArrowheads="1"/>
          </p:cNvSpPr>
          <p:nvPr>
            <p:ph type="body" idx="1"/>
          </p:nvPr>
        </p:nvSpPr>
        <p:spPr/>
        <p:txBody>
          <a:bodyPr/>
          <a:lstStyle/>
          <a:p>
            <a:pPr eaLnBrk="1" hangingPunct="1">
              <a:buFont typeface="Wingdings" pitchFamily="2" charset="2"/>
              <a:buNone/>
            </a:pPr>
            <a:endParaRPr lang="en-US" smtClean="0">
              <a:ea typeface="ＭＳ Ｐゴシック" pitchFamily="34" charset="-128"/>
            </a:endParaRPr>
          </a:p>
          <a:p>
            <a:pPr eaLnBrk="1" hangingPunct="1">
              <a:buFont typeface="Wingdings" pitchFamily="2" charset="2"/>
              <a:buNone/>
            </a:pPr>
            <a:r>
              <a:rPr lang="en-US" b="1" smtClean="0">
                <a:ea typeface="ＭＳ Ｐゴシック" pitchFamily="34" charset="-128"/>
              </a:rPr>
              <a:t>	Strategies for government action not that much different.</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eg. Import substitution. Planning, basic needs and capital accumulation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en-US" smtClean="0">
                <a:ea typeface="ＭＳ Ｐゴシック" pitchFamily="34" charset="-128"/>
              </a:rPr>
              <a:t>Key:  Internal Capacity Building</a:t>
            </a:r>
          </a:p>
        </p:txBody>
      </p:sp>
      <p:sp>
        <p:nvSpPr>
          <p:cNvPr id="29699" name="Rectangle 3"/>
          <p:cNvSpPr>
            <a:spLocks noGrp="1" noRot="1" noChangeArrowheads="1"/>
          </p:cNvSpPr>
          <p:nvPr>
            <p:ph type="body" idx="1"/>
          </p:nvPr>
        </p:nvSpPr>
        <p:spPr/>
        <p:txBody>
          <a:bodyPr/>
          <a:lstStyle/>
          <a:p>
            <a:pPr eaLnBrk="1" hangingPunct="1"/>
            <a:endParaRPr lang="en-US" b="1" smtClean="0">
              <a:ea typeface="ＭＳ Ｐゴシック" pitchFamily="34" charset="-128"/>
            </a:endParaRPr>
          </a:p>
          <a:p>
            <a:pPr eaLnBrk="1" hangingPunct="1"/>
            <a:r>
              <a:rPr lang="en-US" b="1" smtClean="0">
                <a:ea typeface="ＭＳ Ｐゴシック" pitchFamily="34" charset="-128"/>
              </a:rPr>
              <a:t>Counter-Dependency Framework for analysis:  </a:t>
            </a:r>
          </a:p>
          <a:p>
            <a:pPr eaLnBrk="1" hangingPunct="1"/>
            <a:endParaRPr lang="en-US" b="1" smtClean="0">
              <a:ea typeface="ＭＳ Ｐゴシック" pitchFamily="34" charset="-128"/>
            </a:endParaRPr>
          </a:p>
          <a:p>
            <a:pPr eaLnBrk="1" hangingPunct="1"/>
            <a:r>
              <a:rPr lang="en-US" b="1" smtClean="0">
                <a:ea typeface="ＭＳ Ｐゴシック" pitchFamily="34" charset="-128"/>
              </a:rPr>
              <a:t>Social Development, Human Capital and Social Capital</a:t>
            </a:r>
          </a:p>
          <a:p>
            <a:pPr eaLnBrk="1" hangingPunct="1"/>
            <a:endParaRPr lang="en-US" b="1" smtClean="0">
              <a:ea typeface="ＭＳ Ｐゴシック" pitchFamily="34" charset="-128"/>
            </a:endParaRPr>
          </a:p>
          <a:p>
            <a:pPr eaLnBrk="1" hangingPunct="1"/>
            <a:r>
              <a:rPr lang="en-US" b="1" smtClean="0">
                <a:ea typeface="ＭＳ Ｐゴシック" pitchFamily="34" charset="-128"/>
              </a:rPr>
              <a:t>Millennium Development Goals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a typeface="ＭＳ Ｐゴシック" pitchFamily="34" charset="-128"/>
              </a:rPr>
              <a:t>RED Group</a:t>
            </a:r>
          </a:p>
        </p:txBody>
      </p:sp>
      <p:sp>
        <p:nvSpPr>
          <p:cNvPr id="3" name="Content Placeholder 2"/>
          <p:cNvSpPr>
            <a:spLocks noGrp="1"/>
          </p:cNvSpPr>
          <p:nvPr>
            <p:ph idx="1"/>
          </p:nvPr>
        </p:nvSpPr>
        <p:spPr/>
        <p:txBody>
          <a:bodyPr/>
          <a:lstStyle/>
          <a:p>
            <a:endParaRPr lang="en-US" sz="4400" b="1" smtClean="0">
              <a:ea typeface="ＭＳ Ｐゴシック" pitchFamily="34" charset="-128"/>
            </a:endParaRPr>
          </a:p>
          <a:p>
            <a:r>
              <a:rPr lang="en-US" sz="4400" b="1" smtClean="0">
                <a:ea typeface="ＭＳ Ｐゴシック" pitchFamily="34" charset="-128"/>
              </a:rPr>
              <a:t>Completion of Synthesis Report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0"/>
            <a:ext cx="835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81000" y="228600"/>
            <a:ext cx="8385175" cy="1431925"/>
          </a:xfrm>
        </p:spPr>
        <p:txBody>
          <a:bodyPr/>
          <a:lstStyle/>
          <a:p>
            <a:pPr eaLnBrk="1" hangingPunct="1"/>
            <a:r>
              <a:rPr lang="en-US" b="0" smtClean="0">
                <a:ea typeface="ＭＳ Ｐゴシック" pitchFamily="34" charset="-128"/>
              </a:rPr>
              <a:t>HRD Concepts</a:t>
            </a:r>
          </a:p>
        </p:txBody>
      </p:sp>
      <p:sp>
        <p:nvSpPr>
          <p:cNvPr id="30723" name="Rectangle 3"/>
          <p:cNvSpPr>
            <a:spLocks noGrp="1" noRot="1" noChangeArrowheads="1"/>
          </p:cNvSpPr>
          <p:nvPr>
            <p:ph type="body" idx="1"/>
          </p:nvPr>
        </p:nvSpPr>
        <p:spPr>
          <a:xfrm>
            <a:off x="685800" y="1295400"/>
            <a:ext cx="8007350" cy="4191000"/>
          </a:xfrm>
        </p:spPr>
        <p:txBody>
          <a:bodyPr/>
          <a:lstStyle/>
          <a:p>
            <a:pPr marL="533400" indent="-533400" eaLnBrk="1" hangingPunct="1"/>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1. Socialization and self awareness</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2. Status vs. Role</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3. Counter-Roles</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4. Role Theory</a:t>
            </a:r>
          </a:p>
          <a:p>
            <a:pPr marL="533400" indent="-533400" eaLnBrk="1" hangingPunct="1">
              <a:buFont typeface="Wingdings" pitchFamily="2" charset="2"/>
              <a:buNone/>
            </a:pPr>
            <a:endParaRPr lang="en-US" sz="2800" b="1" smtClean="0">
              <a:ea typeface="ＭＳ Ｐゴシック" pitchFamily="34" charset="-128"/>
            </a:endParaRPr>
          </a:p>
          <a:p>
            <a:pPr marL="533400" indent="-533400" eaLnBrk="1" hangingPunct="1">
              <a:buFont typeface="Wingdings" pitchFamily="2" charset="2"/>
              <a:buNone/>
            </a:pPr>
            <a:r>
              <a:rPr lang="en-US" sz="2800" b="1" smtClean="0">
                <a:ea typeface="ＭＳ Ｐゴシック" pitchFamily="34" charset="-128"/>
              </a:rPr>
              <a:t>5. Elite Theory</a:t>
            </a:r>
            <a:r>
              <a:rPr lang="en-US" sz="2800" smtClean="0">
                <a:ea typeface="ＭＳ Ｐゴシック" pitchFamily="34" charset="-128"/>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5087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p:cNvSpPr>
            <a:spLocks noGrp="1" noRot="1" noChangeArrowheads="1"/>
          </p:cNvSpPr>
          <p:nvPr>
            <p:ph type="title" idx="4294967295"/>
          </p:nvPr>
        </p:nvSpPr>
        <p:spPr>
          <a:xfrm>
            <a:off x="758825" y="244475"/>
            <a:ext cx="8385175" cy="1431925"/>
          </a:xfrm>
        </p:spPr>
        <p:txBody>
          <a:bodyPr/>
          <a:lstStyle/>
          <a:p>
            <a:pPr eaLnBrk="1" hangingPunct="1"/>
            <a:r>
              <a:rPr lang="ja-JP" altLang="en-US" sz="2800" smtClean="0">
                <a:ea typeface="ＭＳ Ｐゴシック" pitchFamily="34" charset="-128"/>
              </a:rPr>
              <a:t>“</a:t>
            </a:r>
            <a:r>
              <a:rPr lang="en-US" altLang="ja-JP" sz="2800" smtClean="0">
                <a:ea typeface="ＭＳ Ｐゴシック" pitchFamily="34" charset="-128"/>
              </a:rPr>
              <a:t>Self awareness – give feedback on how one sees oneself, and how the rest of the team view each other</a:t>
            </a:r>
            <a:r>
              <a:rPr lang="ja-JP" altLang="en-US" sz="2800" smtClean="0">
                <a:ea typeface="ＭＳ Ｐゴシック" pitchFamily="34" charset="-128"/>
              </a:rPr>
              <a:t>”</a:t>
            </a:r>
            <a:r>
              <a:rPr lang="en-US" altLang="ja-JP" sz="4000" smtClean="0">
                <a:ea typeface="ＭＳ Ｐゴシック" pitchFamily="34" charset="-128"/>
              </a:rPr>
              <a:t> </a:t>
            </a:r>
            <a:endParaRPr lang="en-US" sz="400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0" y="304800"/>
            <a:ext cx="9296400" cy="1431925"/>
          </a:xfrm>
        </p:spPr>
        <p:txBody>
          <a:bodyPr/>
          <a:lstStyle/>
          <a:p>
            <a:pPr eaLnBrk="1" hangingPunct="1"/>
            <a:r>
              <a:rPr lang="en-US" sz="3600" smtClean="0">
                <a:ea typeface="ＭＳ Ｐゴシック" pitchFamily="34" charset="-128"/>
              </a:rPr>
              <a:t>World View: Status and Recruitment of Administrative Elites</a:t>
            </a:r>
          </a:p>
        </p:txBody>
      </p:sp>
      <p:sp>
        <p:nvSpPr>
          <p:cNvPr id="31747" name="Rectangle 3"/>
          <p:cNvSpPr>
            <a:spLocks noGrp="1" noRot="1" noChangeArrowheads="1"/>
          </p:cNvSpPr>
          <p:nvPr>
            <p:ph type="body" idx="1"/>
          </p:nvPr>
        </p:nvSpPr>
        <p:spPr>
          <a:xfrm>
            <a:off x="838200" y="1228725"/>
            <a:ext cx="8007350" cy="5638800"/>
          </a:xfrm>
        </p:spPr>
        <p:txBody>
          <a:bodyPr/>
          <a:lstStyle/>
          <a:p>
            <a:pPr marL="609600" indent="-609600" eaLnBrk="1" hangingPunct="1">
              <a:buFont typeface="Wingdings" pitchFamily="2" charset="2"/>
              <a:buNone/>
            </a:pPr>
            <a:r>
              <a:rPr lang="en-US" sz="2400" b="1" smtClean="0">
                <a:ea typeface="ＭＳ Ｐゴシック" pitchFamily="34" charset="-128"/>
              </a:rPr>
              <a:t>	</a:t>
            </a:r>
          </a:p>
          <a:p>
            <a:pPr marL="609600" indent="-609600" eaLnBrk="1" hangingPunct="1">
              <a:buFont typeface="Wingdings" pitchFamily="2" charset="2"/>
              <a:buNone/>
            </a:pPr>
            <a:r>
              <a:rPr lang="en-US" sz="2400" b="1" smtClean="0">
                <a:ea typeface="ＭＳ Ｐゴシック" pitchFamily="34" charset="-128"/>
              </a:rPr>
              <a:t>	a. Maximum Deferred Achievement-equitable  (French revolutionary and Soviet ideal, and Jacksonian Democracy- Late Decision)</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b.  Maximum Ascriptive- Western European model</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a:t>
            </a:r>
          </a:p>
          <a:p>
            <a:pPr marL="609600" indent="-609600" eaLnBrk="1" hangingPunct="1">
              <a:buFont typeface="Wingdings" pitchFamily="2" charset="2"/>
              <a:buNone/>
            </a:pPr>
            <a:r>
              <a:rPr lang="en-US" sz="2400" b="1" smtClean="0">
                <a:ea typeface="ＭＳ Ｐゴシック" pitchFamily="34" charset="-128"/>
              </a:rPr>
              <a:t>	c.  Progressive Equal Attrition- U.S. and Russian reality and aspects of German system.  Partly open.  Fairness depends on lateral entry (in and out)</a:t>
            </a:r>
          </a:p>
          <a:p>
            <a:pPr marL="609600" indent="-609600" eaLnBrk="1" hangingPunct="1">
              <a:buFont typeface="Wingdings" pitchFamily="2" charset="2"/>
              <a:buNone/>
            </a:pPr>
            <a:endParaRPr lang="en-US" sz="2400" b="1" smtClean="0">
              <a:ea typeface="ＭＳ Ｐゴシック" pitchFamily="34" charset="-128"/>
            </a:endParaRPr>
          </a:p>
          <a:p>
            <a:pPr marL="609600" indent="-609600" eaLnBrk="1" hangingPunct="1">
              <a:buFont typeface="Wingdings" pitchFamily="2" charset="2"/>
              <a:buNone/>
            </a:pPr>
            <a:r>
              <a:rPr lang="en-US" sz="2400" b="1" smtClean="0">
                <a:ea typeface="ＭＳ Ｐゴシック" pitchFamily="34" charset="-128"/>
              </a:rPr>
              <a:t>	d.  Patronage and Clientalism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0"/>
            <a:ext cx="730885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en-US" smtClean="0">
                <a:ea typeface="ＭＳ Ｐゴシック" pitchFamily="34" charset="-128"/>
              </a:rPr>
              <a:t>Strategy of Human Development</a:t>
            </a:r>
          </a:p>
        </p:txBody>
      </p:sp>
      <p:sp>
        <p:nvSpPr>
          <p:cNvPr id="32771"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r>
              <a:rPr lang="en-US" sz="4000" b="1" smtClean="0">
                <a:ea typeface="ＭＳ Ｐゴシック" pitchFamily="34" charset="-128"/>
              </a:rPr>
              <a:t>Understand Concepts explaining transformation</a:t>
            </a:r>
          </a:p>
          <a:p>
            <a:pPr eaLnBrk="1" hangingPunct="1"/>
            <a:endParaRPr lang="en-US" sz="4000" b="1" smtClean="0">
              <a:ea typeface="ＭＳ Ｐゴシック" pitchFamily="34" charset="-128"/>
            </a:endParaRPr>
          </a:p>
          <a:p>
            <a:pPr eaLnBrk="1" hangingPunct="1"/>
            <a:r>
              <a:rPr lang="en-US" sz="4000" b="1" smtClean="0">
                <a:ea typeface="ＭＳ Ｐゴシック" pitchFamily="34" charset="-128"/>
              </a:rPr>
              <a:t>Combinations of social welfare and human resource development</a:t>
            </a:r>
            <a:r>
              <a:rPr lang="en-US" sz="4000" smtClean="0">
                <a:ea typeface="ＭＳ Ｐゴシック" pitchFamily="34" charset="-128"/>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00200"/>
            <a:ext cx="3289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Rot="1" noChangeArrowheads="1"/>
          </p:cNvSpPr>
          <p:nvPr>
            <p:ph type="title" idx="4294967295"/>
          </p:nvPr>
        </p:nvSpPr>
        <p:spPr>
          <a:xfrm>
            <a:off x="758825" y="244475"/>
            <a:ext cx="8385175" cy="1431925"/>
          </a:xfrm>
        </p:spPr>
        <p:txBody>
          <a:bodyPr/>
          <a:lstStyle/>
          <a:p>
            <a:pPr eaLnBrk="1" hangingPunct="1"/>
            <a:r>
              <a:rPr lang="en-US" smtClean="0">
                <a:ea typeface="ＭＳ Ｐゴシック" pitchFamily="34" charset="-128"/>
              </a:rPr>
              <a:t>World Bank Institute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Choices-1</a:t>
            </a:r>
          </a:p>
        </p:txBody>
      </p:sp>
      <p:sp>
        <p:nvSpPr>
          <p:cNvPr id="33795" name="Rectangle 3"/>
          <p:cNvSpPr>
            <a:spLocks noGrp="1" noRot="1" noChangeArrowheads="1"/>
          </p:cNvSpPr>
          <p:nvPr>
            <p:ph type="body" idx="1"/>
          </p:nvPr>
        </p:nvSpPr>
        <p:spPr/>
        <p:txBody>
          <a:bodyPr/>
          <a:lstStyle/>
          <a:p>
            <a:pPr eaLnBrk="1" hangingPunct="1">
              <a:lnSpc>
                <a:spcPct val="80000"/>
              </a:lnSpc>
            </a:pPr>
            <a:r>
              <a:rPr lang="en-US" sz="2800" b="1" smtClean="0">
                <a:ea typeface="ＭＳ Ｐゴシック" pitchFamily="34" charset="-128"/>
              </a:rPr>
              <a:t>1. Human Resource Development (Skills development and Labor productivity)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2. Social Development: Health, Education and Community</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3. Societal Development and Environmental Analysis (Turner and Hulme) </a:t>
            </a:r>
          </a:p>
          <a:p>
            <a:pPr eaLnBrk="1" hangingPunct="1">
              <a:lnSpc>
                <a:spcPct val="80000"/>
              </a:lnSpc>
            </a:pPr>
            <a:endParaRPr lang="en-US" sz="2800" b="1" smtClean="0">
              <a:ea typeface="ＭＳ Ｐゴシック" pitchFamily="34" charset="-128"/>
            </a:endParaRPr>
          </a:p>
          <a:p>
            <a:pPr eaLnBrk="1" hangingPunct="1">
              <a:lnSpc>
                <a:spcPct val="80000"/>
              </a:lnSpc>
            </a:pPr>
            <a:r>
              <a:rPr lang="en-US" sz="2800" b="1" smtClean="0">
                <a:ea typeface="ＭＳ Ｐゴシック" pitchFamily="34" charset="-128"/>
              </a:rPr>
              <a:t>4. Basic Needs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Societal Development- A Macro-Approach</a:t>
            </a:r>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013" y="2286000"/>
            <a:ext cx="8764587" cy="3124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Choices-2</a:t>
            </a:r>
          </a:p>
        </p:txBody>
      </p:sp>
      <p:sp>
        <p:nvSpPr>
          <p:cNvPr id="35843"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5. Management Development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6. Issues of Poverty and Redistribution (Isbister) Is there a Moral Argument?</a:t>
            </a: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7. Civil Society- Is this an HRD issue?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183563" cy="1050925"/>
          </a:xfrm>
        </p:spPr>
        <p:txBody>
          <a:bodyPr>
            <a:normAutofit/>
          </a:bodyPr>
          <a:lstStyle/>
          <a:p>
            <a:pPr eaLnBrk="1" hangingPunct="1"/>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t>
            </a:r>
            <a:br>
              <a:rPr lang="en-US" sz="4000" smtClean="0">
                <a:ea typeface="ＭＳ Ｐゴシック" pitchFamily="34" charset="-128"/>
              </a:rPr>
            </a:br>
            <a:r>
              <a:rPr lang="en-US" sz="4000" smtClean="0">
                <a:ea typeface="ＭＳ Ｐゴシック" pitchFamily="34" charset="-128"/>
              </a:rPr>
              <a:t>Mock Comprehensive Question- Part of Weekly Presentation </a:t>
            </a:r>
            <a:br>
              <a:rPr lang="en-US" sz="4000" smtClean="0">
                <a:ea typeface="ＭＳ Ｐゴシック" pitchFamily="34" charset="-128"/>
              </a:rPr>
            </a:br>
            <a:endParaRPr lang="en-US" sz="4000" smtClean="0">
              <a:ea typeface="ＭＳ Ｐゴシック" pitchFamily="34" charset="-128"/>
            </a:endParaRPr>
          </a:p>
        </p:txBody>
      </p:sp>
      <p:sp>
        <p:nvSpPr>
          <p:cNvPr id="66562" name="Content Placeholder 2" descr="Rectangle: Click to edit Master text styles&#10;Second level&#10;Third level&#10;Fourth level&#10;Fifth level"/>
          <p:cNvSpPr>
            <a:spLocks noGrp="1"/>
          </p:cNvSpPr>
          <p:nvPr>
            <p:ph idx="1"/>
          </p:nvPr>
        </p:nvSpPr>
        <p:spPr>
          <a:xfrm>
            <a:off x="0" y="533400"/>
            <a:ext cx="8183563" cy="4498975"/>
          </a:xfrm>
        </p:spPr>
        <p:txBody>
          <a:bodyPr/>
          <a:lstStyle/>
          <a:p>
            <a:pPr eaLnBrk="1" hangingPunct="1">
              <a:buFont typeface="Wingdings 2" pitchFamily="18" charset="2"/>
              <a:buNone/>
            </a:pPr>
            <a:r>
              <a:rPr lang="en-US" sz="2400" b="1" smtClean="0">
                <a:ea typeface="ＭＳ Ｐゴシック" pitchFamily="34" charset="-128"/>
              </a:rPr>
              <a:t>	</a:t>
            </a:r>
          </a:p>
          <a:p>
            <a:pPr eaLnBrk="1" hangingPunct="1">
              <a:buFont typeface="Wingdings 2" pitchFamily="18" charset="2"/>
              <a:buNone/>
            </a:pPr>
            <a:r>
              <a:rPr lang="en-US" sz="2400" b="1" smtClean="0">
                <a:ea typeface="ＭＳ Ｐゴシック" pitchFamily="34" charset="-128"/>
              </a:rPr>
              <a:t>	</a:t>
            </a:r>
          </a:p>
          <a:p>
            <a:pPr eaLnBrk="1" hangingPunct="1">
              <a:buFont typeface="Wingdings 2" pitchFamily="18" charset="2"/>
              <a:buNone/>
            </a:pPr>
            <a:r>
              <a:rPr lang="en-US" sz="2400" b="1" smtClean="0">
                <a:ea typeface="ＭＳ Ｐゴシック" pitchFamily="34" charset="-128"/>
              </a:rPr>
              <a:t>	How are theories of development related to the concepts related of dependency and modernization theories? What does each say about strategies of development management To what extent do these concepts prescribe different development policies to national level policy makers? Where does orthodox Marxism fit into the above dichotomy? Defend your views by specific reference to the literature in the field.</a:t>
            </a: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r>
              <a:rPr lang="en-US" smtClean="0">
                <a:ea typeface="ＭＳ Ｐゴシック" pitchFamily="34" charset="-128"/>
              </a:rPr>
              <a:t>The Nature of Moral Arguments</a:t>
            </a:r>
          </a:p>
        </p:txBody>
      </p:sp>
      <p:pic>
        <p:nvPicPr>
          <p:cNvPr id="38914"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905000"/>
            <a:ext cx="6172200" cy="4191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en-US" smtClean="0">
                <a:ea typeface="ＭＳ Ｐゴシック" pitchFamily="34" charset="-128"/>
              </a:rPr>
              <a:t>Alternative Choices-3</a:t>
            </a:r>
          </a:p>
        </p:txBody>
      </p:sp>
      <p:sp>
        <p:nvSpPr>
          <p:cNvPr id="36867" name="Rectangle 3"/>
          <p:cNvSpPr>
            <a:spLocks noGrp="1" noRot="1" noChangeArrowheads="1"/>
          </p:cNvSpPr>
          <p:nvPr>
            <p:ph type="body" idx="1"/>
          </p:nvPr>
        </p:nvSpPr>
        <p:spPr>
          <a:xfrm>
            <a:off x="838200" y="1295400"/>
            <a:ext cx="8007350" cy="5562600"/>
          </a:xfrm>
        </p:spPr>
        <p:txBody>
          <a:bodyPr/>
          <a:lstStyle/>
          <a:p>
            <a:pPr eaLnBrk="1" hangingPunct="1">
              <a:lnSpc>
                <a:spcPct val="90000"/>
              </a:lnSpc>
              <a:buFont typeface="Wingdings" pitchFamily="2" charset="2"/>
              <a:buNone/>
              <a:defRPr/>
            </a:pPr>
            <a:r>
              <a:rPr lang="en-US" sz="2800" b="1" smtClean="0">
                <a:ea typeface="+mn-ea"/>
              </a:rPr>
              <a:t>8. NGOs and Development:</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a. Social Development or left wing 	privatization?</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		b. Scaling-up and self-spreading</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9. Social liberalism vs. social democracy (John Stuart Mills)</a:t>
            </a:r>
          </a:p>
          <a:p>
            <a:pPr eaLnBrk="1" hangingPunct="1">
              <a:lnSpc>
                <a:spcPct val="90000"/>
              </a:lnSpc>
              <a:buFont typeface="Wingdings" pitchFamily="2" charset="2"/>
              <a:buNone/>
              <a:defRPr/>
            </a:pPr>
            <a:endParaRPr lang="en-US" sz="2800" b="1" smtClean="0">
              <a:ea typeface="+mn-ea"/>
            </a:endParaRPr>
          </a:p>
          <a:p>
            <a:pPr eaLnBrk="1" hangingPunct="1">
              <a:lnSpc>
                <a:spcPct val="90000"/>
              </a:lnSpc>
              <a:buFont typeface="Wingdings" pitchFamily="2" charset="2"/>
              <a:buNone/>
              <a:defRPr/>
            </a:pPr>
            <a:r>
              <a:rPr lang="en-US" sz="2800" b="1" smtClean="0">
                <a:ea typeface="+mn-ea"/>
              </a:rPr>
              <a:t>10. Women and Development vs. Gender and Development.  What is the difference?</a:t>
            </a:r>
          </a:p>
          <a:p>
            <a:pPr eaLnBrk="1" hangingPunct="1">
              <a:lnSpc>
                <a:spcPct val="90000"/>
              </a:lnSpc>
              <a:defRPr/>
            </a:pPr>
            <a:endParaRPr lang="en-US" sz="2400" smtClean="0">
              <a:ea typeface="+mn-ea"/>
            </a:endParaRPr>
          </a:p>
          <a:p>
            <a:pPr eaLnBrk="1" hangingPunct="1">
              <a:lnSpc>
                <a:spcPct val="90000"/>
              </a:lnSpc>
              <a:defRPr/>
            </a:pPr>
            <a:endParaRPr lang="en-US" sz="2400" smtClean="0">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Rot="1" noChangeArrowheads="1"/>
          </p:cNvSpPr>
          <p:nvPr>
            <p:ph type="title"/>
          </p:nvPr>
        </p:nvSpPr>
        <p:spPr/>
        <p:txBody>
          <a:bodyPr/>
          <a:lstStyle/>
          <a:p>
            <a:pPr eaLnBrk="1" hangingPunct="1"/>
            <a:r>
              <a:rPr lang="en-US" sz="3600" smtClean="0">
                <a:ea typeface="ＭＳ Ｐゴシック" pitchFamily="34" charset="-128"/>
              </a:rPr>
              <a:t>John Stuart Mills ((20 May 1806 – 8 May 1873)</a:t>
            </a:r>
            <a:r>
              <a:rPr lang="en-US" smtClean="0">
                <a:ea typeface="ＭＳ Ｐゴシック" pitchFamily="34" charset="-128"/>
              </a:rPr>
              <a:t> </a:t>
            </a:r>
          </a:p>
        </p:txBody>
      </p:sp>
      <p:pic>
        <p:nvPicPr>
          <p:cNvPr id="40962" name="Picture 3"/>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447800" y="2286000"/>
            <a:ext cx="2967038" cy="3429000"/>
          </a:xfrm>
        </p:spPr>
      </p:pic>
      <p:sp>
        <p:nvSpPr>
          <p:cNvPr id="49157" name="Rectangle 5"/>
          <p:cNvSpPr>
            <a:spLocks noGrp="1" noRot="1" noChangeArrowheads="1"/>
          </p:cNvSpPr>
          <p:nvPr>
            <p:ph type="body" sz="half" idx="2"/>
          </p:nvPr>
        </p:nvSpPr>
        <p:spPr/>
        <p:txBody>
          <a:bodyPr/>
          <a:lstStyle/>
          <a:p>
            <a:pPr eaLnBrk="1" hangingPunct="1">
              <a:buFont typeface="Wingdings" pitchFamily="2" charset="2"/>
              <a:buNone/>
            </a:pPr>
            <a:r>
              <a:rPr lang="en-US" b="1" smtClean="0">
                <a:ea typeface="ＭＳ Ｐゴシック" pitchFamily="34" charset="-128"/>
              </a:rPr>
              <a:t>	Liberal Thinker</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t>
            </a:r>
            <a:r>
              <a:rPr lang="en-US" b="1" u="sng" smtClean="0">
                <a:ea typeface="ＭＳ Ｐゴシック" pitchFamily="34" charset="-128"/>
              </a:rPr>
              <a:t>The Subjection of Women </a:t>
            </a:r>
            <a:r>
              <a:rPr lang="en-US" b="1" smtClean="0">
                <a:ea typeface="ＭＳ Ｐゴシック" pitchFamily="34" charset="-128"/>
              </a:rPr>
              <a:t>(1869)</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Argument in favor of equality between the sexes.</a:t>
            </a:r>
            <a:r>
              <a:rPr lang="en-US" smtClean="0">
                <a:ea typeface="ＭＳ Ｐゴシック" pitchFamily="34" charset="-128"/>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US" b="0" smtClean="0">
                <a:ea typeface="ＭＳ Ｐゴシック" pitchFamily="34" charset="-128"/>
              </a:rPr>
              <a:t>Overall Question:</a:t>
            </a:r>
          </a:p>
        </p:txBody>
      </p:sp>
      <p:sp>
        <p:nvSpPr>
          <p:cNvPr id="34819" name="Rectangle 3"/>
          <p:cNvSpPr>
            <a:spLocks noGrp="1" noRot="1" noChangeArrowheads="1"/>
          </p:cNvSpPr>
          <p:nvPr>
            <p:ph type="body" idx="1"/>
          </p:nvPr>
        </p:nvSpPr>
        <p:spPr/>
        <p:txBody>
          <a:bodyPr/>
          <a:lstStyle/>
          <a:p>
            <a:pPr eaLnBrk="1" hangingPunct="1">
              <a:lnSpc>
                <a:spcPct val="80000"/>
              </a:lnSpc>
              <a:buFont typeface="Wingdings" pitchFamily="2" charset="2"/>
              <a:buNone/>
            </a:pPr>
            <a:r>
              <a:rPr lang="en-US" sz="4000" b="1" smtClean="0">
                <a:ea typeface="ＭＳ Ｐゴシック" pitchFamily="34" charset="-128"/>
              </a:rPr>
              <a:t>	</a:t>
            </a:r>
          </a:p>
          <a:p>
            <a:pPr eaLnBrk="1" hangingPunct="1">
              <a:lnSpc>
                <a:spcPct val="80000"/>
              </a:lnSpc>
              <a:buFont typeface="Wingdings" pitchFamily="2" charset="2"/>
              <a:buNone/>
            </a:pPr>
            <a:r>
              <a:rPr lang="en-US" sz="4000" b="1" smtClean="0">
                <a:ea typeface="ＭＳ Ｐゴシック" pitchFamily="34" charset="-128"/>
              </a:rPr>
              <a:t>	LDCs- Weak states vs. Strong societies or weak states vs. weak societies?</a:t>
            </a:r>
          </a:p>
          <a:p>
            <a:pPr eaLnBrk="1" hangingPunct="1">
              <a:lnSpc>
                <a:spcPct val="80000"/>
              </a:lnSpc>
              <a:buFont typeface="Wingdings" pitchFamily="2" charset="2"/>
              <a:buNone/>
            </a:pPr>
            <a:endParaRPr lang="en-US" sz="4000" b="1" smtClean="0">
              <a:ea typeface="ＭＳ Ｐゴシック" pitchFamily="34" charset="-128"/>
            </a:endParaRPr>
          </a:p>
          <a:p>
            <a:pPr eaLnBrk="1" hangingPunct="1">
              <a:lnSpc>
                <a:spcPct val="80000"/>
              </a:lnSpc>
              <a:buFont typeface="Wingdings" pitchFamily="2" charset="2"/>
              <a:buNone/>
            </a:pPr>
            <a:r>
              <a:rPr lang="en-US" sz="4000" b="1" smtClean="0">
                <a:ea typeface="ＭＳ Ｐゴシック" pitchFamily="34" charset="-128"/>
              </a:rPr>
              <a:t>	(State vs. Nation or Community vs. Society)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sz="4000" smtClean="0">
                <a:ea typeface="ＭＳ Ｐゴシック" pitchFamily="34" charset="-128"/>
              </a:rPr>
              <a:t>Quotes of the Week:  Deconstruct Each- Quote 1</a:t>
            </a:r>
          </a:p>
        </p:txBody>
      </p:sp>
      <p:sp>
        <p:nvSpPr>
          <p:cNvPr id="37891"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Which comes first, the chicken or the egg?</a:t>
            </a:r>
            <a:r>
              <a:rPr lang="ja-JP" altLang="en-US" b="1" smtClean="0">
                <a:ea typeface="ＭＳ Ｐゴシック" pitchFamily="34" charset="-128"/>
              </a:rPr>
              <a:t>”</a:t>
            </a:r>
            <a:endParaRPr lang="en-US" altLang="ja-JP" b="1" smtClean="0">
              <a:ea typeface="ＭＳ Ｐゴシック" pitchFamily="34" charset="-128"/>
            </a:endParaRPr>
          </a:p>
          <a:p>
            <a:pPr eaLnBrk="1" hangingPunct="1">
              <a:buFont typeface="Wingdings" pitchFamily="2" charset="2"/>
              <a:buNone/>
            </a:pPr>
            <a:r>
              <a:rPr lang="en-US" b="1" smtClean="0">
                <a:ea typeface="ＭＳ Ｐゴシック" pitchFamily="34" charset="-128"/>
              </a:rPr>
              <a:t>					An Old Philosopher</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sz="2400" b="1" smtClean="0">
                <a:ea typeface="ＭＳ Ｐゴシック" pitchFamily="34" charset="-128"/>
              </a:rPr>
              <a:t>                        		Artist: Jusepe de Ribera 					(baptized in 1591, died 					1652)</a:t>
            </a:r>
            <a:r>
              <a:rPr lang="en-US" smtClean="0">
                <a:ea typeface="ＭＳ Ｐゴシック" pitchFamily="34" charset="-128"/>
              </a:rPr>
              <a:t> </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52800"/>
            <a:ext cx="18923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1825"/>
            <a:ext cx="7239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mtClean="0">
                <a:ea typeface="ＭＳ Ｐゴシック" pitchFamily="34" charset="-128"/>
              </a:rPr>
              <a:t>Quote 2</a:t>
            </a:r>
          </a:p>
        </p:txBody>
      </p:sp>
      <p:sp>
        <p:nvSpPr>
          <p:cNvPr id="40963" name="Rectangle 3"/>
          <p:cNvSpPr>
            <a:spLocks noGrp="1" noRot="1" noChangeArrowheads="1"/>
          </p:cNvSpPr>
          <p:nvPr>
            <p:ph type="body" idx="1"/>
          </p:nvPr>
        </p:nvSpPr>
        <p:spPr/>
        <p:txBody>
          <a:bodyPr/>
          <a:lstStyle/>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ja-JP" altLang="en-US" b="1" smtClean="0">
                <a:ea typeface="ＭＳ Ｐゴシック" pitchFamily="34" charset="-128"/>
              </a:rPr>
              <a:t>“</a:t>
            </a:r>
            <a:r>
              <a:rPr lang="en-US" altLang="ja-JP" b="1" smtClean="0">
                <a:ea typeface="ＭＳ Ｐゴシック" pitchFamily="34" charset="-128"/>
              </a:rPr>
              <a:t>gemeinschaft vs. gesellschaft</a:t>
            </a:r>
            <a:r>
              <a:rPr lang="ja-JP" altLang="en-US" b="1" smtClean="0">
                <a:ea typeface="ＭＳ Ｐゴシック" pitchFamily="34" charset="-128"/>
              </a:rPr>
              <a:t>”</a:t>
            </a:r>
            <a:r>
              <a:rPr lang="en-US" altLang="ja-JP" b="1" smtClean="0">
                <a:ea typeface="ＭＳ Ｐゴシック" pitchFamily="34" charset="-128"/>
              </a:rPr>
              <a:t> </a:t>
            </a:r>
          </a:p>
          <a:p>
            <a:pPr eaLnBrk="1" hangingPunct="1">
              <a:buFont typeface="Wingdings" pitchFamily="2" charset="2"/>
              <a:buNone/>
            </a:pPr>
            <a:endParaRPr lang="en-US" altLang="ja-JP" b="1" smtClean="0">
              <a:ea typeface="ＭＳ Ｐゴシック" pitchFamily="34" charset="-128"/>
            </a:endParaRPr>
          </a:p>
          <a:p>
            <a:pPr eaLnBrk="1" hangingPunct="1">
              <a:buFont typeface="Wingdings" pitchFamily="2" charset="2"/>
              <a:buNone/>
            </a:pPr>
            <a:r>
              <a:rPr lang="en-US" altLang="ja-JP" b="1" smtClean="0">
                <a:ea typeface="ＭＳ Ｐゴシック" pitchFamily="34" charset="-128"/>
              </a:rPr>
              <a:t>(Communal-organic vs. associational-instrumental)</a:t>
            </a:r>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German Dichotomy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smtClean="0">
                <a:ea typeface="ＭＳ Ｐゴシック" pitchFamily="34" charset="-128"/>
              </a:rPr>
              <a:t>Industria vs. Agraria</a:t>
            </a:r>
          </a:p>
        </p:txBody>
      </p:sp>
      <p:sp>
        <p:nvSpPr>
          <p:cNvPr id="47107" name="Rectangle 3"/>
          <p:cNvSpPr>
            <a:spLocks noGrp="1" noRot="1" noChangeArrowheads="1"/>
          </p:cNvSpPr>
          <p:nvPr>
            <p:ph type="body" idx="1"/>
          </p:nvPr>
        </p:nvSpPr>
        <p:spPr>
          <a:xfrm>
            <a:off x="838200" y="1905000"/>
            <a:ext cx="8007350" cy="4953000"/>
          </a:xfrm>
        </p:spPr>
        <p:txBody>
          <a:bodyPr/>
          <a:lstStyle/>
          <a:p>
            <a:pPr marL="0" indent="0" eaLnBrk="1" hangingPunct="1">
              <a:buFont typeface="Wingdings" pitchFamily="2" charset="2"/>
              <a:buNone/>
            </a:pPr>
            <a:r>
              <a:rPr lang="en-US" smtClean="0">
                <a:ea typeface="ＭＳ Ｐゴシック" pitchFamily="34" charset="-128"/>
              </a:rPr>
              <a:t>A.   Individualist	</a:t>
            </a:r>
          </a:p>
          <a:p>
            <a:pPr marL="0" indent="0" eaLnBrk="1" hangingPunct="1">
              <a:buFont typeface="Wingdings" pitchFamily="2" charset="2"/>
              <a:buNone/>
            </a:pPr>
            <a:r>
              <a:rPr lang="en-US" smtClean="0">
                <a:ea typeface="ＭＳ Ｐゴシック" pitchFamily="34" charset="-128"/>
              </a:rPr>
              <a:t>      and secular					</a:t>
            </a: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endParaRPr lang="en-US" smtClean="0">
              <a:ea typeface="ＭＳ Ｐゴシック" pitchFamily="34" charset="-128"/>
            </a:endParaRPr>
          </a:p>
          <a:p>
            <a:pPr marL="0" indent="0" eaLnBrk="1" hangingPunct="1">
              <a:buFont typeface="Wingdings" pitchFamily="2" charset="2"/>
              <a:buNone/>
            </a:pPr>
            <a:r>
              <a:rPr lang="en-US" smtClean="0">
                <a:ea typeface="ＭＳ Ｐゴシック" pitchFamily="34" charset="-128"/>
              </a:rPr>
              <a:t>B. Organic and </a:t>
            </a:r>
          </a:p>
          <a:p>
            <a:pPr marL="0" indent="0" eaLnBrk="1" hangingPunct="1">
              <a:buFont typeface="Wingdings" pitchFamily="2" charset="2"/>
              <a:buNone/>
            </a:pPr>
            <a:r>
              <a:rPr lang="en-US" smtClean="0">
                <a:ea typeface="ＭＳ Ｐゴシック" pitchFamily="34" charset="-128"/>
              </a:rPr>
              <a:t>Communal </a:t>
            </a:r>
          </a:p>
        </p:txBody>
      </p:sp>
      <p:pic>
        <p:nvPicPr>
          <p:cNvPr id="460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28575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smtClean="0">
                <a:ea typeface="ＭＳ Ｐゴシック" pitchFamily="34" charset="-128"/>
              </a:rPr>
              <a:t>Quote 3</a:t>
            </a:r>
          </a:p>
        </p:txBody>
      </p:sp>
      <p:sp>
        <p:nvSpPr>
          <p:cNvPr id="38915" name="Rectangle 3"/>
          <p:cNvSpPr>
            <a:spLocks noGrp="1" noRot="1" noChangeArrowheads="1"/>
          </p:cNvSpPr>
          <p:nvPr>
            <p:ph type="body" idx="1"/>
          </p:nvPr>
        </p:nvSpPr>
        <p:spPr/>
        <p:txBody>
          <a:bodyPr/>
          <a:lstStyle/>
          <a:p>
            <a:pPr eaLnBrk="1" hangingPunct="1">
              <a:buFont typeface="Wingdings" pitchFamily="2" charset="2"/>
              <a:buNone/>
            </a:pPr>
            <a:r>
              <a:rPr lang="en-US" sz="2800" b="1" smtClean="0">
                <a:ea typeface="ＭＳ Ｐゴシック" pitchFamily="34" charset="-128"/>
              </a:rPr>
              <a:t>	</a:t>
            </a:r>
            <a:r>
              <a:rPr lang="ja-JP" altLang="en-US" sz="2800" b="1" smtClean="0">
                <a:ea typeface="ＭＳ Ｐゴシック" pitchFamily="34" charset="-128"/>
              </a:rPr>
              <a:t>“</a:t>
            </a:r>
            <a:r>
              <a:rPr lang="en-US" altLang="ja-JP" sz="2800" b="1" smtClean="0">
                <a:ea typeface="ＭＳ Ｐゴシック" pitchFamily="34" charset="-128"/>
              </a:rPr>
              <a:t>I discuss only those bodies of theory that can be understood within the framework of Western rationalism with roots at the philosophies of European enlightenment, with its main emphasis on interpretation and explanation, rather than normative and utopian.</a:t>
            </a:r>
            <a:r>
              <a:rPr lang="ja-JP" altLang="en-US" sz="2800" b="1" smtClean="0">
                <a:ea typeface="ＭＳ Ｐゴシック" pitchFamily="34" charset="-128"/>
              </a:rPr>
              <a:t>”</a:t>
            </a:r>
            <a:endParaRPr lang="en-US" altLang="ja-JP" sz="2800" b="1" smtClean="0">
              <a:ea typeface="ＭＳ Ｐゴシック" pitchFamily="34" charset="-128"/>
            </a:endParaRPr>
          </a:p>
          <a:p>
            <a:pPr eaLnBrk="1" hangingPunct="1">
              <a:buFont typeface="Wingdings" pitchFamily="2" charset="2"/>
              <a:buNone/>
            </a:pPr>
            <a:endParaRPr lang="en-US" sz="2800" b="1" smtClean="0">
              <a:ea typeface="ＭＳ Ｐゴシック" pitchFamily="34" charset="-128"/>
            </a:endParaRPr>
          </a:p>
          <a:p>
            <a:pPr eaLnBrk="1" hangingPunct="1">
              <a:buFont typeface="Wingdings" pitchFamily="2" charset="2"/>
              <a:buNone/>
            </a:pPr>
            <a:r>
              <a:rPr lang="en-US" sz="2800" b="1" smtClean="0">
                <a:ea typeface="ＭＳ Ｐゴシック" pitchFamily="34" charset="-128"/>
              </a:rPr>
              <a:t>						John Martinussen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r>
              <a:rPr lang="en-US" smtClean="0">
                <a:ea typeface="ＭＳ Ｐゴシック" pitchFamily="34" charset="-128"/>
              </a:rPr>
              <a:t>Quote 4</a:t>
            </a:r>
          </a:p>
        </p:txBody>
      </p:sp>
      <p:sp>
        <p:nvSpPr>
          <p:cNvPr id="39939" name="Rectangle 3"/>
          <p:cNvSpPr>
            <a:spLocks noGrp="1" noRot="1" noChangeArrowheads="1"/>
          </p:cNvSpPr>
          <p:nvPr>
            <p:ph type="body" idx="1"/>
          </p:nvPr>
        </p:nvSpPr>
        <p:spPr/>
        <p:txBody>
          <a:bodyPr/>
          <a:lstStyle/>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They believe that the state is part of the problem and should therefore be avoided as much as possible.</a:t>
            </a:r>
            <a:r>
              <a:rPr lang="ja-JP" altLang="en-US" b="1" smtClean="0">
                <a:ea typeface="ＭＳ Ｐゴシック" pitchFamily="34" charset="-128"/>
              </a:rPr>
              <a:t>”</a:t>
            </a:r>
            <a:endParaRPr lang="en-US" altLang="ja-JP" b="1" smtClean="0">
              <a:ea typeface="ＭＳ Ｐゴシック" pitchFamily="34" charset="-128"/>
            </a:endParaRPr>
          </a:p>
          <a:p>
            <a:pPr eaLnBrk="1" hangingPunct="1"/>
            <a:endParaRPr lang="en-US" b="1" smtClean="0">
              <a:ea typeface="ＭＳ Ｐゴシック" pitchFamily="34" charset="-128"/>
            </a:endParaRP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John Martinussen</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48200"/>
            <a:ext cx="952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65088"/>
            <a:ext cx="7772400" cy="1200150"/>
          </a:xfrm>
        </p:spPr>
        <p:txBody>
          <a:bodyPr>
            <a:normAutofit/>
          </a:bodyPr>
          <a:lstStyle/>
          <a:p>
            <a:pPr eaLnBrk="1" hangingPunct="1"/>
            <a:r>
              <a:rPr lang="en-US" sz="4000" smtClean="0">
                <a:ea typeface="ＭＳ Ｐゴシック" pitchFamily="34" charset="-128"/>
              </a:rPr>
              <a:t>Development Policy:</a:t>
            </a:r>
            <a:br>
              <a:rPr lang="en-US" sz="4000" smtClean="0">
                <a:ea typeface="ＭＳ Ｐゴシック" pitchFamily="34" charset="-128"/>
              </a:rPr>
            </a:br>
            <a:r>
              <a:rPr lang="en-US" sz="4000" smtClean="0">
                <a:ea typeface="ＭＳ Ｐゴシック" pitchFamily="34" charset="-128"/>
              </a:rPr>
              <a:t>Discussion</a:t>
            </a:r>
          </a:p>
        </p:txBody>
      </p:sp>
      <p:sp>
        <p:nvSpPr>
          <p:cNvPr id="67586" name="Rectangle 3" descr="Rectangle: Click to edit Master text styles&#10;Second level&#10;Third level&#10;Fourth level&#10;Fifth level"/>
          <p:cNvSpPr>
            <a:spLocks noGrp="1" noChangeArrowheads="1"/>
          </p:cNvSpPr>
          <p:nvPr>
            <p:ph idx="1"/>
          </p:nvPr>
        </p:nvSpPr>
        <p:spPr>
          <a:xfrm>
            <a:off x="304800" y="990600"/>
            <a:ext cx="8007350" cy="4191000"/>
          </a:xfrm>
        </p:spPr>
        <p:txBody>
          <a:bodyPr/>
          <a:lstStyle/>
          <a:p>
            <a:pPr eaLnBrk="1" hangingPunct="1">
              <a:buFont typeface="Wingdings" pitchFamily="2" charset="2"/>
              <a:buNone/>
            </a:pPr>
            <a:endParaRPr lang="en-US" smtClean="0">
              <a:ea typeface="ＭＳ Ｐゴシック" pitchFamily="34" charset="-128"/>
            </a:endParaRPr>
          </a:p>
          <a:p>
            <a:pPr eaLnBrk="1" hangingPunct="1">
              <a:buFont typeface="Wingdings" pitchFamily="2" charset="2"/>
              <a:buNone/>
            </a:pPr>
            <a:endParaRPr lang="en-US" smtClean="0">
              <a:ea typeface="ＭＳ Ｐゴシック" pitchFamily="34" charset="-128"/>
            </a:endParaRPr>
          </a:p>
          <a:p>
            <a:pPr eaLnBrk="1" hangingPunct="1"/>
            <a:endParaRPr lang="en-US" smtClean="0">
              <a:ea typeface="ＭＳ Ｐゴシック" pitchFamily="34" charset="-128"/>
            </a:endParaRPr>
          </a:p>
          <a:p>
            <a:pPr algn="ctr" eaLnBrk="1" hangingPunct="1">
              <a:buFont typeface="Wingdings" pitchFamily="2" charset="2"/>
              <a:buNone/>
            </a:pPr>
            <a:r>
              <a:rPr lang="en-US" b="1" smtClean="0">
                <a:ea typeface="ＭＳ Ｐゴシック" pitchFamily="34" charset="-128"/>
              </a:rPr>
              <a:t>Deconstruction Exercise</a:t>
            </a:r>
          </a:p>
          <a:p>
            <a:pPr algn="ctr" eaLnBrk="1" hangingPunct="1">
              <a:buFont typeface="Wingdings" pitchFamily="2" charset="2"/>
              <a:buNone/>
            </a:pPr>
            <a:r>
              <a:rPr lang="en-US" b="1" smtClean="0">
                <a:ea typeface="ＭＳ Ｐゴシック" pitchFamily="34" charset="-128"/>
              </a:rPr>
              <a:t>Comprehensive Exam</a:t>
            </a:r>
          </a:p>
          <a:p>
            <a:pPr eaLnBrk="1" hangingPunct="1">
              <a:buFont typeface="Wingdings" pitchFamily="2" charset="2"/>
              <a:buNone/>
            </a:pPr>
            <a:endParaRPr lang="en-US" b="1" smtClean="0">
              <a:ea typeface="ＭＳ Ｐゴシック" pitchFamily="34" charset="-128"/>
            </a:endParaRPr>
          </a:p>
          <a:p>
            <a:pPr algn="ctr" eaLnBrk="1" hangingPunct="1">
              <a:buFont typeface="Wingdings" pitchFamily="2" charset="2"/>
              <a:buNone/>
            </a:pPr>
            <a:r>
              <a:rPr lang="en-US" b="1" smtClean="0">
                <a:ea typeface="ＭＳ Ｐゴシック" pitchFamily="34" charset="-128"/>
              </a:rPr>
              <a:t>	Groups:  </a:t>
            </a:r>
          </a:p>
          <a:p>
            <a:pPr algn="ctr" eaLnBrk="1" hangingPunct="1">
              <a:buFont typeface="Wingdings" pitchFamily="2" charset="2"/>
              <a:buNone/>
            </a:pPr>
            <a:r>
              <a:rPr lang="en-US" b="1" smtClean="0">
                <a:ea typeface="ＭＳ Ｐゴシック" pitchFamily="34" charset="-128"/>
              </a:rPr>
              <a:t>	Do deconstruction- Brief, two minute presentation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smtClean="0">
                <a:ea typeface="ＭＳ Ｐゴシック" pitchFamily="34" charset="-128"/>
              </a:rPr>
              <a:t>Quote 5</a:t>
            </a:r>
          </a:p>
        </p:txBody>
      </p:sp>
      <p:sp>
        <p:nvSpPr>
          <p:cNvPr id="41987" name="Rectangle 3"/>
          <p:cNvSpPr>
            <a:spLocks noGrp="1" noRot="1" noChangeArrowheads="1"/>
          </p:cNvSpPr>
          <p:nvPr>
            <p:ph type="body" sz="half" idx="1"/>
          </p:nvPr>
        </p:nvSpPr>
        <p:spPr>
          <a:xfrm>
            <a:off x="381000" y="1905000"/>
            <a:ext cx="4384675" cy="4953000"/>
          </a:xfrm>
        </p:spPr>
        <p:txBody>
          <a:bodyPr/>
          <a:lstStyle/>
          <a:p>
            <a:pPr eaLnBrk="1" hangingPunct="1">
              <a:buFont typeface="Wingdings" pitchFamily="2" charset="2"/>
              <a:buNone/>
            </a:pPr>
            <a:r>
              <a:rPr lang="en-US" b="1" smtClean="0">
                <a:ea typeface="ＭＳ Ｐゴシック" pitchFamily="34" charset="-128"/>
              </a:rPr>
              <a:t>	</a:t>
            </a:r>
            <a:r>
              <a:rPr lang="ja-JP" altLang="en-US" b="1" smtClean="0">
                <a:ea typeface="ＭＳ Ｐゴシック" pitchFamily="34" charset="-128"/>
              </a:rPr>
              <a:t>“</a:t>
            </a:r>
            <a:r>
              <a:rPr lang="en-US" altLang="ja-JP" b="1" smtClean="0">
                <a:ea typeface="ＭＳ Ｐゴシック" pitchFamily="34" charset="-128"/>
              </a:rPr>
              <a:t>The Third World is the creation of foreign aid; without foreign aid there is no third world.</a:t>
            </a:r>
            <a:r>
              <a:rPr lang="ja-JP" altLang="en-US" b="1" smtClean="0">
                <a:ea typeface="ＭＳ Ｐゴシック" pitchFamily="34" charset="-128"/>
              </a:rPr>
              <a:t>”</a:t>
            </a:r>
            <a:r>
              <a:rPr lang="en-US" altLang="ja-JP" b="1" smtClean="0">
                <a:ea typeface="ＭＳ Ｐゴシック" pitchFamily="34" charset="-128"/>
              </a:rPr>
              <a:t> (Look to the Market)</a:t>
            </a:r>
          </a:p>
          <a:p>
            <a:pPr eaLnBrk="1" hangingPunct="1">
              <a:buFont typeface="Wingdings" pitchFamily="2" charset="2"/>
              <a:buNone/>
            </a:pPr>
            <a:r>
              <a:rPr lang="en-US" b="1" smtClean="0">
                <a:ea typeface="ＭＳ Ｐゴシック" pitchFamily="34" charset="-128"/>
              </a:rPr>
              <a:t>	</a:t>
            </a:r>
          </a:p>
          <a:p>
            <a:pPr eaLnBrk="1" hangingPunct="1">
              <a:buFont typeface="Wingdings" pitchFamily="2" charset="2"/>
              <a:buNone/>
            </a:pPr>
            <a:r>
              <a:rPr lang="en-US" b="1" smtClean="0">
                <a:ea typeface="ＭＳ Ｐゴシック" pitchFamily="34" charset="-128"/>
              </a:rPr>
              <a:t>	Lord (Peter Thomas) Bauer</a:t>
            </a:r>
            <a:r>
              <a:rPr lang="en-US" smtClean="0">
                <a:ea typeface="ＭＳ Ｐゴシック" pitchFamily="34" charset="-128"/>
              </a:rPr>
              <a:t>- </a:t>
            </a:r>
            <a:r>
              <a:rPr lang="en-US" b="1" i="1" smtClean="0">
                <a:ea typeface="ＭＳ Ｐゴシック" pitchFamily="34" charset="-128"/>
              </a:rPr>
              <a:t>1915-2002</a:t>
            </a:r>
          </a:p>
        </p:txBody>
      </p:sp>
      <p:pic>
        <p:nvPicPr>
          <p:cNvPr id="49155" name="Picture 4"/>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562600" y="1752600"/>
            <a:ext cx="2971800" cy="44196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smtClean="0">
                <a:ea typeface="ＭＳ Ｐゴシック" pitchFamily="34" charset="-128"/>
              </a:rPr>
              <a:t>Quote 6</a:t>
            </a:r>
          </a:p>
        </p:txBody>
      </p:sp>
      <p:sp>
        <p:nvSpPr>
          <p:cNvPr id="43011" name="Rectangle 3"/>
          <p:cNvSpPr>
            <a:spLocks noGrp="1" noRot="1" noChangeArrowheads="1"/>
          </p:cNvSpPr>
          <p:nvPr>
            <p:ph type="body" sz="half" idx="1"/>
          </p:nvPr>
        </p:nvSpPr>
        <p:spPr/>
        <p:txBody>
          <a:bodyPr/>
          <a:lstStyle/>
          <a:p>
            <a:pPr eaLnBrk="1" hangingPunct="1">
              <a:buFont typeface="Wingdings" pitchFamily="2" charset="2"/>
              <a:buNone/>
            </a:pPr>
            <a:r>
              <a:rPr lang="en-US" b="1" smtClean="0">
                <a:ea typeface="ＭＳ Ｐゴシック" pitchFamily="34" charset="-128"/>
              </a:rPr>
              <a:t>	Rural poverty is "unperceived."</a:t>
            </a:r>
          </a:p>
          <a:p>
            <a:pPr eaLnBrk="1" hangingPunct="1">
              <a:buFont typeface="Wingdings" pitchFamily="2" charset="2"/>
              <a:buNone/>
            </a:pPr>
            <a:endParaRPr lang="en-US" b="1" smtClean="0">
              <a:ea typeface="ＭＳ Ｐゴシック" pitchFamily="34" charset="-128"/>
            </a:endParaRPr>
          </a:p>
          <a:p>
            <a:pPr eaLnBrk="1" hangingPunct="1">
              <a:buFont typeface="Wingdings" pitchFamily="2" charset="2"/>
              <a:buNone/>
            </a:pPr>
            <a:r>
              <a:rPr lang="en-US" b="1" smtClean="0">
                <a:ea typeface="ＭＳ Ｐゴシック" pitchFamily="34" charset="-128"/>
              </a:rPr>
              <a:t>				Robert Chambers</a:t>
            </a:r>
          </a:p>
        </p:txBody>
      </p:sp>
      <p:sp>
        <p:nvSpPr>
          <p:cNvPr id="43013" name="Rectangle 5"/>
          <p:cNvSpPr>
            <a:spLocks noGrp="1" noRot="1" noChangeArrowheads="1"/>
          </p:cNvSpPr>
          <p:nvPr>
            <p:ph type="body" sz="half" idx="2"/>
          </p:nvPr>
        </p:nvSpPr>
        <p:spPr/>
        <p:txBody>
          <a:bodyPr/>
          <a:lstStyle/>
          <a:p>
            <a:pPr eaLnBrk="1" hangingPunct="1">
              <a:buFont typeface="Wingdings" pitchFamily="2" charset="2"/>
              <a:buNone/>
              <a:defRPr/>
            </a:pPr>
            <a:r>
              <a:rPr lang="en-US" smtClean="0">
                <a:ea typeface="+mn-ea"/>
              </a:rPr>
              <a:t> </a:t>
            </a:r>
            <a:r>
              <a:rPr lang="en-US" b="1" smtClean="0">
                <a:ea typeface="+mn-ea"/>
              </a:rPr>
              <a:t>Robert Chambers</a:t>
            </a:r>
          </a:p>
          <a:p>
            <a:pPr eaLnBrk="1" hangingPunct="1">
              <a:buFont typeface="Wingdings" pitchFamily="2" charset="2"/>
              <a:buNone/>
              <a:defRPr/>
            </a:pPr>
            <a:r>
              <a:rPr lang="en-US" b="1" smtClean="0">
                <a:ea typeface="+mn-ea"/>
              </a:rPr>
              <a:t>	</a:t>
            </a:r>
          </a:p>
          <a:p>
            <a:pPr eaLnBrk="1" hangingPunct="1">
              <a:buFont typeface="Wingdings" pitchFamily="2" charset="2"/>
              <a:buNone/>
              <a:defRPr/>
            </a:pPr>
            <a:r>
              <a:rPr lang="en-US" b="1" smtClean="0">
                <a:ea typeface="+mn-ea"/>
              </a:rPr>
              <a:t>	Opening speech at the </a:t>
            </a:r>
            <a:r>
              <a:rPr lang="en-US" b="1" smtClean="0">
                <a:ea typeface="+mn-ea"/>
                <a:hlinkClick r:id="rId2"/>
              </a:rPr>
              <a:t>Farmer First Revisited</a:t>
            </a:r>
            <a:r>
              <a:rPr lang="en-US" b="1" smtClean="0">
                <a:ea typeface="+mn-ea"/>
              </a:rPr>
              <a:t> workshop held at IDS 12-14 December 2007</a:t>
            </a:r>
          </a:p>
          <a:p>
            <a:pPr eaLnBrk="1" hangingPunct="1">
              <a:buFont typeface="Wingdings" pitchFamily="2" charset="2"/>
              <a:buNone/>
              <a:defRPr/>
            </a:pPr>
            <a:endParaRPr lang="en-US" b="1" smtClean="0">
              <a:ea typeface="+mn-ea"/>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r>
              <a:rPr lang="en-US" sz="4000" b="0" smtClean="0">
                <a:ea typeface="ＭＳ Ｐゴシック" pitchFamily="34" charset="-128"/>
              </a:rPr>
              <a:t>Mock Comprehensive Question:</a:t>
            </a:r>
            <a:br>
              <a:rPr lang="en-US" sz="4000" b="0" smtClean="0">
                <a:ea typeface="ＭＳ Ｐゴシック" pitchFamily="34" charset="-128"/>
              </a:rPr>
            </a:br>
            <a:endParaRPr lang="en-US" sz="4000" b="0" smtClean="0">
              <a:ea typeface="ＭＳ Ｐゴシック" pitchFamily="34" charset="-128"/>
            </a:endParaRPr>
          </a:p>
        </p:txBody>
      </p:sp>
      <p:sp>
        <p:nvSpPr>
          <p:cNvPr id="44035" name="Rectangle 3"/>
          <p:cNvSpPr>
            <a:spLocks noGrp="1" noRot="1" noChangeArrowheads="1"/>
          </p:cNvSpPr>
          <p:nvPr>
            <p:ph type="body" idx="1"/>
          </p:nvPr>
        </p:nvSpPr>
        <p:spPr/>
        <p:txBody>
          <a:bodyPr/>
          <a:lstStyle/>
          <a:p>
            <a:pPr eaLnBrk="1" hangingPunct="1">
              <a:lnSpc>
                <a:spcPct val="90000"/>
              </a:lnSpc>
              <a:buFont typeface="Wingdings" pitchFamily="2" charset="2"/>
              <a:buNone/>
            </a:pPr>
            <a:r>
              <a:rPr lang="en-US" b="1" smtClean="0">
                <a:ea typeface="ＭＳ Ｐゴシック" pitchFamily="34" charset="-128"/>
              </a:rPr>
              <a:t>	What comes first, the chicken or the egg? Is human resource development different from economic development within a social development framework, what differences can be found? What criticism can be made of social development approaches? What are the other chicken and egg problems of development studies?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0" y="228600"/>
            <a:ext cx="8842375" cy="1431925"/>
          </a:xfrm>
        </p:spPr>
        <p:txBody>
          <a:bodyPr/>
          <a:lstStyle/>
          <a:p>
            <a:pPr eaLnBrk="1" hangingPunct="1"/>
            <a:r>
              <a:rPr lang="en-US" smtClean="0">
                <a:ea typeface="ＭＳ Ｐゴシック" pitchFamily="34" charset="-128"/>
              </a:rPr>
              <a:t>Workshop Exercise: Next Week as Part of Presention</a:t>
            </a:r>
          </a:p>
        </p:txBody>
      </p:sp>
      <p:sp>
        <p:nvSpPr>
          <p:cNvPr id="61443" name="Rectangle 3"/>
          <p:cNvSpPr>
            <a:spLocks noGrp="1" noRot="1" noChangeArrowheads="1"/>
          </p:cNvSpPr>
          <p:nvPr>
            <p:ph type="body" idx="1"/>
          </p:nvPr>
        </p:nvSpPr>
        <p:spPr>
          <a:xfrm>
            <a:off x="457200" y="1905000"/>
            <a:ext cx="8388350" cy="4724400"/>
          </a:xfrm>
        </p:spPr>
        <p:txBody>
          <a:bodyPr/>
          <a:lstStyle/>
          <a:p>
            <a:pPr marL="609600" indent="-609600" eaLnBrk="1" hangingPunct="1">
              <a:lnSpc>
                <a:spcPct val="90000"/>
              </a:lnSpc>
              <a:buFont typeface="Wingdings" pitchFamily="2" charset="2"/>
              <a:buAutoNum type="arabicPeriod"/>
            </a:pPr>
            <a:r>
              <a:rPr lang="en-US" b="1" smtClean="0">
                <a:ea typeface="ＭＳ Ｐゴシック" pitchFamily="34" charset="-128"/>
              </a:rPr>
              <a:t>Deconstruct Question (Group One)</a:t>
            </a:r>
          </a:p>
          <a:p>
            <a:pPr marL="609600" indent="-609600" eaLnBrk="1" hangingPunct="1">
              <a:lnSpc>
                <a:spcPct val="90000"/>
              </a:lnSpc>
              <a:buFont typeface="Wingdings" pitchFamily="2" charset="2"/>
              <a:buAutoNum type="arabicPeriod"/>
            </a:pPr>
            <a:endParaRPr lang="en-US" b="1" smtClean="0">
              <a:ea typeface="ＭＳ Ｐゴシック" pitchFamily="34" charset="-128"/>
            </a:endParaRPr>
          </a:p>
          <a:p>
            <a:pPr marL="609600" indent="-609600" eaLnBrk="1" hangingPunct="1">
              <a:lnSpc>
                <a:spcPct val="90000"/>
              </a:lnSpc>
              <a:buFont typeface="Wingdings" pitchFamily="2" charset="2"/>
              <a:buAutoNum type="arabicPeriod"/>
            </a:pPr>
            <a:r>
              <a:rPr lang="en-US" b="1" smtClean="0">
                <a:ea typeface="ＭＳ Ｐゴシック" pitchFamily="34" charset="-128"/>
              </a:rPr>
              <a:t>Provide ten references for Question (Group Two)</a:t>
            </a:r>
          </a:p>
          <a:p>
            <a:pPr marL="609600" indent="-609600" eaLnBrk="1" hangingPunct="1">
              <a:lnSpc>
                <a:spcPct val="90000"/>
              </a:lnSpc>
              <a:buFont typeface="Wingdings" pitchFamily="2" charset="2"/>
              <a:buAutoNum type="arabicPeriod"/>
            </a:pPr>
            <a:endParaRPr lang="en-US" b="1" smtClean="0">
              <a:ea typeface="ＭＳ Ｐゴシック" pitchFamily="34" charset="-128"/>
            </a:endParaRPr>
          </a:p>
          <a:p>
            <a:pPr marL="609600" indent="-609600" eaLnBrk="1" hangingPunct="1">
              <a:lnSpc>
                <a:spcPct val="90000"/>
              </a:lnSpc>
              <a:buFont typeface="Wingdings" pitchFamily="2" charset="2"/>
              <a:buAutoNum type="arabicPeriod"/>
            </a:pPr>
            <a:r>
              <a:rPr lang="en-US" b="1" smtClean="0">
                <a:ea typeface="ＭＳ Ｐゴシック" pitchFamily="34" charset="-128"/>
              </a:rPr>
              <a:t>Write Questions from Quotes 2-4 (Group Three)</a:t>
            </a:r>
          </a:p>
          <a:p>
            <a:pPr marL="609600" indent="-609600" eaLnBrk="1" hangingPunct="1">
              <a:lnSpc>
                <a:spcPct val="90000"/>
              </a:lnSpc>
              <a:buFont typeface="Wingdings" pitchFamily="2" charset="2"/>
              <a:buAutoNum type="arabicPeriod"/>
            </a:pPr>
            <a:endParaRPr lang="en-US" b="1" smtClean="0">
              <a:ea typeface="ＭＳ Ｐゴシック" pitchFamily="34" charset="-128"/>
            </a:endParaRPr>
          </a:p>
          <a:p>
            <a:pPr marL="609600" indent="-609600" eaLnBrk="1" hangingPunct="1">
              <a:lnSpc>
                <a:spcPct val="90000"/>
              </a:lnSpc>
              <a:buFont typeface="Wingdings" pitchFamily="2" charset="2"/>
              <a:buAutoNum type="arabicPeriod"/>
            </a:pPr>
            <a:r>
              <a:rPr lang="en-US" b="1" smtClean="0">
                <a:ea typeface="ＭＳ Ｐゴシック" pitchFamily="34" charset="-128"/>
              </a:rPr>
              <a:t>Write Questions From Quotes 5-6 (All)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en-US" smtClean="0">
                <a:ea typeface="ＭＳ Ｐゴシック" pitchFamily="34" charset="-128"/>
              </a:rPr>
              <a:t>Reports</a:t>
            </a:r>
          </a:p>
        </p:txBody>
      </p:sp>
      <p:sp>
        <p:nvSpPr>
          <p:cNvPr id="21507" name="Rectangle 3"/>
          <p:cNvSpPr>
            <a:spLocks noGrp="1" noRot="1" noChangeArrowheads="1"/>
          </p:cNvSpPr>
          <p:nvPr>
            <p:ph type="body" idx="1"/>
          </p:nvPr>
        </p:nvSpPr>
        <p:spPr/>
        <p:txBody>
          <a:bodyPr/>
          <a:lstStyle/>
          <a:p>
            <a:pPr eaLnBrk="1" hangingPunct="1">
              <a:buFont typeface="Wingdings" pitchFamily="2" charset="2"/>
              <a:buNone/>
            </a:pPr>
            <a:r>
              <a:rPr lang="en-US" sz="4000" b="1" smtClean="0">
                <a:ea typeface="ＭＳ Ｐゴシック" pitchFamily="34" charset="-128"/>
              </a:rPr>
              <a:t>I. Literary Map</a:t>
            </a:r>
          </a:p>
          <a:p>
            <a:pPr eaLnBrk="1" hangingPunct="1">
              <a:buFont typeface="Wingdings" pitchFamily="2" charset="2"/>
              <a:buNone/>
            </a:pPr>
            <a:endParaRPr lang="en-US" sz="4000" b="1" smtClean="0">
              <a:ea typeface="ＭＳ Ｐゴシック" pitchFamily="34" charset="-128"/>
            </a:endParaRPr>
          </a:p>
          <a:p>
            <a:pPr eaLnBrk="1" hangingPunct="1">
              <a:buFont typeface="Wingdings" pitchFamily="2" charset="2"/>
              <a:buNone/>
            </a:pPr>
            <a:r>
              <a:rPr lang="en-US" sz="4000" b="1" smtClean="0">
                <a:ea typeface="ＭＳ Ｐゴシック" pitchFamily="34" charset="-128"/>
              </a:rPr>
              <a:t>II. Golden Oldies of the Week</a:t>
            </a:r>
          </a:p>
          <a:p>
            <a:pPr eaLnBrk="1" hangingPunct="1">
              <a:buFont typeface="Wingdings" pitchFamily="2" charset="2"/>
              <a:buNone/>
            </a:pPr>
            <a:endParaRPr lang="en-US" sz="4000" b="1" smtClean="0">
              <a:ea typeface="ＭＳ Ｐゴシック" pitchFamily="34" charset="-128"/>
            </a:endParaRPr>
          </a:p>
          <a:p>
            <a:pPr eaLnBrk="1" hangingPunct="1">
              <a:buFont typeface="Wingdings" pitchFamily="2" charset="2"/>
              <a:buNone/>
            </a:pPr>
            <a:r>
              <a:rPr lang="en-US" sz="4000" b="1" smtClean="0">
                <a:ea typeface="ＭＳ Ｐゴシック" pitchFamily="34" charset="-128"/>
              </a:rPr>
              <a:t>III. Synthesis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en-US" sz="4000" b="0" smtClean="0">
                <a:ea typeface="ＭＳ Ｐゴシック" pitchFamily="34" charset="-128"/>
              </a:rPr>
              <a:t>Development Studies Seminar </a:t>
            </a:r>
            <a:br>
              <a:rPr lang="en-US" sz="4000" b="0" smtClean="0">
                <a:ea typeface="ＭＳ Ｐゴシック" pitchFamily="34" charset="-128"/>
              </a:rPr>
            </a:br>
            <a:endParaRPr lang="en-US" sz="4000" b="0" smtClean="0">
              <a:ea typeface="ＭＳ Ｐゴシック" pitchFamily="34" charset="-128"/>
            </a:endParaRPr>
          </a:p>
        </p:txBody>
      </p:sp>
      <p:sp>
        <p:nvSpPr>
          <p:cNvPr id="20483" name="Rectangle 3"/>
          <p:cNvSpPr>
            <a:spLocks noGrp="1" noRot="1" noChangeArrowheads="1"/>
          </p:cNvSpPr>
          <p:nvPr>
            <p:ph type="body" idx="1"/>
          </p:nvPr>
        </p:nvSpPr>
        <p:spPr/>
        <p:txBody>
          <a:bodyPr/>
          <a:lstStyle/>
          <a:p>
            <a:pPr algn="ctr" eaLnBrk="1" hangingPunct="1">
              <a:buFont typeface="Wingdings" pitchFamily="2" charset="2"/>
              <a:buNone/>
            </a:pPr>
            <a:r>
              <a:rPr lang="en-US" sz="4800" b="1" smtClean="0">
                <a:ea typeface="ＭＳ Ｐゴシック" pitchFamily="34" charset="-128"/>
              </a:rPr>
              <a:t>	</a:t>
            </a:r>
          </a:p>
          <a:p>
            <a:pPr algn="ctr" eaLnBrk="1" hangingPunct="1">
              <a:buFont typeface="Wingdings" pitchFamily="2" charset="2"/>
              <a:buNone/>
            </a:pPr>
            <a:r>
              <a:rPr lang="en-US" sz="4800" b="1" smtClean="0">
                <a:ea typeface="ＭＳ Ｐゴシック" pitchFamily="34" charset="-128"/>
              </a:rPr>
              <a:t>Counter-Dependency</a:t>
            </a:r>
          </a:p>
          <a:p>
            <a:pPr algn="ctr" eaLnBrk="1" hangingPunct="1">
              <a:buFont typeface="Wingdings" pitchFamily="2" charset="2"/>
              <a:buNone/>
            </a:pPr>
            <a:r>
              <a:rPr lang="en-US" sz="4800" b="1" smtClean="0">
                <a:ea typeface="ＭＳ Ｐゴシック" pitchFamily="34" charset="-128"/>
              </a:rPr>
              <a:t>Social Development and Human Resources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49425"/>
            <a:ext cx="58769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ea typeface="ＭＳ Ｐゴシック" pitchFamily="34" charset="-128"/>
              </a:rPr>
              <a:t>Human Resource 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r>
              <a:rPr lang="en-US" smtClean="0">
                <a:ea typeface="ＭＳ Ｐゴシック" pitchFamily="34" charset="-128"/>
              </a:rPr>
              <a:t>Focus of the Week</a:t>
            </a:r>
          </a:p>
        </p:txBody>
      </p:sp>
      <p:sp>
        <p:nvSpPr>
          <p:cNvPr id="22531" name="Rectangle 3"/>
          <p:cNvSpPr>
            <a:spLocks noGrp="1" noRot="1" noChangeArrowheads="1"/>
          </p:cNvSpPr>
          <p:nvPr>
            <p:ph type="body" idx="1"/>
          </p:nvPr>
        </p:nvSpPr>
        <p:spPr>
          <a:xfrm>
            <a:off x="457200" y="1219200"/>
            <a:ext cx="8007350" cy="4191000"/>
          </a:xfrm>
        </p:spPr>
        <p:txBody>
          <a:bodyPr/>
          <a:lstStyle/>
          <a:p>
            <a:pPr algn="ctr" eaLnBrk="1" hangingPunct="1">
              <a:buFont typeface="Wingdings" pitchFamily="2" charset="2"/>
              <a:buNone/>
            </a:pPr>
            <a:r>
              <a:rPr lang="en-US" sz="4000" b="1" smtClean="0">
                <a:ea typeface="ＭＳ Ｐゴシック" pitchFamily="34" charset="-128"/>
              </a:rPr>
              <a:t>	</a:t>
            </a:r>
          </a:p>
          <a:p>
            <a:pPr algn="ctr" eaLnBrk="1" hangingPunct="1">
              <a:buFont typeface="Wingdings" pitchFamily="2" charset="2"/>
              <a:buNone/>
            </a:pPr>
            <a:endParaRPr lang="en-US" sz="4000" b="1" smtClean="0">
              <a:ea typeface="ＭＳ Ｐゴシック" pitchFamily="34" charset="-128"/>
            </a:endParaRPr>
          </a:p>
          <a:p>
            <a:pPr algn="ctr" eaLnBrk="1" hangingPunct="1">
              <a:buFont typeface="Wingdings" pitchFamily="2" charset="2"/>
              <a:buNone/>
            </a:pPr>
            <a:r>
              <a:rPr lang="en-US" sz="4000" b="1" smtClean="0">
                <a:ea typeface="ＭＳ Ｐゴシック" pitchFamily="34" charset="-128"/>
              </a:rPr>
              <a:t>Counter-Dependency Strategies  Policy prescriptions of dependency theory and the Millennium Development Goals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ea typeface="ＭＳ Ｐゴシック" pitchFamily="34" charset="-128"/>
              </a:rPr>
              <a:t>Is This What we Are Talking About? Mini-Discussion</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943100"/>
            <a:ext cx="6553200" cy="49149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197</TotalTime>
  <Words>566</Words>
  <Application>Microsoft Office PowerPoint</Application>
  <PresentationFormat>On-screen Show (4:3)</PresentationFormat>
  <Paragraphs>200</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ＭＳ Ｐゴシック</vt:lpstr>
      <vt:lpstr>Arial Black</vt:lpstr>
      <vt:lpstr>Wingdings</vt:lpstr>
      <vt:lpstr>Calibri</vt:lpstr>
      <vt:lpstr>Wingdings 2</vt:lpstr>
      <vt:lpstr>Times New Roman</vt:lpstr>
      <vt:lpstr>MS Mincho</vt:lpstr>
      <vt:lpstr>Arial Narrow</vt:lpstr>
      <vt:lpstr>Glass Layers</vt:lpstr>
      <vt:lpstr>PIA 3395</vt:lpstr>
      <vt:lpstr>RED Group</vt:lpstr>
      <vt:lpstr>   Mock Comprehensive Question- Part of Weekly Presentation  </vt:lpstr>
      <vt:lpstr>Development Policy: Discussion</vt:lpstr>
      <vt:lpstr>Reports</vt:lpstr>
      <vt:lpstr>Development Studies Seminar  </vt:lpstr>
      <vt:lpstr>Human Resource Development</vt:lpstr>
      <vt:lpstr>Focus of the Week</vt:lpstr>
      <vt:lpstr>Is This What we Are Talking About? Mini-Discussion</vt:lpstr>
      <vt:lpstr>Unpaid non-political announcement: Again </vt:lpstr>
      <vt:lpstr>Agricultural promotion</vt:lpstr>
      <vt:lpstr>Counter-Dependency Strategies- Take One</vt:lpstr>
      <vt:lpstr>Gunnar Myrdal (1897-1987)</vt:lpstr>
      <vt:lpstr>Counter-Dependency Strategies- Take Two</vt:lpstr>
      <vt:lpstr>Delinkage- Autarky- 18th Century Style</vt:lpstr>
      <vt:lpstr>PowerPoint Presentation</vt:lpstr>
      <vt:lpstr>The Counter Dependency Synthesis: Development Management</vt:lpstr>
      <vt:lpstr>Key:  Internal Capacity Building</vt:lpstr>
      <vt:lpstr>PowerPoint Presentation</vt:lpstr>
      <vt:lpstr>PowerPoint Presentation</vt:lpstr>
      <vt:lpstr>HRD Concepts</vt:lpstr>
      <vt:lpstr>“Self awareness – give feedback on how one sees oneself, and how the rest of the team view each other” </vt:lpstr>
      <vt:lpstr>World View: Status and Recruitment of Administrative Elites</vt:lpstr>
      <vt:lpstr>PowerPoint Presentation</vt:lpstr>
      <vt:lpstr>Strategy of Human Development</vt:lpstr>
      <vt:lpstr>World Bank Institute</vt:lpstr>
      <vt:lpstr>Alternative Choices-1</vt:lpstr>
      <vt:lpstr>Societal Development- A Macro-Approach</vt:lpstr>
      <vt:lpstr>Alternative Choices-2</vt:lpstr>
      <vt:lpstr>The Nature of Moral Arguments</vt:lpstr>
      <vt:lpstr>Alternative Choices-3</vt:lpstr>
      <vt:lpstr>John Stuart Mills ((20 May 1806 – 8 May 1873) </vt:lpstr>
      <vt:lpstr>Overall Question:</vt:lpstr>
      <vt:lpstr>Quotes of the Week:  Deconstruct Each- Quote 1</vt:lpstr>
      <vt:lpstr>PowerPoint Presentation</vt:lpstr>
      <vt:lpstr>Quote 2</vt:lpstr>
      <vt:lpstr>Industria vs. Agraria</vt:lpstr>
      <vt:lpstr>Quote 3</vt:lpstr>
      <vt:lpstr>Quote 4</vt:lpstr>
      <vt:lpstr>Quote 5</vt:lpstr>
      <vt:lpstr>Quote 6</vt:lpstr>
      <vt:lpstr>Mock Comprehensive Question: </vt:lpstr>
      <vt:lpstr>Workshop Exercise: Next Week as Part of Presention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Owner</cp:lastModifiedBy>
  <cp:revision>16</cp:revision>
  <cp:lastPrinted>1601-01-01T00:00:00Z</cp:lastPrinted>
  <dcterms:created xsi:type="dcterms:W3CDTF">1601-01-01T00:00:00Z</dcterms:created>
  <dcterms:modified xsi:type="dcterms:W3CDTF">2013-02-02T06:33:13Z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