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6"/>
  </p:notesMasterIdLst>
  <p:sldIdLst>
    <p:sldId id="256" r:id="rId2"/>
    <p:sldId id="315" r:id="rId3"/>
    <p:sldId id="258" r:id="rId4"/>
    <p:sldId id="293" r:id="rId5"/>
    <p:sldId id="292" r:id="rId6"/>
    <p:sldId id="257" r:id="rId7"/>
    <p:sldId id="294" r:id="rId8"/>
    <p:sldId id="267" r:id="rId9"/>
    <p:sldId id="298" r:id="rId10"/>
    <p:sldId id="259" r:id="rId11"/>
    <p:sldId id="281" r:id="rId12"/>
    <p:sldId id="262" r:id="rId13"/>
    <p:sldId id="295" r:id="rId14"/>
    <p:sldId id="282" r:id="rId15"/>
    <p:sldId id="296" r:id="rId16"/>
    <p:sldId id="261" r:id="rId17"/>
    <p:sldId id="283" r:id="rId18"/>
    <p:sldId id="263" r:id="rId19"/>
    <p:sldId id="299" r:id="rId20"/>
    <p:sldId id="265" r:id="rId21"/>
    <p:sldId id="300" r:id="rId22"/>
    <p:sldId id="266" r:id="rId23"/>
    <p:sldId id="314" r:id="rId24"/>
    <p:sldId id="269" r:id="rId25"/>
    <p:sldId id="301" r:id="rId26"/>
    <p:sldId id="284" r:id="rId27"/>
    <p:sldId id="302" r:id="rId28"/>
    <p:sldId id="270" r:id="rId29"/>
    <p:sldId id="317" r:id="rId30"/>
    <p:sldId id="316" r:id="rId31"/>
    <p:sldId id="303" r:id="rId32"/>
    <p:sldId id="271" r:id="rId33"/>
    <p:sldId id="285" r:id="rId34"/>
    <p:sldId id="272" r:id="rId35"/>
    <p:sldId id="304" r:id="rId36"/>
    <p:sldId id="273" r:id="rId37"/>
    <p:sldId id="305" r:id="rId38"/>
    <p:sldId id="286" r:id="rId39"/>
    <p:sldId id="318" r:id="rId40"/>
    <p:sldId id="319" r:id="rId41"/>
    <p:sldId id="320" r:id="rId42"/>
    <p:sldId id="274" r:id="rId43"/>
    <p:sldId id="306" r:id="rId44"/>
    <p:sldId id="275" r:id="rId45"/>
    <p:sldId id="321" r:id="rId46"/>
    <p:sldId id="287" r:id="rId47"/>
    <p:sldId id="307" r:id="rId48"/>
    <p:sldId id="277" r:id="rId49"/>
    <p:sldId id="308" r:id="rId50"/>
    <p:sldId id="288" r:id="rId51"/>
    <p:sldId id="322" r:id="rId52"/>
    <p:sldId id="278" r:id="rId53"/>
    <p:sldId id="309" r:id="rId54"/>
    <p:sldId id="310" r:id="rId55"/>
    <p:sldId id="264" r:id="rId56"/>
    <p:sldId id="311" r:id="rId57"/>
    <p:sldId id="289" r:id="rId58"/>
    <p:sldId id="276" r:id="rId59"/>
    <p:sldId id="279" r:id="rId60"/>
    <p:sldId id="313" r:id="rId61"/>
    <p:sldId id="280" r:id="rId62"/>
    <p:sldId id="290" r:id="rId63"/>
    <p:sldId id="268" r:id="rId64"/>
    <p:sldId id="291"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714"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7863F03-558A-40A4-85FB-A2EC3DC88EF9}" type="datetimeFigureOut">
              <a:rPr lang="en-US"/>
              <a:pPr>
                <a:defRPr/>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D3FF75E-59E8-4D6B-99D6-94B892D845B7}" type="slidenum">
              <a:rPr lang="en-US"/>
              <a:pPr>
                <a:defRPr/>
              </a:pPr>
              <a:t>‹#›</a:t>
            </a:fld>
            <a:endParaRPr lang="en-US"/>
          </a:p>
        </p:txBody>
      </p:sp>
    </p:spTree>
    <p:extLst>
      <p:ext uri="{BB962C8B-B14F-4D97-AF65-F5344CB8AC3E}">
        <p14:creationId xmlns:p14="http://schemas.microsoft.com/office/powerpoint/2010/main" val="3876916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869FDC-DA60-4F98-BDE3-99D54A32E78D}" type="slidenum">
              <a:rPr lang="en-US"/>
              <a:pPr eaLnBrk="1" hangingPunct="1"/>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C9004691-FDAA-453B-809B-3480409C1FE3}" type="datetimeFigureOut">
              <a:rPr lang="en-US"/>
              <a:pPr>
                <a:defRPr/>
              </a:pPr>
              <a:t>1/11/2013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AB8AA24D-223A-4F84-B433-9F07B1D29B1E}" type="slidenum">
              <a:rPr lang="en-US"/>
              <a:pPr>
                <a:defRPr/>
              </a:pPr>
              <a:t>‹#›</a:t>
            </a:fld>
            <a:endParaRPr lang="en-US"/>
          </a:p>
        </p:txBody>
      </p:sp>
    </p:spTree>
    <p:extLst>
      <p:ext uri="{BB962C8B-B14F-4D97-AF65-F5344CB8AC3E}">
        <p14:creationId xmlns:p14="http://schemas.microsoft.com/office/powerpoint/2010/main" val="215601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BC3C5F68-405E-4DA7-B1E2-23A29AE052DF}" type="datetimeFigureOut">
              <a:rPr lang="en-US"/>
              <a:pPr>
                <a:defRPr/>
              </a:pPr>
              <a:t>1/11/2013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5E0AE64-C1AF-4F0B-98FF-7EEC9EE48461}" type="slidenum">
              <a:rPr lang="en-US"/>
              <a:pPr>
                <a:defRPr/>
              </a:pPr>
              <a:t>‹#›</a:t>
            </a:fld>
            <a:endParaRPr lang="en-US"/>
          </a:p>
        </p:txBody>
      </p:sp>
    </p:spTree>
    <p:extLst>
      <p:ext uri="{BB962C8B-B14F-4D97-AF65-F5344CB8AC3E}">
        <p14:creationId xmlns:p14="http://schemas.microsoft.com/office/powerpoint/2010/main" val="83432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64D9E617-448F-4772-B165-B6E381D6EECF}" type="datetimeFigureOut">
              <a:rPr lang="en-US"/>
              <a:pPr>
                <a:defRPr/>
              </a:pPr>
              <a:t>1/11/2013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86F72EC-C1C6-4FB7-A8C3-502B143753AA}" type="slidenum">
              <a:rPr lang="en-US"/>
              <a:pPr>
                <a:defRPr/>
              </a:pPr>
              <a:t>‹#›</a:t>
            </a:fld>
            <a:endParaRPr lang="en-US"/>
          </a:p>
        </p:txBody>
      </p:sp>
    </p:spTree>
    <p:extLst>
      <p:ext uri="{BB962C8B-B14F-4D97-AF65-F5344CB8AC3E}">
        <p14:creationId xmlns:p14="http://schemas.microsoft.com/office/powerpoint/2010/main" val="84080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smtClean="0"/>
              <a:t>Click icon to add table</a:t>
            </a:r>
            <a:endParaRPr lang="en-US" noProof="0" dirty="0" smtClean="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683A62-D9AD-49C4-9B33-B89E9F12AE39}" type="slidenum">
              <a:rPr lang="en-US"/>
              <a:pPr>
                <a:defRPr/>
              </a:pPr>
              <a:t>‹#›</a:t>
            </a:fld>
            <a:endParaRPr lang="en-US" dirty="0"/>
          </a:p>
        </p:txBody>
      </p:sp>
    </p:spTree>
    <p:extLst>
      <p:ext uri="{BB962C8B-B14F-4D97-AF65-F5344CB8AC3E}">
        <p14:creationId xmlns:p14="http://schemas.microsoft.com/office/powerpoint/2010/main" val="39500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19D9898-A8F1-4719-8DAE-9A99F1E08963}" type="datetimeFigureOut">
              <a:rPr lang="en-US"/>
              <a:pPr>
                <a:defRPr/>
              </a:pPr>
              <a:t>1/11/2013</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A2D2AF5-B67E-4AED-9E44-05D6CD796B8B}" type="slidenum">
              <a:rPr lang="en-US"/>
              <a:pPr>
                <a:defRPr/>
              </a:pPr>
              <a:t>‹#›</a:t>
            </a:fld>
            <a:endParaRPr lang="en-US"/>
          </a:p>
        </p:txBody>
      </p:sp>
    </p:spTree>
    <p:extLst>
      <p:ext uri="{BB962C8B-B14F-4D97-AF65-F5344CB8AC3E}">
        <p14:creationId xmlns:p14="http://schemas.microsoft.com/office/powerpoint/2010/main" val="216283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B53B1B5-250B-4755-AFAC-BEC3208A42AF}" type="datetimeFigureOut">
              <a:rPr lang="en-US"/>
              <a:pPr>
                <a:defRPr/>
              </a:pPr>
              <a:t>1/11/2013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3F951297-8FBE-4432-9975-D69A12EC0A67}" type="slidenum">
              <a:rPr lang="en-US"/>
              <a:pPr>
                <a:defRPr/>
              </a:pPr>
              <a:t>‹#›</a:t>
            </a:fld>
            <a:endParaRPr lang="en-US"/>
          </a:p>
        </p:txBody>
      </p:sp>
    </p:spTree>
    <p:extLst>
      <p:ext uri="{BB962C8B-B14F-4D97-AF65-F5344CB8AC3E}">
        <p14:creationId xmlns:p14="http://schemas.microsoft.com/office/powerpoint/2010/main" val="363408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54F8BC4C-BB77-4C1C-9D4E-B3D82DEB388D}" type="datetimeFigureOut">
              <a:rPr lang="en-US"/>
              <a:pPr>
                <a:defRPr/>
              </a:pPr>
              <a:t>1/11/2013</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F3105ED-A262-4688-8A1A-B1E7E8765529}" type="slidenum">
              <a:rPr lang="en-US"/>
              <a:pPr>
                <a:defRPr/>
              </a:pPr>
              <a:t>‹#›</a:t>
            </a:fld>
            <a:endParaRPr lang="en-US"/>
          </a:p>
        </p:txBody>
      </p:sp>
    </p:spTree>
    <p:extLst>
      <p:ext uri="{BB962C8B-B14F-4D97-AF65-F5344CB8AC3E}">
        <p14:creationId xmlns:p14="http://schemas.microsoft.com/office/powerpoint/2010/main" val="422735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946A7989-0ED0-44D1-B559-17CAE0DFA8A4}" type="datetimeFigureOut">
              <a:rPr lang="en-US"/>
              <a:pPr>
                <a:defRPr/>
              </a:pPr>
              <a:t>1/11/2013</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DF9E1F39-0650-4961-9F62-5B7748839E4E}" type="slidenum">
              <a:rPr lang="en-US"/>
              <a:pPr>
                <a:defRPr/>
              </a:pPr>
              <a:t>‹#›</a:t>
            </a:fld>
            <a:endParaRPr lang="en-US"/>
          </a:p>
        </p:txBody>
      </p:sp>
    </p:spTree>
    <p:extLst>
      <p:ext uri="{BB962C8B-B14F-4D97-AF65-F5344CB8AC3E}">
        <p14:creationId xmlns:p14="http://schemas.microsoft.com/office/powerpoint/2010/main" val="158143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E00C44AB-F5FC-4D53-8B7E-04F6BF5D03B8}" type="datetimeFigureOut">
              <a:rPr lang="en-US"/>
              <a:pPr>
                <a:defRPr/>
              </a:pPr>
              <a:t>1/11/2013</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493AAE1-D894-430D-807E-89A149E7A8D7}" type="slidenum">
              <a:rPr lang="en-US"/>
              <a:pPr>
                <a:defRPr/>
              </a:pPr>
              <a:t>‹#›</a:t>
            </a:fld>
            <a:endParaRPr lang="en-US"/>
          </a:p>
        </p:txBody>
      </p:sp>
    </p:spTree>
    <p:extLst>
      <p:ext uri="{BB962C8B-B14F-4D97-AF65-F5344CB8AC3E}">
        <p14:creationId xmlns:p14="http://schemas.microsoft.com/office/powerpoint/2010/main" val="10990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C2CD8C48-9A4F-4672-9878-837E270E8C52}" type="datetimeFigureOut">
              <a:rPr lang="en-US"/>
              <a:pPr>
                <a:defRPr/>
              </a:pPr>
              <a:t>1/11/2013</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719747D8-6044-4E30-8D82-2A20DBA803F7}" type="slidenum">
              <a:rPr lang="en-US"/>
              <a:pPr>
                <a:defRPr/>
              </a:pPr>
              <a:t>‹#›</a:t>
            </a:fld>
            <a:endParaRPr lang="en-US"/>
          </a:p>
        </p:txBody>
      </p:sp>
    </p:spTree>
    <p:extLst>
      <p:ext uri="{BB962C8B-B14F-4D97-AF65-F5344CB8AC3E}">
        <p14:creationId xmlns:p14="http://schemas.microsoft.com/office/powerpoint/2010/main" val="7250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A68037C6-105A-497A-BBE8-A07BA99F9A22}" type="datetimeFigureOut">
              <a:rPr lang="en-US"/>
              <a:pPr>
                <a:defRPr/>
              </a:pPr>
              <a:t>1/11/2013</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DF007FA2-E997-4643-8F8A-FF6C01E8A466}" type="slidenum">
              <a:rPr lang="en-US"/>
              <a:pPr>
                <a:defRPr/>
              </a:pPr>
              <a:t>‹#›</a:t>
            </a:fld>
            <a:endParaRPr lang="en-US"/>
          </a:p>
        </p:txBody>
      </p:sp>
    </p:spTree>
    <p:extLst>
      <p:ext uri="{BB962C8B-B14F-4D97-AF65-F5344CB8AC3E}">
        <p14:creationId xmlns:p14="http://schemas.microsoft.com/office/powerpoint/2010/main" val="222634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FCE26774-755A-416C-8DA7-4798AC074034}" type="datetimeFigureOut">
              <a:rPr lang="en-US"/>
              <a:pPr>
                <a:defRPr/>
              </a:pPr>
              <a:t>1/11/2013</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560C3024-C074-41C6-BFAB-140855D4198A}" type="slidenum">
              <a:rPr lang="en-US"/>
              <a:pPr>
                <a:defRPr/>
              </a:pPr>
              <a:t>‹#›</a:t>
            </a:fld>
            <a:endParaRPr lang="en-US"/>
          </a:p>
        </p:txBody>
      </p:sp>
    </p:spTree>
    <p:extLst>
      <p:ext uri="{BB962C8B-B14F-4D97-AF65-F5344CB8AC3E}">
        <p14:creationId xmlns:p14="http://schemas.microsoft.com/office/powerpoint/2010/main" val="387150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43404AC5-3FCC-41FB-86F9-902C14E29D02}" type="datetimeFigureOut">
              <a:rPr lang="en-US"/>
              <a:pPr>
                <a:defRPr/>
              </a:pPr>
              <a:t>1/11/2013</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B6F989CA-AE3C-4D80-841C-FC26A815E0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86" r:id="rId2"/>
    <p:sldLayoutId id="2147483794" r:id="rId3"/>
    <p:sldLayoutId id="2147483787" r:id="rId4"/>
    <p:sldLayoutId id="2147483788" r:id="rId5"/>
    <p:sldLayoutId id="2147483789" r:id="rId6"/>
    <p:sldLayoutId id="2147483795" r:id="rId7"/>
    <p:sldLayoutId id="2147483790" r:id="rId8"/>
    <p:sldLayoutId id="2147483796" r:id="rId9"/>
    <p:sldLayoutId id="2147483791" r:id="rId10"/>
    <p:sldLayoutId id="2147483792" r:id="rId11"/>
    <p:sldLayoutId id="2147483797" r:id="rId12"/>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Emile_Durkheim.jp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normAutofit fontScale="90000"/>
          </a:bodyPr>
          <a:lstStyle/>
          <a:p>
            <a:pPr algn="ctr" eaLnBrk="1" fontAlgn="auto" hangingPunct="1">
              <a:spcAft>
                <a:spcPts val="0"/>
              </a:spcAft>
              <a:defRPr/>
            </a:pPr>
            <a:r>
              <a:rPr lang="en-US" dirty="0" smtClean="0"/>
              <a:t>PIA 3090</a:t>
            </a:r>
            <a:br>
              <a:rPr lang="en-US" dirty="0" smtClean="0"/>
            </a:br>
            <a:r>
              <a:rPr lang="en-US" dirty="0" smtClean="0"/>
              <a:t>	Development Theories  </a:t>
            </a:r>
            <a:br>
              <a:rPr lang="en-US" dirty="0" smtClean="0"/>
            </a:br>
            <a:r>
              <a:rPr lang="en-US" dirty="0" smtClean="0"/>
              <a:t>Presentation Two</a:t>
            </a:r>
            <a:br>
              <a:rPr lang="en-US" dirty="0" smtClean="0"/>
            </a:br>
            <a:endParaRPr lang="en-US" dirty="0"/>
          </a:p>
        </p:txBody>
      </p:sp>
      <p:sp>
        <p:nvSpPr>
          <p:cNvPr id="3" name="Subtitle 2"/>
          <p:cNvSpPr>
            <a:spLocks noGrp="1"/>
          </p:cNvSpPr>
          <p:nvPr>
            <p:ph type="subTitle" idx="1"/>
          </p:nvPr>
        </p:nvSpPr>
        <p:spPr>
          <a:xfrm>
            <a:off x="685800" y="4114800"/>
            <a:ext cx="7772400" cy="914400"/>
          </a:xfrm>
        </p:spPr>
        <p:txBody>
          <a:bodyPr>
            <a:normAutofit fontScale="92500" lnSpcReduction="10000"/>
          </a:bodyPr>
          <a:lstStyle/>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sz="4400" b="1" dirty="0" smtClean="0"/>
              <a:t>Overview of Issues</a:t>
            </a:r>
            <a:endParaRPr lang="en-US"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The Nature of the Debate</a:t>
            </a:r>
            <a:endParaRPr lang="en-US" dirty="0">
              <a:solidFill>
                <a:schemeClr val="accent1">
                  <a:tint val="88000"/>
                  <a:satMod val="150000"/>
                </a:schemeClr>
              </a:solidFill>
            </a:endParaRPr>
          </a:p>
        </p:txBody>
      </p:sp>
      <p:sp>
        <p:nvSpPr>
          <p:cNvPr id="16387" name="Content Placeholder 6"/>
          <p:cNvSpPr>
            <a:spLocks noGrp="1"/>
          </p:cNvSpPr>
          <p:nvPr>
            <p:ph idx="1"/>
          </p:nvPr>
        </p:nvSpPr>
        <p:spPr>
          <a:xfrm>
            <a:off x="503238" y="530225"/>
            <a:ext cx="8183562" cy="4187825"/>
          </a:xfrm>
        </p:spPr>
        <p:txBody>
          <a:bodyPr/>
          <a:lstStyle/>
          <a:p>
            <a:pPr eaLnBrk="1" hangingPunct="1">
              <a:buFont typeface="Wingdings 2" pitchFamily="18" charset="2"/>
              <a:buNone/>
            </a:pPr>
            <a:r>
              <a:rPr lang="en-US" b="1" smtClean="0"/>
              <a:t>Theme of the Week</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"What Is to Be Done?“</a:t>
            </a:r>
            <a:endParaRPr lang="en-US" smtClean="0"/>
          </a:p>
          <a:p>
            <a:pPr eaLnBrk="1" hangingPunct="1">
              <a:buFont typeface="Wingdings 2" pitchFamily="18" charset="2"/>
              <a:buNone/>
            </a:pPr>
            <a:endParaRPr lang="en-US" b="1" smtClean="0"/>
          </a:p>
          <a:p>
            <a:pPr eaLnBrk="1" hangingPunct="1">
              <a:buFont typeface="Wingdings 2" pitchFamily="18" charset="2"/>
              <a:buNone/>
            </a:pPr>
            <a:r>
              <a:rPr lang="en-US" b="1" smtClean="0"/>
              <a:t>					Vladimir Ulyanov</a:t>
            </a:r>
            <a:endParaRPr lang="en-US" smtClean="0"/>
          </a:p>
          <a:p>
            <a:pPr eaLnBrk="1" hangingPunct="1"/>
            <a:endParaRPr lang="en-US" b="1" smtClean="0"/>
          </a:p>
          <a:p>
            <a:pPr eaLnBrk="1" hangingPunct="1">
              <a:buFont typeface="Wingdings 2" pitchFamily="18" charset="2"/>
              <a:buNone/>
            </a:pPr>
            <a:r>
              <a:rPr lang="en-US" b="1" smtClean="0"/>
              <a:t> Who Is He?</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334000"/>
            <a:ext cx="8183562" cy="1066800"/>
          </a:xfrm>
        </p:spPr>
        <p:txBody>
          <a:bodyPr>
            <a:normAutofit fontScale="90000"/>
          </a:bodyPr>
          <a:lstStyle/>
          <a:p>
            <a:pPr eaLnBrk="1" hangingPunct="1">
              <a:defRPr/>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VLADIMIR ILYICH LENIN</a:t>
            </a:r>
            <a:br>
              <a:rPr lang="en-US" dirty="0" smtClean="0"/>
            </a:br>
            <a:endParaRPr lang="en-US" dirty="0"/>
          </a:p>
        </p:txBody>
      </p:sp>
      <p:pic>
        <p:nvPicPr>
          <p:cNvPr id="17411" name="Content Placeholder 5" descr="Leni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449263"/>
            <a:ext cx="3429000" cy="45116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
            </a:r>
            <a:br>
              <a:rPr lang="en-US" dirty="0" smtClean="0"/>
            </a:br>
            <a:r>
              <a:rPr lang="en-US" dirty="0" smtClean="0"/>
              <a:t> </a:t>
            </a:r>
            <a:br>
              <a:rPr lang="en-US" dirty="0" smtClean="0"/>
            </a:br>
            <a:r>
              <a:rPr lang="en-US" sz="4000" dirty="0" smtClean="0"/>
              <a:t>Modernization</a:t>
            </a:r>
            <a:endParaRPr lang="en-US" sz="4000" dirty="0"/>
          </a:p>
        </p:txBody>
      </p:sp>
      <p:sp>
        <p:nvSpPr>
          <p:cNvPr id="4" name="Content Placeholder 3"/>
          <p:cNvSpPr>
            <a:spLocks noGrp="1"/>
          </p:cNvSpPr>
          <p:nvPr>
            <p:ph idx="1"/>
          </p:nvPr>
        </p:nvSpPr>
        <p:spPr>
          <a:xfrm>
            <a:off x="503238" y="530225"/>
            <a:ext cx="8183562" cy="4187825"/>
          </a:xfrm>
        </p:spPr>
        <p:txBody>
          <a:bodyPr/>
          <a:lstStyle/>
          <a:p>
            <a:pPr eaLnBrk="1" hangingPunct="1">
              <a:buFont typeface="Wingdings 2" pitchFamily="18" charset="2"/>
              <a:buNone/>
              <a:defRPr/>
            </a:pPr>
            <a:r>
              <a:rPr lang="en-US" b="1" dirty="0" smtClean="0"/>
              <a:t>Overall Themes:</a:t>
            </a:r>
          </a:p>
          <a:p>
            <a:pPr eaLnBrk="1" hangingPunct="1">
              <a:buFont typeface="Wingdings 2" pitchFamily="18" charset="2"/>
              <a:buNone/>
              <a:defRPr/>
            </a:pPr>
            <a:endParaRPr lang="en-US" b="1" dirty="0" smtClean="0"/>
          </a:p>
          <a:p>
            <a:pPr marL="514350" indent="-514350" eaLnBrk="1" hangingPunct="1">
              <a:buFont typeface="Wingdings 2" pitchFamily="18" charset="2"/>
              <a:buAutoNum type="arabicPeriod"/>
              <a:defRPr/>
            </a:pPr>
            <a:r>
              <a:rPr lang="en-US" b="1" dirty="0" smtClean="0"/>
              <a:t>Impact of Tradition</a:t>
            </a:r>
          </a:p>
          <a:p>
            <a:pPr marL="514350" indent="-514350" eaLnBrk="1" hangingPunct="1">
              <a:buFont typeface="Wingdings 2" pitchFamily="18" charset="2"/>
              <a:buAutoNum type="arabicPeriod"/>
              <a:defRPr/>
            </a:pPr>
            <a:endParaRPr lang="en-US" b="1" dirty="0" smtClean="0"/>
          </a:p>
          <a:p>
            <a:pPr marL="514350" indent="-514350" eaLnBrk="1" hangingPunct="1">
              <a:buFont typeface="Wingdings 2" pitchFamily="18" charset="2"/>
              <a:buAutoNum type="arabicPeriod"/>
              <a:defRPr/>
            </a:pPr>
            <a:r>
              <a:rPr lang="en-US" b="1" dirty="0" smtClean="0"/>
              <a:t>Colonialism Overlay</a:t>
            </a:r>
          </a:p>
          <a:p>
            <a:pPr marL="514350" indent="-514350" eaLnBrk="1" hangingPunct="1">
              <a:buFont typeface="Wingdings 2" pitchFamily="18" charset="2"/>
              <a:buAutoNum type="arabicPeriod"/>
              <a:defRPr/>
            </a:pPr>
            <a:endParaRPr lang="en-US" b="1" dirty="0" smtClean="0"/>
          </a:p>
          <a:p>
            <a:pPr marL="514350" indent="-514350" eaLnBrk="1" hangingPunct="1">
              <a:buFont typeface="Wingdings 2" pitchFamily="18" charset="2"/>
              <a:buAutoNum type="arabicPeriod"/>
              <a:defRPr/>
            </a:pPr>
            <a:r>
              <a:rPr lang="en-US" b="1" dirty="0" smtClean="0"/>
              <a:t>Modernization Concepts</a:t>
            </a:r>
          </a:p>
          <a:p>
            <a:pPr marL="514350" indent="-514350" eaLnBrk="1" hangingPunct="1">
              <a:buFont typeface="Wingdings 2" pitchFamily="18" charset="2"/>
              <a:buAutoNum type="arabicPeriod"/>
              <a:defRPr/>
            </a:pPr>
            <a:endParaRPr lang="en-US" b="1" dirty="0" smtClean="0"/>
          </a:p>
          <a:p>
            <a:pPr marL="514350" indent="-514350" eaLnBrk="1" hangingPunct="1">
              <a:buFont typeface="Wingdings 2" pitchFamily="18" charset="2"/>
              <a:buAutoNum type="arabicPeriod"/>
              <a:defRPr/>
            </a:pPr>
            <a:r>
              <a:rPr lang="en-US" b="1" dirty="0" smtClean="0"/>
              <a:t>Debates</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pPr>
              <a:defRPr/>
            </a:pPr>
            <a:r>
              <a:rPr lang="en-US" dirty="0" smtClean="0"/>
              <a:t>Underdeveloped?</a:t>
            </a:r>
            <a:endParaRPr lang="en-US" dirty="0"/>
          </a:p>
        </p:txBody>
      </p:sp>
      <p:pic>
        <p:nvPicPr>
          <p:cNvPr id="19459" name="Picture 2" descr="http://www.beyondveg.com/billings-t/comp-anat/odea1991.tabl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73152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Modernization</a:t>
            </a:r>
            <a:endParaRPr lang="en-US" dirty="0"/>
          </a:p>
        </p:txBody>
      </p:sp>
      <p:pic>
        <p:nvPicPr>
          <p:cNvPr id="20483" name="Content Placeholder 3" descr="McDonalds.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03400" y="530225"/>
            <a:ext cx="5583238" cy="41878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thumb/2/24/Emile_Durkheim.jpg/200px-Emile_Durkhei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37338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538788" y="533400"/>
            <a:ext cx="2971800" cy="914400"/>
          </a:xfrm>
        </p:spPr>
        <p:txBody>
          <a:bodyPr/>
          <a:lstStyle/>
          <a:p>
            <a:pPr>
              <a:defRPr/>
            </a:pPr>
            <a:r>
              <a:rPr lang="en-US" dirty="0" err="1" smtClean="0"/>
              <a:t>Émile</a:t>
            </a:r>
            <a:r>
              <a:rPr lang="en-US" dirty="0" smtClean="0"/>
              <a:t> Durkheim</a:t>
            </a:r>
            <a:endParaRPr lang="en-US" dirty="0"/>
          </a:p>
        </p:txBody>
      </p:sp>
      <p:sp>
        <p:nvSpPr>
          <p:cNvPr id="21508" name="Text Placeholder 7"/>
          <p:cNvSpPr>
            <a:spLocks noGrp="1"/>
          </p:cNvSpPr>
          <p:nvPr>
            <p:ph type="body" idx="2"/>
          </p:nvPr>
        </p:nvSpPr>
        <p:spPr>
          <a:xfrm>
            <a:off x="5538788" y="1447800"/>
            <a:ext cx="2971800" cy="4206875"/>
          </a:xfrm>
        </p:spPr>
        <p:txBody>
          <a:bodyPr/>
          <a:lstStyle/>
          <a:p>
            <a:pPr marL="17463" marR="0">
              <a:spcBef>
                <a:spcPct val="0"/>
              </a:spcBef>
            </a:pPr>
            <a:r>
              <a:rPr lang="en-US" b="1" smtClean="0"/>
              <a:t>(April 15, 1858 – November 15, 1917)</a:t>
            </a:r>
          </a:p>
          <a:p>
            <a:pPr marL="17463" marR="0">
              <a:spcBef>
                <a:spcPct val="0"/>
              </a:spcBef>
            </a:pPr>
            <a:endParaRPr lang="en-US" b="1" smtClean="0"/>
          </a:p>
          <a:p>
            <a:pPr marL="17463" marR="0">
              <a:spcBef>
                <a:spcPct val="0"/>
              </a:spcBef>
            </a:pPr>
            <a:endParaRPr lang="en-US" b="1" smtClean="0"/>
          </a:p>
          <a:p>
            <a:pPr marL="17463" marR="0">
              <a:spcBef>
                <a:spcPct val="0"/>
              </a:spcBef>
            </a:pPr>
            <a:endParaRPr lang="en-US" smtClean="0"/>
          </a:p>
          <a:p>
            <a:pPr marL="17463" marR="0">
              <a:spcBef>
                <a:spcPct val="0"/>
              </a:spcBef>
            </a:pPr>
            <a:r>
              <a:rPr lang="en-US" b="1" smtClean="0"/>
              <a:t>He was one of the first people to explain the existence and quality of different parts of a society by reference to what function they served in maintaining the quotidian (i.e. by how they make society "work“).</a:t>
            </a:r>
          </a:p>
        </p:txBody>
      </p:sp>
      <p:sp>
        <p:nvSpPr>
          <p:cNvPr id="21509" name="Content Placeholder 8"/>
          <p:cNvSpPr>
            <a:spLocks noGrp="1"/>
          </p:cNvSpPr>
          <p:nvPr>
            <p:ph sz="half" idx="1"/>
          </p:nvPr>
        </p:nvSpPr>
        <p:spPr>
          <a:xfrm>
            <a:off x="838200" y="381000"/>
            <a:ext cx="4473575" cy="6934200"/>
          </a:xfrm>
        </p:spPr>
        <p:txBody>
          <a:bodyPr/>
          <a:lstStyle/>
          <a:p>
            <a:pPr>
              <a:buFont typeface="Wingdings 2" pitchFamily="18" charset="2"/>
              <a:buNone/>
            </a:pPr>
            <a:r>
              <a:rPr lang="en-US" sz="2400" b="1" smtClean="0"/>
              <a:t>Founder of Modern Sociology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marL="265176" indent="-265176"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Leadership and Tradition: The Role of Political Development</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727575"/>
          </a:xfrm>
        </p:spPr>
        <p:txBody>
          <a:bodyPr>
            <a:normAutofit fontScale="55000" lnSpcReduction="20000"/>
          </a:bodyPr>
          <a:lstStyle/>
          <a:p>
            <a:pPr marL="265176" indent="-265176" eaLnBrk="1" fontAlgn="auto" hangingPunct="1">
              <a:spcAft>
                <a:spcPts val="0"/>
              </a:spcAft>
              <a:buFont typeface="Wingdings 2"/>
              <a:buNone/>
              <a:defRPr/>
            </a:pPr>
            <a:r>
              <a:rPr lang="en-US" sz="4500" b="1" dirty="0" smtClean="0"/>
              <a:t>	The Vexing Problem of Traditionalism and Colonialism</a:t>
            </a:r>
          </a:p>
          <a:p>
            <a:pPr marL="265176" indent="-265176" eaLnBrk="1" fontAlgn="auto" hangingPunct="1">
              <a:spcAft>
                <a:spcPts val="0"/>
              </a:spcAft>
              <a:buFont typeface="Wingdings 2"/>
              <a:buChar char=""/>
              <a:defRPr/>
            </a:pPr>
            <a:endParaRPr lang="en-US" b="1" dirty="0" smtClean="0"/>
          </a:p>
          <a:p>
            <a:pPr marL="265176" indent="-265176" eaLnBrk="1" fontAlgn="auto" hangingPunct="1">
              <a:spcAft>
                <a:spcPts val="0"/>
              </a:spcAft>
              <a:buFont typeface="Wingdings 2"/>
              <a:buChar char=""/>
              <a:defRPr/>
            </a:pPr>
            <a:endParaRPr lang="en-US" b="1" dirty="0" smtClean="0"/>
          </a:p>
          <a:p>
            <a:pPr marL="265176" indent="-265176" eaLnBrk="1" fontAlgn="auto" hangingPunct="1">
              <a:spcAft>
                <a:spcPts val="0"/>
              </a:spcAft>
              <a:buFont typeface="Wingdings 2"/>
              <a:buNone/>
              <a:defRPr/>
            </a:pPr>
            <a:r>
              <a:rPr lang="en-US" sz="3600" b="1" dirty="0" smtClean="0"/>
              <a:t>	"The President of Mali, a descendant of the old Keita royal clans, is a president who walks like a king.“</a:t>
            </a:r>
          </a:p>
          <a:p>
            <a:pPr marL="265176" indent="-265176" eaLnBrk="1" fontAlgn="auto" hangingPunct="1">
              <a:spcAft>
                <a:spcPts val="0"/>
              </a:spcAft>
              <a:buFont typeface="Wingdings 2"/>
              <a:buNone/>
              <a:defRPr/>
            </a:pPr>
            <a:endParaRPr lang="en-US" sz="3600" b="1" dirty="0" smtClean="0"/>
          </a:p>
          <a:p>
            <a:pPr marL="265176" indent="-265176" eaLnBrk="1" fontAlgn="auto" hangingPunct="1">
              <a:spcAft>
                <a:spcPts val="0"/>
              </a:spcAft>
              <a:buFont typeface="Wingdings 2"/>
              <a:buNone/>
              <a:defRPr/>
            </a:pPr>
            <a:r>
              <a:rPr lang="en-US" sz="3600" b="1" dirty="0" smtClean="0"/>
              <a:t>							David E. </a:t>
            </a:r>
            <a:r>
              <a:rPr lang="en-US" sz="3600" b="1" dirty="0" err="1" smtClean="0"/>
              <a:t>Apter</a:t>
            </a:r>
            <a:endParaRPr lang="en-US" sz="3600" dirty="0" smtClean="0"/>
          </a:p>
          <a:p>
            <a:pPr marL="265176" indent="-265176" eaLnBrk="1" fontAlgn="auto" hangingPunct="1">
              <a:spcAft>
                <a:spcPts val="0"/>
              </a:spcAft>
              <a:buFont typeface="Wingdings 2" pitchFamily="18" charset="2"/>
              <a:buNone/>
              <a:defRPr/>
            </a:pPr>
            <a:r>
              <a:rPr lang="en-US" sz="3600" b="1" dirty="0" smtClean="0"/>
              <a:t> </a:t>
            </a:r>
            <a:endParaRPr lang="en-US" sz="3600" dirty="0" smtClean="0"/>
          </a:p>
          <a:p>
            <a:pPr marL="265176" indent="-265176" eaLnBrk="1" fontAlgn="auto" hangingPunct="1">
              <a:spcAft>
                <a:spcPts val="0"/>
              </a:spcAft>
              <a:buFont typeface="Wingdings 2" pitchFamily="18" charset="2"/>
              <a:buNone/>
              <a:defRPr/>
            </a:pPr>
            <a:r>
              <a:rPr lang="en-US" sz="3600" b="1" dirty="0" smtClean="0"/>
              <a:t> </a:t>
            </a:r>
            <a:endParaRPr lang="en-US" sz="3600" dirty="0" smtClean="0"/>
          </a:p>
          <a:p>
            <a:pPr marL="265176" indent="-265176" eaLnBrk="1" fontAlgn="auto" hangingPunct="1">
              <a:spcAft>
                <a:spcPts val="0"/>
              </a:spcAft>
              <a:buFont typeface="Wingdings 2" pitchFamily="18" charset="2"/>
              <a:buNone/>
              <a:defRPr/>
            </a:pPr>
            <a:r>
              <a:rPr lang="en-US" sz="3600" b="1" dirty="0" smtClean="0"/>
              <a:t>	"The concept of political development is far more difficult and culture-bound than is that of economic development.</a:t>
            </a:r>
          </a:p>
          <a:p>
            <a:pPr marL="265176" indent="-265176" eaLnBrk="1" fontAlgn="auto" hangingPunct="1">
              <a:spcAft>
                <a:spcPts val="0"/>
              </a:spcAft>
              <a:buFont typeface="Wingdings 2"/>
              <a:buChar char=""/>
              <a:defRPr/>
            </a:pPr>
            <a:endParaRPr lang="en-US" sz="3600" b="1" dirty="0" smtClean="0"/>
          </a:p>
          <a:p>
            <a:pPr marL="265176" indent="-265176" eaLnBrk="1" fontAlgn="auto" hangingPunct="1">
              <a:spcAft>
                <a:spcPts val="0"/>
              </a:spcAft>
              <a:buFont typeface="Wingdings 2" pitchFamily="18" charset="2"/>
              <a:buNone/>
              <a:defRPr/>
            </a:pPr>
            <a:r>
              <a:rPr lang="en-US" sz="3600" b="1" dirty="0" smtClean="0"/>
              <a:t>	 					Joseph R. </a:t>
            </a:r>
            <a:r>
              <a:rPr lang="en-US" sz="3600" b="1" dirty="0" err="1" smtClean="0"/>
              <a:t>Gusfield</a:t>
            </a:r>
            <a:endParaRPr lang="en-US" sz="3600" dirty="0" smtClean="0"/>
          </a:p>
          <a:p>
            <a:pPr marL="265176" indent="-265176" eaLnBrk="1" fontAlgn="auto" hangingPunct="1">
              <a:spcAft>
                <a:spcPts val="0"/>
              </a:spcAft>
              <a:buFont typeface="Wingdings 2" pitchFamily="18" charset="2"/>
              <a:buNone/>
              <a:defRPr/>
            </a:pPr>
            <a:r>
              <a:rPr lang="en-US" sz="3300" b="1" dirty="0" smtClean="0"/>
              <a:t> </a:t>
            </a:r>
          </a:p>
          <a:p>
            <a:pPr marL="265176" indent="-265176" eaLnBrk="1" fontAlgn="auto" hangingPunct="1">
              <a:spcAft>
                <a:spcPts val="0"/>
              </a:spcAft>
              <a:buFont typeface="Wingdings 2" pitchFamily="18" charset="2"/>
              <a:buNone/>
              <a:defRPr/>
            </a:pPr>
            <a:endParaRPr lang="en-US" sz="3300" b="1" dirty="0" smtClean="0"/>
          </a:p>
          <a:p>
            <a:pPr marL="265176" indent="-265176" eaLnBrk="1" fontAlgn="auto" hangingPunct="1">
              <a:spcAft>
                <a:spcPts val="0"/>
              </a:spcAft>
              <a:buFont typeface="Wingdings 2" pitchFamily="18" charset="2"/>
              <a:buNone/>
              <a:defRPr/>
            </a:pPr>
            <a:endParaRPr lang="en-US" sz="3300" dirty="0" smtClean="0"/>
          </a:p>
          <a:p>
            <a:pPr marL="265176" indent="-265176" eaLnBrk="1" fontAlgn="auto" hangingPunct="1">
              <a:spcAft>
                <a:spcPts val="0"/>
              </a:spcAft>
              <a:buFont typeface="Wingdings 2"/>
              <a:buNone/>
              <a:defRPr/>
            </a:pPr>
            <a:endParaRPr lang="en-US" dirty="0" smtClean="0"/>
          </a:p>
          <a:p>
            <a:pPr marL="265176" indent="-265176"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t>Modernizers</a:t>
            </a:r>
            <a:endParaRPr lang="en-US" dirty="0"/>
          </a:p>
        </p:txBody>
      </p:sp>
      <p:sp>
        <p:nvSpPr>
          <p:cNvPr id="23555" name="Content Placeholder 5"/>
          <p:cNvSpPr>
            <a:spLocks noGrp="1"/>
          </p:cNvSpPr>
          <p:nvPr>
            <p:ph sz="half" idx="2"/>
          </p:nvPr>
        </p:nvSpPr>
        <p:spPr>
          <a:xfrm>
            <a:off x="4648200" y="533400"/>
            <a:ext cx="3932238" cy="4389438"/>
          </a:xfrm>
        </p:spPr>
        <p:txBody>
          <a:bodyPr/>
          <a:lstStyle/>
          <a:p>
            <a:pPr eaLnBrk="1" hangingPunct="1"/>
            <a:r>
              <a:rPr lang="en-US" b="1" smtClean="0"/>
              <a:t>Joseph R. Gusfield- Born in 1923</a:t>
            </a:r>
          </a:p>
        </p:txBody>
      </p:sp>
      <p:sp>
        <p:nvSpPr>
          <p:cNvPr id="23556" name="Content Placeholder 7"/>
          <p:cNvSpPr>
            <a:spLocks noGrp="1"/>
          </p:cNvSpPr>
          <p:nvPr>
            <p:ph sz="half" idx="1"/>
          </p:nvPr>
        </p:nvSpPr>
        <p:spPr>
          <a:xfrm>
            <a:off x="514350" y="530225"/>
            <a:ext cx="3932238" cy="5108575"/>
          </a:xfrm>
        </p:spPr>
        <p:txBody>
          <a:bodyPr/>
          <a:lstStyle/>
          <a:p>
            <a:pPr eaLnBrk="1" hangingPunct="1"/>
            <a:r>
              <a:rPr lang="en-US" b="1" smtClean="0"/>
              <a:t>David Apter (December 18, 1924 – May 4, 2010)</a:t>
            </a:r>
          </a:p>
        </p:txBody>
      </p:sp>
      <p:pic>
        <p:nvPicPr>
          <p:cNvPr id="23557" name="Content Placeholder 3" descr="Gusfield[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1075" y="1828800"/>
            <a:ext cx="30035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david ap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37671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8" y="533400"/>
            <a:ext cx="2971800" cy="914400"/>
          </a:xfrm>
        </p:spPr>
        <p:txBody>
          <a:bodyPr/>
          <a:lstStyle/>
          <a:p>
            <a:pPr eaLnBrk="1" hangingPunct="1">
              <a:defRPr/>
            </a:pPr>
            <a:r>
              <a:rPr lang="en-US" dirty="0" smtClean="0"/>
              <a:t>Colonialism</a:t>
            </a:r>
            <a:endParaRPr lang="en-US" dirty="0"/>
          </a:p>
        </p:txBody>
      </p:sp>
      <p:sp>
        <p:nvSpPr>
          <p:cNvPr id="24579" name="Text Placeholder 3"/>
          <p:cNvSpPr>
            <a:spLocks noGrp="1"/>
          </p:cNvSpPr>
          <p:nvPr>
            <p:ph type="body" idx="2"/>
          </p:nvPr>
        </p:nvSpPr>
        <p:spPr>
          <a:xfrm>
            <a:off x="5181600" y="1447800"/>
            <a:ext cx="3328988" cy="4206875"/>
          </a:xfrm>
        </p:spPr>
        <p:txBody>
          <a:bodyPr/>
          <a:lstStyle/>
          <a:p>
            <a:pPr marL="17463" marR="0" eaLnBrk="1" hangingPunct="1">
              <a:spcBef>
                <a:spcPct val="0"/>
              </a:spcBef>
            </a:pPr>
            <a:endParaRPr lang="en-US" smtClean="0"/>
          </a:p>
          <a:p>
            <a:pPr marL="17463" marR="0" eaLnBrk="1" hangingPunct="1">
              <a:spcBef>
                <a:spcPct val="0"/>
              </a:spcBef>
            </a:pPr>
            <a:r>
              <a:rPr lang="en-US" b="1" smtClean="0"/>
              <a:t>(27 July 1870– 16 July 1953) </a:t>
            </a:r>
          </a:p>
        </p:txBody>
      </p:sp>
      <p:sp>
        <p:nvSpPr>
          <p:cNvPr id="24580" name="Content Placeholder 2"/>
          <p:cNvSpPr>
            <a:spLocks noGrp="1"/>
          </p:cNvSpPr>
          <p:nvPr>
            <p:ph sz="half" idx="1"/>
          </p:nvPr>
        </p:nvSpPr>
        <p:spPr>
          <a:xfrm>
            <a:off x="762000" y="930275"/>
            <a:ext cx="4625975" cy="4724400"/>
          </a:xfrm>
        </p:spPr>
        <p:txBody>
          <a:bodyPr/>
          <a:lstStyle/>
          <a:p>
            <a:pPr eaLnBrk="1" hangingPunct="1">
              <a:buFont typeface="Wingdings 2" pitchFamily="18" charset="2"/>
              <a:buNone/>
            </a:pPr>
            <a:r>
              <a:rPr lang="en-US" b="1" smtClean="0"/>
              <a:t>"Whatever happens we have got</a:t>
            </a:r>
            <a:endParaRPr lang="en-US" smtClean="0"/>
          </a:p>
          <a:p>
            <a:pPr eaLnBrk="1" hangingPunct="1">
              <a:buFont typeface="Wingdings 2" pitchFamily="18" charset="2"/>
              <a:buNone/>
            </a:pPr>
            <a:r>
              <a:rPr lang="en-US" b="1" smtClean="0"/>
              <a:t>  the Maxim Gun and they have not."</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Hilaire Belloc</a:t>
            </a:r>
            <a:endParaRPr lang="en-US" smtClean="0"/>
          </a:p>
          <a:p>
            <a:pPr eaLnBrk="1" hangingPunct="1">
              <a:buFont typeface="Wingdings 2" pitchFamily="18" charset="2"/>
              <a:buNone/>
            </a:pPr>
            <a:r>
              <a:rPr lang="en-US" b="1" smtClean="0"/>
              <a:t> </a:t>
            </a:r>
            <a:endParaRPr lang="en-US" smtClean="0"/>
          </a:p>
          <a:p>
            <a:pPr eaLnBrk="1" hangingPunct="1">
              <a:buFont typeface="Wingdings 2" pitchFamily="18" charset="2"/>
              <a:buNone/>
            </a:pPr>
            <a:r>
              <a:rPr lang="en-US" b="1" smtClean="0"/>
              <a:t> </a:t>
            </a:r>
            <a:endParaRPr lang="en-US" smtClean="0"/>
          </a:p>
        </p:txBody>
      </p:sp>
      <p:pic>
        <p:nvPicPr>
          <p:cNvPr id="24581" name="Picture 4" descr="V7TXCA10LV7XCAZYMHR7CAM4E0N2CA058UM8CA2Y3IALCA6022INCAVQHD0CCA8T111DCA4LMPEWCADH1BRCCAORF9LSCAVPSI0LCAVHF0K0CAX3LKKZCA4PYYIFCAY8KN8CCALMGB85CAFFUK18CAUZ612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14600"/>
            <a:ext cx="32273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6777.jpg image by Jking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680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33400" y="5562600"/>
            <a:ext cx="8183563" cy="1050925"/>
          </a:xfrm>
        </p:spPr>
        <p:txBody>
          <a:bodyPr/>
          <a:lstStyle/>
          <a:p>
            <a:pPr>
              <a:defRPr/>
            </a:pPr>
            <a:r>
              <a:rPr lang="it-IT" dirty="0" smtClean="0"/>
              <a:t>Semi auto 1910 maxim gun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5486400"/>
            <a:ext cx="8183562" cy="1050925"/>
          </a:xfrm>
        </p:spPr>
        <p:txBody>
          <a:bodyPr/>
          <a:lstStyle/>
          <a:p>
            <a:pPr>
              <a:defRPr/>
            </a:pPr>
            <a:r>
              <a:rPr lang="en-US" dirty="0" smtClean="0"/>
              <a:t>The People</a:t>
            </a:r>
            <a:endParaRPr lang="en-US" dirty="0"/>
          </a:p>
        </p:txBody>
      </p:sp>
      <p:sp>
        <p:nvSpPr>
          <p:cNvPr id="8195" name="Content Placeholder 2"/>
          <p:cNvSpPr>
            <a:spLocks noGrp="1"/>
          </p:cNvSpPr>
          <p:nvPr>
            <p:ph idx="4294967295"/>
          </p:nvPr>
        </p:nvSpPr>
        <p:spPr>
          <a:xfrm>
            <a:off x="0" y="0"/>
            <a:ext cx="8458200" cy="4718050"/>
          </a:xfrm>
        </p:spPr>
        <p:txBody>
          <a:bodyPr/>
          <a:lstStyle/>
          <a:p>
            <a:endParaRPr lang="en-US" smtClean="0"/>
          </a:p>
          <a:p>
            <a:r>
              <a:rPr lang="en-US" smtClean="0"/>
              <a:t>Barbara Ward</a:t>
            </a:r>
          </a:p>
          <a:p>
            <a:endParaRPr lang="en-US" smtClean="0"/>
          </a:p>
          <a:p>
            <a:endParaRPr lang="en-US" smtClean="0"/>
          </a:p>
          <a:p>
            <a:endParaRPr lang="en-US" smtClean="0"/>
          </a:p>
          <a:p>
            <a:endParaRPr lang="en-US" smtClean="0"/>
          </a:p>
          <a:p>
            <a:r>
              <a:rPr lang="en-US" smtClean="0"/>
              <a:t>Rupert Emerson</a:t>
            </a:r>
          </a:p>
          <a:p>
            <a:endParaRPr lang="en-US" smtClean="0"/>
          </a:p>
          <a:p>
            <a:pPr>
              <a:buFont typeface="Wingdings 2" pitchFamily="18" charset="2"/>
              <a:buNone/>
            </a:pPr>
            <a:r>
              <a:rPr lang="en-US" smtClean="0"/>
              <a:t>			</a:t>
            </a:r>
            <a:endParaRPr lang="en-US" sz="4400" b="1" smtClean="0">
              <a:latin typeface="Blackadder ITC" pitchFamily="82" charset="0"/>
            </a:endParaRPr>
          </a:p>
          <a:p>
            <a:endParaRPr lang="en-US" smtClean="0"/>
          </a:p>
          <a:p>
            <a:endParaRPr lang="en-US" smtClean="0"/>
          </a:p>
          <a:p>
            <a:r>
              <a:rPr lang="en-US" smtClean="0"/>
              <a:t>Kathleen Staudt</a:t>
            </a:r>
          </a:p>
        </p:txBody>
      </p:sp>
      <p:pic>
        <p:nvPicPr>
          <p:cNvPr id="8196" name="Picture 2" descr="http://www.utexas.edu/lbj/genderglobalization/images/stau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343400"/>
            <a:ext cx="16383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palgrave-journals.com/development/journal/v50/n1s/images/1100385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4800"/>
            <a:ext cx="24384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descr="http://i.ebayimg.com/t/1979-Rupert-Emerson-Press-Photo-/00/s/ODAwWDU0NA==/$(KGrHqR,!nQF!K(nh8KfBQGrRDvbe!~~60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981200"/>
            <a:ext cx="20732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0"/>
            <a:ext cx="8183563" cy="1052513"/>
          </a:xfrm>
        </p:spPr>
        <p:txBody>
          <a:bodyPr>
            <a:normAutofit fontScale="90000"/>
          </a:bodyPr>
          <a:lstStyle/>
          <a:p>
            <a:pPr eaLnBrk="1" hangingPunct="1">
              <a:defRPr/>
            </a:pPr>
            <a:r>
              <a:rPr lang="en-US" dirty="0" smtClean="0"/>
              <a:t>Colonialism and the Social Development Drama:</a:t>
            </a:r>
            <a:endParaRPr lang="en-US" dirty="0"/>
          </a:p>
        </p:txBody>
      </p:sp>
      <p:sp>
        <p:nvSpPr>
          <p:cNvPr id="26627" name="Content Placeholder 2"/>
          <p:cNvSpPr>
            <a:spLocks noGrp="1"/>
          </p:cNvSpPr>
          <p:nvPr>
            <p:ph idx="1"/>
          </p:nvPr>
        </p:nvSpPr>
        <p:spPr>
          <a:xfrm>
            <a:off x="533400" y="381000"/>
            <a:ext cx="8183563" cy="4187825"/>
          </a:xfrm>
        </p:spPr>
        <p:txBody>
          <a:bodyPr/>
          <a:lstStyle/>
          <a:p>
            <a:pPr eaLnBrk="1" hangingPunct="1"/>
            <a:r>
              <a:rPr lang="en-US" b="1" smtClean="0"/>
              <a:t>Missionaries</a:t>
            </a:r>
          </a:p>
          <a:p>
            <a:pPr eaLnBrk="1" hangingPunct="1"/>
            <a:endParaRPr lang="en-US" b="1" smtClean="0"/>
          </a:p>
          <a:p>
            <a:pPr eaLnBrk="1" hangingPunct="1"/>
            <a:r>
              <a:rPr lang="en-US" b="1" smtClean="0"/>
              <a:t>Private education and health services</a:t>
            </a:r>
          </a:p>
          <a:p>
            <a:pPr eaLnBrk="1" hangingPunct="1"/>
            <a:endParaRPr lang="en-US" b="1" smtClean="0"/>
          </a:p>
          <a:p>
            <a:pPr eaLnBrk="1" hangingPunct="1"/>
            <a:r>
              <a:rPr lang="en-US" b="1" smtClean="0"/>
              <a:t>The Civilizing Mission</a:t>
            </a:r>
          </a:p>
          <a:p>
            <a:pPr eaLnBrk="1" hangingPunct="1"/>
            <a:endParaRPr lang="en-US" b="1" smtClean="0"/>
          </a:p>
          <a:p>
            <a:pPr eaLnBrk="1" hangingPunct="1"/>
            <a:r>
              <a:rPr lang="en-US" b="1" smtClean="0"/>
              <a:t>Law and Order Focus</a:t>
            </a:r>
          </a:p>
          <a:p>
            <a:pPr eaLnBrk="1" hangingPunct="1"/>
            <a:endParaRPr lang="en-US" smtClean="0"/>
          </a:p>
          <a:p>
            <a:pPr eaLnBrk="1" hangingPunct="1"/>
            <a:r>
              <a:rPr lang="en-US" b="1" smtClean="0"/>
              <a:t>Extraction: Minerals, Energy and Primary Products </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pPr>
              <a:defRPr/>
            </a:pPr>
            <a:r>
              <a:rPr lang="en-US" dirty="0" smtClean="0"/>
              <a:t>Missionary in South Africa</a:t>
            </a:r>
            <a:endParaRPr lang="en-US" dirty="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1595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The Concept of Modernization</a:t>
            </a:r>
            <a:endParaRPr lang="en-US" dirty="0"/>
          </a:p>
        </p:txBody>
      </p:sp>
      <p:sp>
        <p:nvSpPr>
          <p:cNvPr id="28675" name="Content Placeholder 2"/>
          <p:cNvSpPr>
            <a:spLocks noGrp="1"/>
          </p:cNvSpPr>
          <p:nvPr>
            <p:ph idx="1"/>
          </p:nvPr>
        </p:nvSpPr>
        <p:spPr>
          <a:xfrm>
            <a:off x="503238" y="530225"/>
            <a:ext cx="8183562" cy="4187825"/>
          </a:xfrm>
        </p:spPr>
        <p:txBody>
          <a:bodyPr/>
          <a:lstStyle/>
          <a:p>
            <a:pPr eaLnBrk="1" hangingPunct="1">
              <a:buFont typeface="Wingdings 2" pitchFamily="18" charset="2"/>
              <a:buNone/>
            </a:pPr>
            <a:r>
              <a:rPr lang="en-US" b="1" smtClean="0"/>
              <a:t>	</a:t>
            </a:r>
            <a:r>
              <a:rPr lang="en-US" sz="2400" b="1" smtClean="0"/>
              <a:t>There are a number of characteristics usually linked to the concept of Modernization.  These include:</a:t>
            </a:r>
          </a:p>
          <a:p>
            <a:pPr eaLnBrk="1" hangingPunct="1">
              <a:buFont typeface="Wingdings 2" pitchFamily="18" charset="2"/>
              <a:buNone/>
            </a:pPr>
            <a:endParaRPr lang="en-US" sz="2400" b="1" smtClean="0"/>
          </a:p>
          <a:p>
            <a:pPr eaLnBrk="1" hangingPunct="1">
              <a:buFont typeface="Wingdings 2" pitchFamily="18" charset="2"/>
              <a:buNone/>
            </a:pPr>
            <a:r>
              <a:rPr lang="en-US" sz="2400" b="1" smtClean="0"/>
              <a:t>		1.  Concept of Empathy</a:t>
            </a:r>
          </a:p>
          <a:p>
            <a:pPr eaLnBrk="1" hangingPunct="1">
              <a:buFont typeface="Wingdings 2" pitchFamily="18" charset="2"/>
              <a:buNone/>
            </a:pPr>
            <a:r>
              <a:rPr lang="en-US" sz="2400" b="1" smtClean="0"/>
              <a:t>		2.  Characteristics of Dual Economy</a:t>
            </a:r>
          </a:p>
          <a:p>
            <a:pPr eaLnBrk="1" hangingPunct="1">
              <a:buFont typeface="Wingdings 2" pitchFamily="18" charset="2"/>
              <a:buNone/>
            </a:pPr>
            <a:r>
              <a:rPr lang="en-US" sz="2400" b="1" smtClean="0"/>
              <a:t>		3.   Social Mobilization</a:t>
            </a:r>
          </a:p>
          <a:p>
            <a:pPr eaLnBrk="1" hangingPunct="1">
              <a:buFont typeface="Wingdings 2" pitchFamily="18" charset="2"/>
              <a:buNone/>
            </a:pPr>
            <a:r>
              <a:rPr lang="en-US" sz="2400" b="1" smtClean="0"/>
              <a:t>		4.  Governance and Political 			     Development</a:t>
            </a:r>
          </a:p>
          <a:p>
            <a:pPr eaLnBrk="1" hangingPunct="1">
              <a:buFont typeface="Wingdings 2" pitchFamily="18" charset="2"/>
              <a:buNone/>
            </a:pPr>
            <a:r>
              <a:rPr lang="en-US" sz="2400" b="1" smtClean="0"/>
              <a:t>		5.  Social Development</a:t>
            </a:r>
          </a:p>
          <a:p>
            <a:pPr eaLnBrk="1" hangingPunct="1">
              <a:buFont typeface="Wingdings 2" pitchFamily="18" charset="2"/>
              <a:buNone/>
            </a:pPr>
            <a:r>
              <a:rPr lang="en-US" sz="2400" b="1" smtClean="0"/>
              <a:t>		6.  Free Enterprise?</a:t>
            </a:r>
            <a:endParaRPr 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my.chinese.cn/attachment/201005/4/103_12729564549D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3538"/>
            <a:ext cx="67056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5562600"/>
            <a:ext cx="8183563" cy="1050925"/>
          </a:xfrm>
        </p:spPr>
        <p:txBody>
          <a:bodyPr>
            <a:normAutofit fontScale="90000"/>
          </a:bodyPr>
          <a:lstStyle/>
          <a:p>
            <a:pPr>
              <a:defRPr/>
            </a:pPr>
            <a:r>
              <a:rPr lang="en-US" dirty="0" smtClean="0"/>
              <a:t>Student demonstrations in Beijing on May 4, 1919.</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1. Concept of Empathy </a:t>
            </a:r>
            <a:endParaRPr lang="en-US" dirty="0"/>
          </a:p>
        </p:txBody>
      </p:sp>
      <p:sp>
        <p:nvSpPr>
          <p:cNvPr id="3" name="Content Placeholder 2"/>
          <p:cNvSpPr>
            <a:spLocks noGrp="1"/>
          </p:cNvSpPr>
          <p:nvPr>
            <p:ph idx="1"/>
          </p:nvPr>
        </p:nvSpPr>
        <p:spPr>
          <a:xfrm>
            <a:off x="503238" y="530225"/>
            <a:ext cx="8183562" cy="4498975"/>
          </a:xfrm>
        </p:spPr>
        <p:txBody>
          <a:bodyPr/>
          <a:lstStyle/>
          <a:p>
            <a:pPr eaLnBrk="1" hangingPunct="1">
              <a:buFont typeface="Wingdings 2" pitchFamily="18" charset="2"/>
              <a:buNone/>
              <a:defRPr/>
            </a:pPr>
            <a:r>
              <a:rPr lang="en-US" sz="2000" b="1" dirty="0" smtClean="0"/>
              <a:t>	Put oneself in the position of others according to Daniel Lerner in </a:t>
            </a:r>
            <a:r>
              <a:rPr lang="en-US" sz="2000" b="1" u="sng" dirty="0" smtClean="0"/>
              <a:t>The Passing of Traditional Society.</a:t>
            </a:r>
            <a:r>
              <a:rPr lang="en-US" sz="2000" b="1" dirty="0" smtClean="0"/>
              <a:t> This includes: </a:t>
            </a:r>
            <a:endParaRPr lang="en-US" sz="2000" dirty="0" smtClean="0"/>
          </a:p>
          <a:p>
            <a:pPr eaLnBrk="1" hangingPunct="1">
              <a:buFont typeface="Wingdings 2" pitchFamily="18" charset="2"/>
              <a:buNone/>
              <a:defRPr/>
            </a:pPr>
            <a:r>
              <a:rPr lang="en-US" sz="2000" b="1" dirty="0" smtClean="0"/>
              <a:t> </a:t>
            </a:r>
            <a:endParaRPr lang="en-US" sz="2000" dirty="0" smtClean="0"/>
          </a:p>
          <a:p>
            <a:pPr marL="457200" indent="-457200" eaLnBrk="1" hangingPunct="1">
              <a:buFont typeface="+mj-lt"/>
              <a:buAutoNum type="arabicPeriod"/>
              <a:defRPr/>
            </a:pPr>
            <a:r>
              <a:rPr lang="en-US" sz="2000" b="1" dirty="0" smtClean="0"/>
              <a:t>A Mobile personality or the acceptance of new ideas</a:t>
            </a:r>
          </a:p>
          <a:p>
            <a:pPr marL="457200" indent="-457200" eaLnBrk="1" hangingPunct="1">
              <a:buFont typeface="+mj-lt"/>
              <a:buAutoNum type="arabicPeriod"/>
              <a:defRPr/>
            </a:pPr>
            <a:endParaRPr lang="en-US" sz="2000" dirty="0" smtClean="0"/>
          </a:p>
          <a:p>
            <a:pPr marL="457200" indent="-457200" eaLnBrk="1" hangingPunct="1">
              <a:buFont typeface="+mj-lt"/>
              <a:buAutoNum type="arabicPeriod"/>
              <a:defRPr/>
            </a:pPr>
            <a:r>
              <a:rPr lang="en-US" sz="2000" b="1" dirty="0" smtClean="0"/>
              <a:t>A series of individual changes affect society.  These include secularism, literacy, and urbanization</a:t>
            </a:r>
          </a:p>
          <a:p>
            <a:pPr marL="457200" indent="-457200" eaLnBrk="1" hangingPunct="1">
              <a:buFont typeface="+mj-lt"/>
              <a:buAutoNum type="arabicPeriod"/>
              <a:defRPr/>
            </a:pPr>
            <a:endParaRPr lang="en-US" sz="2000" dirty="0" smtClean="0"/>
          </a:p>
          <a:p>
            <a:pPr marL="457200" indent="-457200" eaLnBrk="1" hangingPunct="1">
              <a:buFont typeface="+mj-lt"/>
              <a:buAutoNum type="arabicPeriod"/>
              <a:defRPr/>
            </a:pPr>
            <a:r>
              <a:rPr lang="en-US" sz="2000" b="1" dirty="0" smtClean="0"/>
              <a:t>A Society changed by mass based Communications.  From this comes the multiplier effect of the mobile personality and empathy</a:t>
            </a:r>
            <a:endParaRPr lang="en-US" sz="2000" dirty="0" smtClean="0"/>
          </a:p>
          <a:p>
            <a:pPr marL="514350" indent="-514350" eaLnBrk="1" hangingPunct="1">
              <a:buFont typeface="Wingdings 2" pitchFamily="18" charset="2"/>
              <a:buNone/>
              <a:defRPr/>
            </a:pPr>
            <a:r>
              <a:rPr lang="en-US" b="1"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0"/>
            <a:ext cx="8183563" cy="1050925"/>
          </a:xfrm>
        </p:spPr>
        <p:txBody>
          <a:bodyPr/>
          <a:lstStyle/>
          <a:p>
            <a:pPr>
              <a:defRPr/>
            </a:pPr>
            <a:r>
              <a:rPr lang="en-US" dirty="0" smtClean="0"/>
              <a:t>Empathy</a:t>
            </a:r>
            <a:endParaRPr lang="en-US" dirty="0"/>
          </a:p>
        </p:txBody>
      </p:sp>
      <p:pic>
        <p:nvPicPr>
          <p:cNvPr id="3174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5000" y="304800"/>
            <a:ext cx="6232525" cy="53721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Empathy by Lora Shelley</a:t>
            </a:r>
            <a:endParaRPr lang="en-US" dirty="0"/>
          </a:p>
        </p:txBody>
      </p:sp>
      <p:pic>
        <p:nvPicPr>
          <p:cNvPr id="32771" name="Content Placeholder 3" descr="empathy[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13100" y="530225"/>
            <a:ext cx="2763838" cy="41878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he Passing of Traditional Society: Modernizing the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49911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idx="4294967295"/>
          </p:nvPr>
        </p:nvSpPr>
        <p:spPr>
          <a:xfrm>
            <a:off x="533400" y="5029200"/>
            <a:ext cx="8183563" cy="1052513"/>
          </a:xfrm>
        </p:spPr>
        <p:txBody>
          <a:bodyPr>
            <a:normAutofit fontScale="90000"/>
          </a:bodyPr>
          <a:lstStyle/>
          <a:p>
            <a:pPr>
              <a:defRPr/>
            </a:pPr>
            <a:r>
              <a:rPr lang="en-US" dirty="0" smtClean="0"/>
              <a:t>Lerner had been in the OSS During WWII</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2. Dual Society/Dual Economy</a:t>
            </a:r>
            <a:endParaRPr lang="en-US" dirty="0"/>
          </a:p>
        </p:txBody>
      </p:sp>
      <p:sp>
        <p:nvSpPr>
          <p:cNvPr id="34819" name="Content Placeholder 2"/>
          <p:cNvSpPr>
            <a:spLocks noGrp="1"/>
          </p:cNvSpPr>
          <p:nvPr>
            <p:ph idx="1"/>
          </p:nvPr>
        </p:nvSpPr>
        <p:spPr>
          <a:xfrm>
            <a:off x="503238" y="530225"/>
            <a:ext cx="8183562" cy="4803775"/>
          </a:xfrm>
        </p:spPr>
        <p:txBody>
          <a:bodyPr/>
          <a:lstStyle/>
          <a:p>
            <a:pPr marL="342900" indent="-342900" eaLnBrk="1" hangingPunct="1">
              <a:buFont typeface="Wingdings" pitchFamily="2" charset="2"/>
              <a:buChar char="v"/>
            </a:pPr>
            <a:r>
              <a:rPr lang="en-US" sz="1800" b="1" smtClean="0"/>
              <a:t>Tradition is the source of poverty and underdevelopment</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Modernization assumes a dual economy with an enclave modern sector</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There is a movement from traditional to modern (and rural to urban) in all societies</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The so-called West has distinguishing characteristics that distinguish it from Third World</a:t>
            </a:r>
            <a:endParaRPr lang="en-US" sz="1800" smtClean="0"/>
          </a:p>
          <a:p>
            <a:pPr marL="342900" indent="-342900" eaLnBrk="1" hangingPunct="1">
              <a:buFont typeface="Wingdings 2" pitchFamily="18" charset="2"/>
              <a:buNone/>
            </a:pPr>
            <a:r>
              <a:rPr lang="en-US" sz="1800" b="1" smtClean="0"/>
              <a:t> </a:t>
            </a:r>
            <a:endParaRPr lang="en-US" sz="1800" smtClean="0"/>
          </a:p>
          <a:p>
            <a:pPr marL="342900" indent="-342900" eaLnBrk="1" hangingPunct="1">
              <a:buFont typeface="Wingdings" pitchFamily="2" charset="2"/>
              <a:buChar char="v"/>
            </a:pPr>
            <a:r>
              <a:rPr lang="en-US" sz="1800" b="1" smtClean="0"/>
              <a:t>The result is an assumption of Dichotomy (references include writing by (Talcott Parsons, Marian Levy, Frank Sutton and in modified form Fred Riggs). </a:t>
            </a:r>
            <a:endParaRPr lang="en-US" sz="1800" smtClean="0"/>
          </a:p>
          <a:p>
            <a:pPr marL="342900" indent="-342900" eaLnBrk="1" hangingPunct="1">
              <a:buFont typeface="Verdana" pitchFamily="34" charset="0"/>
              <a:buAutoNum type="arabicPeriod"/>
            </a:pPr>
            <a:endParaRPr lang="en-US" sz="1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8686800" cy="1143000"/>
          </a:xfrm>
        </p:spPr>
        <p:txBody>
          <a:bodyPr/>
          <a:lstStyle/>
          <a:p>
            <a:pPr eaLnBrk="1" fontAlgn="auto" hangingPunct="1">
              <a:spcAft>
                <a:spcPts val="0"/>
              </a:spcAft>
              <a:defRPr/>
            </a:pPr>
            <a:r>
              <a:rPr lang="en-US" sz="2400" dirty="0" smtClean="0">
                <a:solidFill>
                  <a:schemeClr val="accent3">
                    <a:shade val="75000"/>
                  </a:schemeClr>
                </a:solidFill>
              </a:rPr>
              <a:t>Development: The Modernization Definition</a:t>
            </a:r>
          </a:p>
        </p:txBody>
      </p:sp>
      <p:sp>
        <p:nvSpPr>
          <p:cNvPr id="35843" name="Text Box 3"/>
          <p:cNvSpPr txBox="1">
            <a:spLocks noChangeArrowheads="1"/>
          </p:cNvSpPr>
          <p:nvPr/>
        </p:nvSpPr>
        <p:spPr bwMode="auto">
          <a:xfrm>
            <a:off x="669925" y="1255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a:latin typeface="Arial Narrow" pitchFamily="34" charset="0"/>
            </a:endParaRPr>
          </a:p>
        </p:txBody>
      </p:sp>
      <p:sp>
        <p:nvSpPr>
          <p:cNvPr id="35844" name="Text Box 4"/>
          <p:cNvSpPr txBox="1">
            <a:spLocks noChangeArrowheads="1"/>
          </p:cNvSpPr>
          <p:nvPr/>
        </p:nvSpPr>
        <p:spPr bwMode="auto">
          <a:xfrm>
            <a:off x="457200" y="914400"/>
            <a:ext cx="39925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3" eaLnBrk="1" hangingPunct="1"/>
            <a:r>
              <a:rPr lang="en-US" sz="2000" b="1" u="sng"/>
              <a:t>Agraria</a:t>
            </a:r>
          </a:p>
          <a:p>
            <a:pPr eaLnBrk="1" hangingPunct="1"/>
            <a:endParaRPr lang="en-US" sz="2000"/>
          </a:p>
          <a:p>
            <a:pPr eaLnBrk="1" hangingPunct="1"/>
            <a:r>
              <a:rPr lang="en-US" sz="2000"/>
              <a:t>Attitudes: parochial – fixed rules</a:t>
            </a:r>
          </a:p>
          <a:p>
            <a:pPr eaLnBrk="1" hangingPunct="1"/>
            <a:r>
              <a:rPr lang="en-US" sz="2000"/>
              <a:t>Customs: particularistic / inherited</a:t>
            </a:r>
          </a:p>
          <a:p>
            <a:pPr eaLnBrk="1" hangingPunct="1"/>
            <a:r>
              <a:rPr lang="en-US" sz="2000"/>
              <a:t>Status: ascriptive</a:t>
            </a:r>
          </a:p>
          <a:p>
            <a:pPr eaLnBrk="1" hangingPunct="1"/>
            <a:r>
              <a:rPr lang="en-US" sz="2000"/>
              <a:t>Functionally: diffuse</a:t>
            </a:r>
          </a:p>
          <a:p>
            <a:pPr eaLnBrk="1" hangingPunct="1"/>
            <a:r>
              <a:rPr lang="en-US" sz="2000"/>
              <a:t>Holistic Change</a:t>
            </a:r>
          </a:p>
          <a:p>
            <a:pPr eaLnBrk="1" hangingPunct="1"/>
            <a:r>
              <a:rPr lang="en-US" sz="2000"/>
              <a:t>Lack of Specialized Roles</a:t>
            </a:r>
          </a:p>
        </p:txBody>
      </p:sp>
      <p:sp>
        <p:nvSpPr>
          <p:cNvPr id="35845" name="Text Box 5"/>
          <p:cNvSpPr txBox="1">
            <a:spLocks noChangeArrowheads="1"/>
          </p:cNvSpPr>
          <p:nvPr/>
        </p:nvSpPr>
        <p:spPr bwMode="auto">
          <a:xfrm>
            <a:off x="4724400" y="990600"/>
            <a:ext cx="3414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i="1"/>
              <a:t>Result</a:t>
            </a:r>
          </a:p>
          <a:p>
            <a:pPr eaLnBrk="1" hangingPunct="1"/>
            <a:endParaRPr lang="en-US" sz="2000" b="1" i="1"/>
          </a:p>
          <a:p>
            <a:pPr eaLnBrk="1" hangingPunct="1"/>
            <a:r>
              <a:rPr lang="en-US" sz="2000"/>
              <a:t>Agricultural, rural, poor</a:t>
            </a:r>
          </a:p>
          <a:p>
            <a:pPr eaLnBrk="1" hangingPunct="1"/>
            <a:r>
              <a:rPr lang="en-US" sz="2000"/>
              <a:t>Oral / illiterate</a:t>
            </a:r>
          </a:p>
          <a:p>
            <a:pPr eaLnBrk="1" hangingPunct="1"/>
            <a:r>
              <a:rPr lang="en-US" sz="2000"/>
              <a:t>Authoritarian instability</a:t>
            </a:r>
          </a:p>
          <a:p>
            <a:pPr eaLnBrk="1" hangingPunct="1"/>
            <a:r>
              <a:rPr lang="en-US" sz="2000"/>
              <a:t>Subsistence – non-monetary</a:t>
            </a:r>
          </a:p>
          <a:p>
            <a:pPr eaLnBrk="1" hangingPunct="1"/>
            <a:r>
              <a:rPr lang="en-US" sz="2000"/>
              <a:t>Revolution and violence</a:t>
            </a:r>
          </a:p>
          <a:p>
            <a:pPr eaLnBrk="1" hangingPunct="1"/>
            <a:r>
              <a:rPr lang="en-US" sz="2000"/>
              <a:t>Occupation fixed</a:t>
            </a:r>
          </a:p>
        </p:txBody>
      </p:sp>
      <p:sp>
        <p:nvSpPr>
          <p:cNvPr id="35846" name="Text Box 6"/>
          <p:cNvSpPr txBox="1">
            <a:spLocks noChangeArrowheads="1"/>
          </p:cNvSpPr>
          <p:nvPr/>
        </p:nvSpPr>
        <p:spPr bwMode="auto">
          <a:xfrm>
            <a:off x="457200" y="35814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a:solidFill>
                  <a:schemeClr val="tx1"/>
                </a:solidFill>
                <a:latin typeface="Arial" charset="0"/>
                <a:cs typeface="Arial" charset="0"/>
              </a:defRPr>
            </a:lvl1pPr>
            <a:lvl2pPr marL="1249363" eaLnBrk="0" hangingPunct="0">
              <a:tabLst>
                <a:tab pos="509588" algn="l"/>
              </a:tabLst>
              <a:defRPr>
                <a:solidFill>
                  <a:schemeClr val="tx1"/>
                </a:solidFill>
                <a:latin typeface="Arial" charset="0"/>
                <a:cs typeface="Arial" charset="0"/>
              </a:defRPr>
            </a:lvl2pPr>
            <a:lvl3pPr marL="1143000" indent="-228600" eaLnBrk="0" hangingPunct="0">
              <a:tabLst>
                <a:tab pos="509588" algn="l"/>
              </a:tabLst>
              <a:defRPr>
                <a:solidFill>
                  <a:schemeClr val="tx1"/>
                </a:solidFill>
                <a:latin typeface="Arial" charset="0"/>
                <a:cs typeface="Arial" charset="0"/>
              </a:defRPr>
            </a:lvl3pPr>
            <a:lvl4pPr marL="1600200" indent="-228600" eaLnBrk="0" hangingPunct="0">
              <a:tabLst>
                <a:tab pos="509588" algn="l"/>
              </a:tabLst>
              <a:defRPr>
                <a:solidFill>
                  <a:schemeClr val="tx1"/>
                </a:solidFill>
                <a:latin typeface="Arial" charset="0"/>
                <a:cs typeface="Arial" charset="0"/>
              </a:defRPr>
            </a:lvl4pPr>
            <a:lvl5pPr marL="2057400" indent="-228600" eaLnBrk="0" hangingPunct="0">
              <a:tabLst>
                <a:tab pos="5095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5095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5095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5095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509588" algn="l"/>
              </a:tabLst>
              <a:defRPr>
                <a:solidFill>
                  <a:schemeClr val="tx1"/>
                </a:solidFill>
                <a:latin typeface="Arial" charset="0"/>
                <a:cs typeface="Arial" charset="0"/>
              </a:defRPr>
            </a:lvl9pPr>
          </a:lstStyle>
          <a:p>
            <a:pPr lvl="1" eaLnBrk="1" hangingPunct="1"/>
            <a:r>
              <a:rPr lang="en-US" sz="2000" b="1" u="sng"/>
              <a:t>Industria</a:t>
            </a:r>
          </a:p>
          <a:p>
            <a:pPr eaLnBrk="1" hangingPunct="1"/>
            <a:endParaRPr lang="en-US" sz="2000"/>
          </a:p>
          <a:p>
            <a:pPr eaLnBrk="1" hangingPunct="1"/>
            <a:r>
              <a:rPr lang="en-US" sz="2000"/>
              <a:t>Universalistic</a:t>
            </a:r>
          </a:p>
          <a:p>
            <a:pPr eaLnBrk="1" hangingPunct="1"/>
            <a:r>
              <a:rPr lang="en-US" sz="2000"/>
              <a:t>Legal / Rational</a:t>
            </a:r>
          </a:p>
          <a:p>
            <a:pPr eaLnBrk="1" hangingPunct="1"/>
            <a:r>
              <a:rPr lang="en-US" sz="2000"/>
              <a:t>Achievement Oriented</a:t>
            </a:r>
          </a:p>
          <a:p>
            <a:pPr eaLnBrk="1" hangingPunct="1"/>
            <a:r>
              <a:rPr lang="en-US" sz="2000"/>
              <a:t>Roles Functionally Specific</a:t>
            </a:r>
          </a:p>
          <a:p>
            <a:pPr eaLnBrk="1" hangingPunct="1"/>
            <a:r>
              <a:rPr lang="en-US" sz="2000"/>
              <a:t>High Degree of Technology</a:t>
            </a:r>
          </a:p>
          <a:p>
            <a:pPr eaLnBrk="1" hangingPunct="1"/>
            <a:r>
              <a:rPr lang="en-US" sz="2000"/>
              <a:t>Manufacturing and Production </a:t>
            </a:r>
          </a:p>
          <a:p>
            <a:pPr eaLnBrk="1" hangingPunct="1"/>
            <a:r>
              <a:rPr lang="en-US" sz="2000"/>
              <a:t>	Oriented	</a:t>
            </a:r>
          </a:p>
        </p:txBody>
      </p:sp>
      <p:sp>
        <p:nvSpPr>
          <p:cNvPr id="35847" name="Text Box 7"/>
          <p:cNvSpPr txBox="1">
            <a:spLocks noChangeArrowheads="1"/>
          </p:cNvSpPr>
          <p:nvPr/>
        </p:nvSpPr>
        <p:spPr bwMode="auto">
          <a:xfrm>
            <a:off x="4572000" y="3733800"/>
            <a:ext cx="4419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a:solidFill>
                  <a:schemeClr val="tx1"/>
                </a:solidFill>
                <a:latin typeface="Arial" charset="0"/>
                <a:cs typeface="Arial" charset="0"/>
              </a:defRPr>
            </a:lvl1pPr>
            <a:lvl2pPr marL="742950" indent="-285750" eaLnBrk="0" hangingPunct="0">
              <a:tabLst>
                <a:tab pos="509588" algn="l"/>
              </a:tabLst>
              <a:defRPr>
                <a:solidFill>
                  <a:schemeClr val="tx1"/>
                </a:solidFill>
                <a:latin typeface="Arial" charset="0"/>
                <a:cs typeface="Arial" charset="0"/>
              </a:defRPr>
            </a:lvl2pPr>
            <a:lvl3pPr marL="1143000" indent="-228600" eaLnBrk="0" hangingPunct="0">
              <a:tabLst>
                <a:tab pos="509588" algn="l"/>
              </a:tabLst>
              <a:defRPr>
                <a:solidFill>
                  <a:schemeClr val="tx1"/>
                </a:solidFill>
                <a:latin typeface="Arial" charset="0"/>
                <a:cs typeface="Arial" charset="0"/>
              </a:defRPr>
            </a:lvl3pPr>
            <a:lvl4pPr marL="1600200" indent="-228600" eaLnBrk="0" hangingPunct="0">
              <a:tabLst>
                <a:tab pos="509588" algn="l"/>
              </a:tabLst>
              <a:defRPr>
                <a:solidFill>
                  <a:schemeClr val="tx1"/>
                </a:solidFill>
                <a:latin typeface="Arial" charset="0"/>
                <a:cs typeface="Arial" charset="0"/>
              </a:defRPr>
            </a:lvl4pPr>
            <a:lvl5pPr marL="2057400" indent="-228600" eaLnBrk="0" hangingPunct="0">
              <a:tabLst>
                <a:tab pos="5095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5095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5095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5095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509588" algn="l"/>
              </a:tabLst>
              <a:defRPr>
                <a:solidFill>
                  <a:schemeClr val="tx1"/>
                </a:solidFill>
                <a:latin typeface="Arial" charset="0"/>
                <a:cs typeface="Arial" charset="0"/>
              </a:defRPr>
            </a:lvl9pPr>
          </a:lstStyle>
          <a:p>
            <a:pPr eaLnBrk="1" hangingPunct="1"/>
            <a:r>
              <a:rPr lang="en-US" sz="2000" b="1" i="1"/>
              <a:t>Result</a:t>
            </a:r>
          </a:p>
          <a:p>
            <a:pPr eaLnBrk="1" hangingPunct="1"/>
            <a:endParaRPr lang="en-US" sz="2000" b="1" i="1"/>
          </a:p>
          <a:p>
            <a:pPr eaLnBrk="1" hangingPunct="1"/>
            <a:r>
              <a:rPr lang="en-US" sz="2000"/>
              <a:t>Commercial</a:t>
            </a:r>
          </a:p>
          <a:p>
            <a:pPr eaLnBrk="1" hangingPunct="1"/>
            <a:r>
              <a:rPr lang="en-US" sz="2000"/>
              <a:t>Democratic / Peaceful</a:t>
            </a:r>
          </a:p>
          <a:p>
            <a:pPr eaLnBrk="1" hangingPunct="1"/>
            <a:r>
              <a:rPr lang="en-US" sz="2000"/>
              <a:t>Occupational mobility</a:t>
            </a:r>
          </a:p>
          <a:p>
            <a:pPr eaLnBrk="1" hangingPunct="1"/>
            <a:r>
              <a:rPr lang="en-US" sz="2000"/>
              <a:t>Literate</a:t>
            </a:r>
          </a:p>
          <a:p>
            <a:pPr eaLnBrk="1" hangingPunct="1"/>
            <a:r>
              <a:rPr lang="en-US" sz="2000"/>
              <a:t>Urban, Rich</a:t>
            </a:r>
          </a:p>
          <a:p>
            <a:pPr eaLnBrk="1" hangingPunct="1"/>
            <a:r>
              <a:rPr lang="en-US" sz="2000"/>
              <a:t>Incrementalism, Stability and Gradual 	Change</a:t>
            </a:r>
          </a:p>
        </p:txBody>
      </p:sp>
      <p:sp>
        <p:nvSpPr>
          <p:cNvPr id="35848" name="Line 8"/>
          <p:cNvSpPr>
            <a:spLocks noChangeShapeType="1"/>
          </p:cNvSpPr>
          <p:nvPr/>
        </p:nvSpPr>
        <p:spPr bwMode="auto">
          <a:xfrm flipV="1">
            <a:off x="3200400" y="1143000"/>
            <a:ext cx="11826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9"/>
          <p:cNvSpPr>
            <a:spLocks noChangeShapeType="1"/>
          </p:cNvSpPr>
          <p:nvPr/>
        </p:nvSpPr>
        <p:spPr bwMode="auto">
          <a:xfrm>
            <a:off x="3124200" y="3886200"/>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dirty="0" smtClean="0">
                <a:solidFill>
                  <a:schemeClr val="accent1">
                    <a:tint val="88000"/>
                    <a:satMod val="150000"/>
                  </a:schemeClr>
                </a:solidFill>
              </a:rPr>
              <a:t>Golden Oldies</a:t>
            </a:r>
            <a:endParaRPr lang="en-US" dirty="0">
              <a:solidFill>
                <a:schemeClr val="accent1">
                  <a:tint val="88000"/>
                  <a:satMod val="150000"/>
                </a:schemeClr>
              </a:solidFill>
            </a:endParaRPr>
          </a:p>
        </p:txBody>
      </p:sp>
      <p:sp>
        <p:nvSpPr>
          <p:cNvPr id="9219" name="Content Placeholder 2"/>
          <p:cNvSpPr>
            <a:spLocks noGrp="1"/>
          </p:cNvSpPr>
          <p:nvPr>
            <p:ph idx="1"/>
          </p:nvPr>
        </p:nvSpPr>
        <p:spPr>
          <a:xfrm>
            <a:off x="503238" y="530225"/>
            <a:ext cx="8183562" cy="4651375"/>
          </a:xfrm>
        </p:spPr>
        <p:txBody>
          <a:bodyPr/>
          <a:lstStyle/>
          <a:p>
            <a:pPr eaLnBrk="1" hangingPunct="1"/>
            <a:r>
              <a:rPr lang="en-US" b="1" smtClean="0"/>
              <a:t>Presentation One: The Golden Oldies of the Week </a:t>
            </a:r>
            <a:r>
              <a:rPr lang="en-US" b="1" smtClean="0">
                <a:solidFill>
                  <a:srgbClr val="FF0000"/>
                </a:solidFill>
              </a:rPr>
              <a:t>(Red Group)</a:t>
            </a:r>
            <a:endParaRPr lang="en-US" b="1" smtClean="0"/>
          </a:p>
          <a:p>
            <a:pPr eaLnBrk="1" hangingPunct="1"/>
            <a:endParaRPr lang="en-US" b="1" smtClean="0"/>
          </a:p>
          <a:p>
            <a:pPr eaLnBrk="1" hangingPunct="1"/>
            <a:endParaRPr lang="en-US" b="1" smtClean="0"/>
          </a:p>
          <a:p>
            <a:pPr eaLnBrk="1" hangingPunct="1"/>
            <a:r>
              <a:rPr lang="en-US" b="1" smtClean="0"/>
              <a:t>Next Week: The Literary Map- Reminder of the Importance of Relationships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Reference</a:t>
            </a:r>
            <a:endParaRPr lang="en-US" dirty="0"/>
          </a:p>
        </p:txBody>
      </p:sp>
      <p:sp>
        <p:nvSpPr>
          <p:cNvPr id="36867" name="Content Placeholder 2"/>
          <p:cNvSpPr>
            <a:spLocks noGrp="1"/>
          </p:cNvSpPr>
          <p:nvPr>
            <p:ph idx="1"/>
          </p:nvPr>
        </p:nvSpPr>
        <p:spPr>
          <a:xfrm>
            <a:off x="503238" y="530225"/>
            <a:ext cx="8183562" cy="4187825"/>
          </a:xfrm>
        </p:spPr>
        <p:txBody>
          <a:bodyPr/>
          <a:lstStyle/>
          <a:p>
            <a:endParaRPr lang="en-US" b="1" smtClean="0"/>
          </a:p>
          <a:p>
            <a:r>
              <a:rPr lang="en-US" b="1" smtClean="0"/>
              <a:t>Agraria</a:t>
            </a:r>
            <a:r>
              <a:rPr lang="en-US" smtClean="0"/>
              <a:t> and </a:t>
            </a:r>
            <a:r>
              <a:rPr lang="en-US" b="1" smtClean="0"/>
              <a:t>Industria</a:t>
            </a:r>
            <a:r>
              <a:rPr lang="en-US" smtClean="0"/>
              <a:t>: Two Models of the International System – JSTOR</a:t>
            </a:r>
          </a:p>
          <a:p>
            <a:endParaRPr lang="en-US" smtClean="0"/>
          </a:p>
          <a:p>
            <a:r>
              <a:rPr lang="en-US" smtClean="0"/>
              <a:t>www.jstor.org/stable/2009559</a:t>
            </a:r>
          </a:p>
          <a:p>
            <a:endParaRPr lang="en-US" smtClean="0"/>
          </a:p>
          <a:p>
            <a:r>
              <a:rPr lang="en-US" smtClean="0"/>
              <a:t>George Modelski (1961) </a:t>
            </a:r>
            <a:r>
              <a:rPr lang="en-US" u="sng" smtClean="0"/>
              <a:t>World Politics</a:t>
            </a:r>
          </a:p>
          <a:p>
            <a:pPr>
              <a:buFont typeface="Wingdings 2" pitchFamily="18" charset="2"/>
              <a:buNone/>
            </a:pPr>
            <a:r>
              <a:rPr lang="en-US" smtClean="0"/>
              <a:t>	Volume 14 Special Issue 01 October 1961, pp 118-143.</a:t>
            </a:r>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josephkaroki.files.wordpress.com/2008/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72363"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33400" y="5486400"/>
            <a:ext cx="8183563" cy="1050925"/>
          </a:xfrm>
        </p:spPr>
        <p:txBody>
          <a:bodyPr/>
          <a:lstStyle/>
          <a:p>
            <a:pPr>
              <a:defRPr/>
            </a:pPr>
            <a:r>
              <a:rPr lang="en-US" sz="2800" dirty="0" smtClean="0"/>
              <a:t>Aerial view of </a:t>
            </a:r>
            <a:r>
              <a:rPr lang="en-US" sz="2800" dirty="0" err="1" smtClean="0"/>
              <a:t>Kibera</a:t>
            </a:r>
            <a:r>
              <a:rPr lang="en-US" sz="2800" dirty="0" smtClean="0"/>
              <a:t> slum in Nairobi</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62600"/>
            <a:ext cx="8183562" cy="685800"/>
          </a:xfrm>
        </p:spPr>
        <p:txBody>
          <a:bodyPr/>
          <a:lstStyle/>
          <a:p>
            <a:pPr eaLnBrk="1" hangingPunct="1">
              <a:defRPr/>
            </a:pPr>
            <a:r>
              <a:rPr lang="en-US" dirty="0" smtClean="0"/>
              <a:t>3. Social Mobilization</a:t>
            </a:r>
            <a:endParaRPr lang="en-US" dirty="0"/>
          </a:p>
        </p:txBody>
      </p:sp>
      <p:sp>
        <p:nvSpPr>
          <p:cNvPr id="38915" name="Content Placeholder 2"/>
          <p:cNvSpPr>
            <a:spLocks noGrp="1"/>
          </p:cNvSpPr>
          <p:nvPr>
            <p:ph idx="1"/>
          </p:nvPr>
        </p:nvSpPr>
        <p:spPr>
          <a:xfrm>
            <a:off x="503238" y="530225"/>
            <a:ext cx="8183562" cy="4803775"/>
          </a:xfrm>
        </p:spPr>
        <p:txBody>
          <a:bodyPr/>
          <a:lstStyle/>
          <a:p>
            <a:pPr eaLnBrk="1" hangingPunct="1">
              <a:buFont typeface="Wingdings" pitchFamily="2" charset="2"/>
              <a:buChar char="Ø"/>
            </a:pPr>
            <a:r>
              <a:rPr lang="en-US" sz="1800" b="1" smtClean="0"/>
              <a:t>Focus on is on Value change: Defines the process in which old social, economic and psychological commitments are shaken off</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Ø"/>
            </a:pPr>
            <a:r>
              <a:rPr lang="en-US" sz="1800" b="1" smtClean="0"/>
              <a:t>Social mobilization, and for some, forced value change was the key to modernization</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Ø"/>
            </a:pPr>
            <a:r>
              <a:rPr lang="en-US" sz="1800" b="1" smtClean="0"/>
              <a:t>Mobilization becomes the way that old social, economic, and psychological values are thrown off.</a:t>
            </a:r>
            <a:endParaRPr lang="en-US" sz="1800" smtClean="0"/>
          </a:p>
          <a:p>
            <a:pPr eaLnBrk="1" hangingPunct="1">
              <a:buFont typeface="Wingdings 2" pitchFamily="18" charset="2"/>
              <a:buNone/>
            </a:pPr>
            <a:endParaRPr lang="en-US" sz="1800" smtClean="0"/>
          </a:p>
          <a:p>
            <a:pPr eaLnBrk="1" hangingPunct="1">
              <a:buFont typeface="Wingdings" pitchFamily="2" charset="2"/>
              <a:buChar char="Ø"/>
            </a:pPr>
            <a:r>
              <a:rPr lang="en-US" sz="1800" b="1" smtClean="0"/>
              <a:t>Advocates call for the use of the mobilizing party for social engineering purposes</a:t>
            </a:r>
            <a:endParaRPr lang="en-US" sz="1800" smtClean="0"/>
          </a:p>
          <a:p>
            <a:pPr eaLnBrk="1" hangingPunct="1">
              <a:buFont typeface="Wingdings" pitchFamily="2" charset="2"/>
              <a:buChar char="Ø"/>
            </a:pPr>
            <a:endParaRPr lang="en-US" sz="1800" b="1" smtClean="0"/>
          </a:p>
          <a:p>
            <a:pPr eaLnBrk="1" hangingPunct="1">
              <a:buFont typeface="Wingdings" pitchFamily="2" charset="2"/>
              <a:buChar char="Ø"/>
            </a:pPr>
            <a:r>
              <a:rPr lang="en-US" sz="1800" b="1" smtClean="0"/>
              <a:t>The goal became the use of the state to break down personal (organic) values and integrate modern values into a common political and socio-economic change system</a:t>
            </a:r>
            <a:endParaRPr lang="en-US" sz="1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572000"/>
            <a:ext cx="8183562" cy="1463675"/>
          </a:xfrm>
        </p:spPr>
        <p:txBody>
          <a:bodyPr>
            <a:normAutofit fontScale="90000"/>
          </a:bodyPr>
          <a:lstStyle/>
          <a:p>
            <a:pPr eaLnBrk="1" hangingPunct="1">
              <a:defRPr/>
            </a:pPr>
            <a:r>
              <a:rPr lang="en-US" dirty="0" smtClean="0"/>
              <a:t>Farmers leading the way in groundwater development in Nepal</a:t>
            </a:r>
            <a:endParaRPr lang="en-US" dirty="0"/>
          </a:p>
        </p:txBody>
      </p:sp>
      <p:pic>
        <p:nvPicPr>
          <p:cNvPr id="39939" name="Content Placeholder 3" descr="mobiliz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49313" y="973138"/>
            <a:ext cx="7493000" cy="3302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486400"/>
            <a:ext cx="8183562" cy="1066800"/>
          </a:xfrm>
        </p:spPr>
        <p:txBody>
          <a:bodyPr>
            <a:normAutofit fontScale="90000"/>
          </a:bodyPr>
          <a:lstStyle/>
          <a:p>
            <a:pPr eaLnBrk="1" hangingPunct="1">
              <a:defRPr/>
            </a:pPr>
            <a:r>
              <a:rPr lang="en-US" dirty="0" smtClean="0"/>
              <a:t>4. Governance and Political Development</a:t>
            </a:r>
            <a:endParaRPr lang="en-US" dirty="0"/>
          </a:p>
        </p:txBody>
      </p:sp>
      <p:sp>
        <p:nvSpPr>
          <p:cNvPr id="40963" name="Content Placeholder 2"/>
          <p:cNvSpPr>
            <a:spLocks noGrp="1"/>
          </p:cNvSpPr>
          <p:nvPr>
            <p:ph idx="1"/>
          </p:nvPr>
        </p:nvSpPr>
        <p:spPr>
          <a:xfrm>
            <a:off x="503238" y="530225"/>
            <a:ext cx="8183562" cy="5032375"/>
          </a:xfrm>
        </p:spPr>
        <p:txBody>
          <a:bodyPr/>
          <a:lstStyle/>
          <a:p>
            <a:pPr eaLnBrk="1" hangingPunct="1">
              <a:buFont typeface="Wingdings" pitchFamily="2" charset="2"/>
              <a:buChar char="q"/>
            </a:pPr>
            <a:r>
              <a:rPr lang="en-US" sz="1800" b="1" smtClean="0"/>
              <a:t>Governance Debate: Key and Political Development is linked to Economic Development</a:t>
            </a:r>
            <a:endParaRPr lang="en-US" sz="1800" smtClean="0"/>
          </a:p>
          <a:p>
            <a:pPr eaLnBrk="1" hangingPunct="1">
              <a:buFont typeface="Wingdings" pitchFamily="2" charset="2"/>
              <a:buChar char="q"/>
            </a:pPr>
            <a:endParaRPr lang="en-US" sz="1800" smtClean="0"/>
          </a:p>
          <a:p>
            <a:pPr eaLnBrk="1" hangingPunct="1">
              <a:buFont typeface="Wingdings" pitchFamily="2" charset="2"/>
              <a:buChar char="q"/>
            </a:pPr>
            <a:r>
              <a:rPr lang="en-US" sz="1800" b="1" smtClean="0"/>
              <a:t>The Bureaucratic Class (according to Manford Halpern) are Modernizers since only the bureaucracy can penetrate into the rural areas</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q"/>
            </a:pPr>
            <a:r>
              <a:rPr lang="en-US" sz="1800" b="1" smtClean="0"/>
              <a:t>What is needed is a coalition between government leaders, the bureaucracy and industry (John Kautsky)</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q"/>
            </a:pPr>
            <a:r>
              <a:rPr lang="en-US" sz="1800" b="1" smtClean="0"/>
              <a:t>The model became western parliamentary (representative), the rule of law and political systems based on democracy and pluralism</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pitchFamily="2" charset="2"/>
              <a:buChar char="q"/>
            </a:pPr>
            <a:r>
              <a:rPr lang="en-US" sz="1800" b="1" smtClean="0"/>
              <a:t>At issue: Which comes first: political or economic development or political and bureaucratic development</a:t>
            </a:r>
            <a:endParaRPr lang="en-US" sz="1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dn.fourfourtwo.com/contentimages/news/SA_Strik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44196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http://news.bbcimg.co.uk/media/images/48523000/jpg/_48523036_sa2807_strike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376613"/>
            <a:ext cx="43434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609600" y="5410200"/>
            <a:ext cx="8183563" cy="1050925"/>
          </a:xfrm>
        </p:spPr>
        <p:txBody>
          <a:bodyPr/>
          <a:lstStyle/>
          <a:p>
            <a:pPr>
              <a:defRPr/>
            </a:pPr>
            <a:r>
              <a:rPr lang="en-US" sz="2800" dirty="0" smtClean="0"/>
              <a:t>South African Public Service on Strike</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0"/>
            <a:ext cx="8183563" cy="762000"/>
          </a:xfrm>
        </p:spPr>
        <p:txBody>
          <a:bodyPr>
            <a:normAutofit fontScale="90000"/>
          </a:bodyPr>
          <a:lstStyle/>
          <a:p>
            <a:pPr eaLnBrk="1" hangingPunct="1">
              <a:defRPr/>
            </a:pPr>
            <a:r>
              <a:rPr lang="en-US" sz="2800" dirty="0" smtClean="0"/>
              <a:t>5. Social Development and Modernization</a:t>
            </a:r>
            <a:endParaRPr lang="en-US" sz="2800" dirty="0"/>
          </a:p>
        </p:txBody>
      </p:sp>
      <p:sp>
        <p:nvSpPr>
          <p:cNvPr id="43011" name="Content Placeholder 2"/>
          <p:cNvSpPr>
            <a:spLocks noGrp="1"/>
          </p:cNvSpPr>
          <p:nvPr>
            <p:ph idx="1"/>
          </p:nvPr>
        </p:nvSpPr>
        <p:spPr>
          <a:xfrm>
            <a:off x="533400" y="533400"/>
            <a:ext cx="8183563" cy="5486400"/>
          </a:xfrm>
        </p:spPr>
        <p:txBody>
          <a:bodyPr/>
          <a:lstStyle/>
          <a:p>
            <a:pPr eaLnBrk="1" hangingPunct="1">
              <a:buFont typeface="Wingdings 2" pitchFamily="18" charset="2"/>
              <a:buNone/>
            </a:pPr>
            <a:r>
              <a:rPr lang="en-US" sz="1600" b="1" smtClean="0"/>
              <a:t>1. Social transformation thesis: certain cultural characteristics impel or facilitate development and while others impede or undermine it (Isbister and Heady)</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2. The goal becomes transformation of social structure (Isbister and Myrdal-esp. </a:t>
            </a:r>
            <a:r>
              <a:rPr lang="en-US" sz="1600" b="1" u="sng" smtClean="0"/>
              <a:t>Asian Drama</a:t>
            </a:r>
            <a:r>
              <a:rPr lang="en-US" sz="1600" b="1" smtClean="0"/>
              <a:t>)- Health and Education (HRD)</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3. Social systems require goal creation within social settings- there is a social need for productive activities (Dunn) Rejection of material culture?</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4.  The debate about whether countries can accumulate "Slack" or internal autonomy through capital accumulation</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5.  The debate over globalization (and rationalization) and impact on social development (“dog eat dog” problem)</a:t>
            </a:r>
          </a:p>
          <a:p>
            <a:pPr eaLnBrk="1" hangingPunct="1">
              <a:buFont typeface="Wingdings 2" pitchFamily="18" charset="2"/>
              <a:buNone/>
            </a:pPr>
            <a:r>
              <a:rPr lang="en-US" sz="1600" b="1" smtClean="0"/>
              <a:t> </a:t>
            </a:r>
          </a:p>
          <a:p>
            <a:pPr eaLnBrk="1" hangingPunct="1">
              <a:buFont typeface="Wingdings 2" pitchFamily="18" charset="2"/>
              <a:buNone/>
            </a:pPr>
            <a:r>
              <a:rPr lang="en-US" sz="1600" b="1" smtClean="0"/>
              <a:t>6.   Social integration and indigenous Languages as "Museum pieces" (World Languages: Chinese, Arabic, French, Spanish and English?)</a:t>
            </a:r>
          </a:p>
          <a:p>
            <a:pPr eaLnBrk="1" hangingPunct="1">
              <a:buFont typeface="Wingdings 2" pitchFamily="18" charset="2"/>
              <a:buNone/>
            </a:pPr>
            <a:endParaRPr lang="en-US" sz="1600" b="1"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lvamyrdal.se/content/images/site_23/main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93888"/>
            <a:ext cx="26670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538788" y="533400"/>
            <a:ext cx="2971800" cy="914400"/>
          </a:xfrm>
        </p:spPr>
        <p:txBody>
          <a:bodyPr>
            <a:normAutofit fontScale="90000"/>
          </a:bodyPr>
          <a:lstStyle/>
          <a:p>
            <a:pPr>
              <a:defRPr/>
            </a:pPr>
            <a:r>
              <a:rPr lang="en-US" dirty="0" err="1" smtClean="0"/>
              <a:t>Gunar</a:t>
            </a:r>
            <a:r>
              <a:rPr lang="en-US" dirty="0" smtClean="0"/>
              <a:t> and Alva </a:t>
            </a:r>
            <a:r>
              <a:rPr lang="en-US" dirty="0" err="1" smtClean="0"/>
              <a:t>Muyrdal</a:t>
            </a:r>
            <a:r>
              <a:rPr lang="en-US" dirty="0" smtClean="0"/>
              <a:t> Swedish Sociologists</a:t>
            </a:r>
            <a:endParaRPr lang="en-US" dirty="0"/>
          </a:p>
        </p:txBody>
      </p:sp>
      <p:sp>
        <p:nvSpPr>
          <p:cNvPr id="44036" name="Content Placeholder 5"/>
          <p:cNvSpPr>
            <a:spLocks noGrp="1"/>
          </p:cNvSpPr>
          <p:nvPr>
            <p:ph sz="half" idx="1"/>
          </p:nvPr>
        </p:nvSpPr>
        <p:spPr>
          <a:xfrm>
            <a:off x="762000" y="930275"/>
            <a:ext cx="4625975" cy="4724400"/>
          </a:xfrm>
        </p:spPr>
        <p:txBody>
          <a:bodyPr/>
          <a:lstStyle/>
          <a:p>
            <a:r>
              <a:rPr lang="en-US" i="1" u="sng" smtClean="0"/>
              <a:t>An American Dilemma: The Negro Problem and Modern Democracy</a:t>
            </a:r>
            <a:r>
              <a:rPr lang="en-US" i="1" smtClean="0"/>
              <a:t>.</a:t>
            </a:r>
            <a:r>
              <a:rPr lang="en-US" smtClean="0"/>
              <a:t> Harper &amp; Bros, 1944</a:t>
            </a:r>
          </a:p>
          <a:p>
            <a:endParaRPr lang="en-US" smtClean="0"/>
          </a:p>
          <a:p>
            <a:r>
              <a:rPr lang="en-US" i="1" u="sng" smtClean="0"/>
              <a:t>Asian Drama: An Inquiry into the Poverty of Nations</a:t>
            </a:r>
          </a:p>
          <a:p>
            <a:pPr>
              <a:buFont typeface="Wingdings 2" pitchFamily="18" charset="2"/>
              <a:buNone/>
            </a:pPr>
            <a:r>
              <a:rPr lang="en-US" i="1" smtClean="0"/>
              <a:t>  Three volumes, 1968</a:t>
            </a:r>
            <a:endParaRPr lang="en-US" smtClean="0"/>
          </a:p>
        </p:txBody>
      </p:sp>
      <p:sp>
        <p:nvSpPr>
          <p:cNvPr id="44037" name="Text Placeholder 6"/>
          <p:cNvSpPr>
            <a:spLocks noGrp="1"/>
          </p:cNvSpPr>
          <p:nvPr>
            <p:ph type="body" idx="2"/>
          </p:nvPr>
        </p:nvSpPr>
        <p:spPr>
          <a:xfrm>
            <a:off x="5538788" y="1447800"/>
            <a:ext cx="2971800" cy="4206875"/>
          </a:xfrm>
        </p:spPr>
        <p:txBody>
          <a:bodyPr/>
          <a:lstStyle/>
          <a:p>
            <a:pPr marL="17463" marR="0">
              <a:spcBef>
                <a:spcPct val="0"/>
              </a:spcBef>
            </a:pP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4986338"/>
            <a:ext cx="8183562" cy="1414462"/>
          </a:xfrm>
        </p:spPr>
        <p:txBody>
          <a:bodyPr/>
          <a:lstStyle/>
          <a:p>
            <a:pPr eaLnBrk="1" hangingPunct="1">
              <a:defRPr/>
            </a:pPr>
            <a:r>
              <a:rPr lang="en-US" dirty="0" smtClean="0"/>
              <a:t>Governance and Social Services</a:t>
            </a:r>
            <a:endParaRPr lang="en-US" dirty="0"/>
          </a:p>
        </p:txBody>
      </p:sp>
      <p:pic>
        <p:nvPicPr>
          <p:cNvPr id="45059" name="Content Placeholder 6" descr="mban1092l[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1219200"/>
            <a:ext cx="2974975" cy="3429000"/>
          </a:xfrm>
        </p:spPr>
      </p:pic>
      <p:pic>
        <p:nvPicPr>
          <p:cNvPr id="45060" name="Content Placeholder 7" descr="Social Service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066800"/>
            <a:ext cx="3878263" cy="376872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8183563" cy="1050925"/>
          </a:xfrm>
        </p:spPr>
        <p:txBody>
          <a:bodyPr/>
          <a:lstStyle/>
          <a:p>
            <a:pPr>
              <a:defRPr/>
            </a:pPr>
            <a:r>
              <a:rPr lang="en-US" dirty="0" smtClean="0"/>
              <a:t>6.  Free Enterprise</a:t>
            </a:r>
            <a:endParaRPr lang="en-US" dirty="0"/>
          </a:p>
        </p:txBody>
      </p:sp>
      <p:sp>
        <p:nvSpPr>
          <p:cNvPr id="46083" name="Content Placeholder 2"/>
          <p:cNvSpPr>
            <a:spLocks noGrp="1"/>
          </p:cNvSpPr>
          <p:nvPr>
            <p:ph idx="1"/>
          </p:nvPr>
        </p:nvSpPr>
        <p:spPr>
          <a:xfrm>
            <a:off x="533400" y="381000"/>
            <a:ext cx="8183563" cy="4187825"/>
          </a:xfrm>
        </p:spPr>
        <p:txBody>
          <a:bodyPr/>
          <a:lstStyle/>
          <a:p>
            <a:pPr>
              <a:buFont typeface="Wingdings 2" pitchFamily="18" charset="2"/>
              <a:buNone/>
            </a:pPr>
            <a:r>
              <a:rPr lang="en-US" sz="2400" b="1" smtClean="0"/>
              <a:t>Definition of 'Free Enterprise'</a:t>
            </a:r>
          </a:p>
          <a:p>
            <a:endParaRPr lang="en-US" sz="2400" b="1" smtClean="0"/>
          </a:p>
          <a:p>
            <a:r>
              <a:rPr lang="en-US" sz="2400" b="1" smtClean="0"/>
              <a:t>An economic system where very few restrictions are placed on business activities and ownership.</a:t>
            </a:r>
          </a:p>
          <a:p>
            <a:pPr>
              <a:buFont typeface="Wingdings 2" pitchFamily="18" charset="2"/>
              <a:buNone/>
            </a:pPr>
            <a:r>
              <a:rPr lang="en-US" sz="2400" b="1" smtClean="0"/>
              <a:t> </a:t>
            </a:r>
          </a:p>
          <a:p>
            <a:r>
              <a:rPr lang="en-US" sz="2400" b="1" smtClean="0"/>
              <a:t>In this system, governments generally have minimal ownership of enterprises in the market place. </a:t>
            </a:r>
          </a:p>
          <a:p>
            <a:endParaRPr lang="en-US" sz="2400" b="1" smtClean="0"/>
          </a:p>
          <a:p>
            <a:r>
              <a:rPr lang="en-US" sz="2400" b="1" smtClean="0"/>
              <a:t>This system aims for limited restrictions on </a:t>
            </a:r>
            <a:r>
              <a:rPr lang="en-US" sz="2400" b="1" u="sng" smtClean="0"/>
              <a:t>trade</a:t>
            </a:r>
            <a:r>
              <a:rPr lang="en-US" sz="2400" b="1" smtClean="0"/>
              <a:t> and minimal government intervention</a:t>
            </a:r>
            <a:r>
              <a:rPr lang="en-US" smtClean="0"/>
              <a:t/>
            </a:r>
            <a:br>
              <a:rPr lang="en-US" smtClean="0"/>
            </a:br>
            <a:r>
              <a:rPr lang="en-US" smtClean="0"/>
              <a:t/>
            </a:r>
            <a:br>
              <a:rPr lang="en-US" smtClean="0"/>
            </a:b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_G9qMaFrDlus/SSJU2Qu48wI/AAAAAAAAAmQ/RfFYcMYZmWk/s400/theory-of-relativ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769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3400" y="457200"/>
            <a:ext cx="8183563" cy="1050925"/>
          </a:xfrm>
        </p:spPr>
        <p:txBody>
          <a:bodyPr/>
          <a:lstStyle/>
          <a:p>
            <a:pPr>
              <a:defRPr/>
            </a:pPr>
            <a:r>
              <a:rPr lang="en-US" dirty="0" smtClean="0"/>
              <a:t>Theory?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Free Enterprise?</a:t>
            </a:r>
            <a:endParaRPr lang="en-US" dirty="0"/>
          </a:p>
        </p:txBody>
      </p:sp>
      <p:sp>
        <p:nvSpPr>
          <p:cNvPr id="47107" name="Content Placeholder 2"/>
          <p:cNvSpPr>
            <a:spLocks noGrp="1"/>
          </p:cNvSpPr>
          <p:nvPr>
            <p:ph idx="1"/>
          </p:nvPr>
        </p:nvSpPr>
        <p:spPr>
          <a:xfrm>
            <a:off x="503238" y="530225"/>
            <a:ext cx="8183562" cy="4187825"/>
          </a:xfrm>
        </p:spPr>
        <p:txBody>
          <a:bodyPr/>
          <a:lstStyle/>
          <a:p>
            <a:endParaRPr lang="en-US" smtClean="0"/>
          </a:p>
        </p:txBody>
      </p:sp>
      <p:pic>
        <p:nvPicPr>
          <p:cNvPr id="47108" name="Picture 2" descr="http://www2.chicousd.org/dna/pvhigh/teachers/BethBurton/album/econ_pics/free-enterp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1813"/>
            <a:ext cx="64770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Ten Minutes</a:t>
            </a:r>
            <a:endParaRPr lang="en-US" dirty="0"/>
          </a:p>
        </p:txBody>
      </p:sp>
      <p:sp>
        <p:nvSpPr>
          <p:cNvPr id="48131" name="Content Placeholder 2"/>
          <p:cNvSpPr>
            <a:spLocks noGrp="1"/>
          </p:cNvSpPr>
          <p:nvPr>
            <p:ph idx="1"/>
          </p:nvPr>
        </p:nvSpPr>
        <p:spPr>
          <a:xfrm>
            <a:off x="503238" y="530225"/>
            <a:ext cx="8183562" cy="4187825"/>
          </a:xfrm>
        </p:spPr>
        <p:txBody>
          <a:bodyPr/>
          <a:lstStyle/>
          <a:p>
            <a:r>
              <a:rPr lang="en-US" b="1" smtClean="0"/>
              <a:t>Coffee Break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Counter-Theme</a:t>
            </a:r>
            <a:endParaRPr lang="en-US" dirty="0"/>
          </a:p>
        </p:txBody>
      </p:sp>
      <p:sp>
        <p:nvSpPr>
          <p:cNvPr id="49155" name="Content Placeholder 2"/>
          <p:cNvSpPr>
            <a:spLocks noGrp="1"/>
          </p:cNvSpPr>
          <p:nvPr>
            <p:ph idx="1"/>
          </p:nvPr>
        </p:nvSpPr>
        <p:spPr>
          <a:xfrm>
            <a:off x="503238" y="530225"/>
            <a:ext cx="8183562" cy="4187825"/>
          </a:xfrm>
        </p:spPr>
        <p:txBody>
          <a:bodyPr/>
          <a:lstStyle/>
          <a:p>
            <a:pPr algn="ctr" eaLnBrk="1" hangingPunct="1">
              <a:buFont typeface="Wingdings 2" pitchFamily="18" charset="2"/>
              <a:buNone/>
            </a:pPr>
            <a:endParaRPr lang="en-US" sz="4000" b="1" smtClean="0"/>
          </a:p>
          <a:p>
            <a:pPr algn="ctr" eaLnBrk="1" hangingPunct="1">
              <a:buFont typeface="Wingdings 2" pitchFamily="18" charset="2"/>
              <a:buNone/>
            </a:pPr>
            <a:endParaRPr lang="en-US" sz="4000" b="1" smtClean="0"/>
          </a:p>
          <a:p>
            <a:pPr algn="ctr" eaLnBrk="1" hangingPunct="1">
              <a:buFont typeface="Wingdings 2" pitchFamily="18" charset="2"/>
              <a:buNone/>
            </a:pPr>
            <a:endParaRPr lang="en-US" sz="4000" b="1" smtClean="0"/>
          </a:p>
          <a:p>
            <a:pPr algn="ctr" eaLnBrk="1" hangingPunct="1">
              <a:buFont typeface="Wingdings 2" pitchFamily="18" charset="2"/>
              <a:buNone/>
            </a:pPr>
            <a:r>
              <a:rPr lang="en-US" sz="4000" b="1" smtClean="0"/>
              <a:t> Dependency Theory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http://www.eclac.org/noticias/paginas/4/21324/infogeneralchic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229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http://www.eclac.org/img-i/library/images/inglesportada_r2_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27146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33400" y="4800600"/>
            <a:ext cx="8183563" cy="1050925"/>
          </a:xfrm>
        </p:spPr>
        <p:txBody>
          <a:bodyPr>
            <a:noAutofit/>
          </a:bodyPr>
          <a:lstStyle/>
          <a:p>
            <a:pPr>
              <a:defRPr/>
            </a:pPr>
            <a:r>
              <a:rPr lang="en-US" sz="2400" dirty="0" smtClean="0"/>
              <a:t>The Economic Commission for Latin America (ECLA) -the Spanish acronym is CEPAL- was established by Economic and Social Council resolution 106(VI) of 25 February 1948 and began to function that same year.</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Structuralism vs. Dependency</a:t>
            </a:r>
            <a:endParaRPr lang="en-US" dirty="0"/>
          </a:p>
        </p:txBody>
      </p:sp>
      <p:sp>
        <p:nvSpPr>
          <p:cNvPr id="51203" name="Content Placeholder 2"/>
          <p:cNvSpPr>
            <a:spLocks noGrp="1"/>
          </p:cNvSpPr>
          <p:nvPr>
            <p:ph idx="1"/>
          </p:nvPr>
        </p:nvSpPr>
        <p:spPr>
          <a:xfrm>
            <a:off x="457200" y="228600"/>
            <a:ext cx="8183563" cy="4187825"/>
          </a:xfrm>
        </p:spPr>
        <p:txBody>
          <a:bodyPr/>
          <a:lstStyle/>
          <a:p>
            <a:pPr eaLnBrk="1" hangingPunct="1"/>
            <a:r>
              <a:rPr lang="en-US" sz="2400" b="1" smtClean="0"/>
              <a:t>Structuralism Stated at the Economic Commission for Latin America</a:t>
            </a:r>
          </a:p>
          <a:p>
            <a:pPr eaLnBrk="1" hangingPunct="1"/>
            <a:endParaRPr lang="en-US" sz="2400" b="1" smtClean="0"/>
          </a:p>
          <a:p>
            <a:pPr eaLnBrk="1" hangingPunct="1"/>
            <a:r>
              <a:rPr lang="en-GB" sz="2400" b="1" smtClean="0"/>
              <a:t>A fundamental approach by structuralism has been its conceptualisation of the international system as being constituted by asymmetric center-periphery relations</a:t>
            </a:r>
          </a:p>
          <a:p>
            <a:pPr eaLnBrk="1" hangingPunct="1"/>
            <a:endParaRPr lang="en-GB" sz="2400" b="1" smtClean="0"/>
          </a:p>
          <a:p>
            <a:pPr eaLnBrk="1" hangingPunct="1"/>
            <a:r>
              <a:rPr lang="en-GB" sz="2400" b="1" smtClean="0"/>
              <a:t>Problem: Natural and Physical differences: social, water and base line prices of agricultural products and minerals</a:t>
            </a:r>
          </a:p>
          <a:p>
            <a:pPr eaLnBrk="1" hangingPunct="1"/>
            <a:endParaRPr lang="en-GB" sz="2400" b="1" smtClean="0"/>
          </a:p>
          <a:p>
            <a:pPr eaLnBrk="1" hangingPunct="1"/>
            <a:r>
              <a:rPr lang="en-GB" sz="2400" b="1" smtClean="0"/>
              <a:t>Inelasticity of Prices</a:t>
            </a:r>
            <a:endParaRPr lang="en-US" sz="2400" b="1"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a:defRPr/>
            </a:pPr>
            <a:r>
              <a:rPr lang="en-US" dirty="0" smtClean="0"/>
              <a:t>Which is it?</a:t>
            </a:r>
            <a:endParaRPr lang="en-US" dirty="0"/>
          </a:p>
        </p:txBody>
      </p:sp>
      <p:sp>
        <p:nvSpPr>
          <p:cNvPr id="52227" name="Content Placeholder 2"/>
          <p:cNvSpPr>
            <a:spLocks noGrp="1"/>
          </p:cNvSpPr>
          <p:nvPr>
            <p:ph idx="1"/>
          </p:nvPr>
        </p:nvSpPr>
        <p:spPr>
          <a:xfrm>
            <a:off x="503238" y="530225"/>
            <a:ext cx="8183562" cy="4187825"/>
          </a:xfrm>
        </p:spPr>
        <p:txBody>
          <a:bodyPr/>
          <a:lstStyle/>
          <a:p>
            <a:endParaRPr lang="en-US" smtClean="0"/>
          </a:p>
        </p:txBody>
      </p:sp>
      <p:pic>
        <p:nvPicPr>
          <p:cNvPr id="52228" name="Picture 2" descr="http://2.bp.blogspot.com/_Qz101zzXO8E/S-khC6UXvkI/AAAAAAAAA0E/aoaKEqZwhsU/s1600/Banana+Republ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http://www.mallatmillenia.com/sites/mallatmillenia.com/files/imagecache/495x310/stores/photos/Banana%20Republic%20New%20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52800"/>
            <a:ext cx="4714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4986338"/>
            <a:ext cx="8183562" cy="1338262"/>
          </a:xfrm>
        </p:spPr>
        <p:txBody>
          <a:bodyPr/>
          <a:lstStyle/>
          <a:p>
            <a:pPr eaLnBrk="1" hangingPunct="1">
              <a:defRPr/>
            </a:pPr>
            <a:r>
              <a:rPr lang="en-US" dirty="0" smtClean="0"/>
              <a:t>Structuralism and Underdevelopment: Define?</a:t>
            </a:r>
            <a:endParaRPr lang="en-US" dirty="0"/>
          </a:p>
        </p:txBody>
      </p:sp>
      <p:pic>
        <p:nvPicPr>
          <p:cNvPr id="53251" name="Content Placeholder 6" descr="9781934389102[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52513" y="582613"/>
            <a:ext cx="2857500" cy="4286250"/>
          </a:xfrm>
        </p:spPr>
      </p:pic>
      <p:pic>
        <p:nvPicPr>
          <p:cNvPr id="53252" name="Content Placeholder 7" descr="60dossier92[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371600"/>
            <a:ext cx="3930650" cy="293528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blog.pucp.edu.pe/media/1393/20081129-Claude_Levi_Strau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363855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fontScale="90000"/>
          </a:bodyPr>
          <a:lstStyle/>
          <a:p>
            <a:pPr>
              <a:defRPr/>
            </a:pPr>
            <a:r>
              <a:rPr lang="en-US" dirty="0" smtClean="0"/>
              <a:t>Claude Lévi-Strauss (28 November 1908 – 30 October 2009)</a:t>
            </a:r>
            <a:endParaRPr lang="en-US" dirty="0"/>
          </a:p>
        </p:txBody>
      </p:sp>
      <p:sp>
        <p:nvSpPr>
          <p:cNvPr id="54276" name="Rectangle 3"/>
          <p:cNvSpPr>
            <a:spLocks noChangeArrowheads="1"/>
          </p:cNvSpPr>
          <p:nvPr/>
        </p:nvSpPr>
        <p:spPr bwMode="auto">
          <a:xfrm>
            <a:off x="4038600" y="1143000"/>
            <a:ext cx="457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He argued that the "savage" mind had the same structures as the "civilized" mind. Structuralism is defined as the search for the underlying patterns of thought in all forms of human activity.</a:t>
            </a:r>
          </a:p>
          <a:p>
            <a:endParaRPr lang="en-US" b="1"/>
          </a:p>
          <a:p>
            <a:r>
              <a:rPr lang="en-US" b="1"/>
              <a:t>It is the physical and social environment that impacts individual and group behavior.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Dependency Theory</a:t>
            </a:r>
            <a:endParaRPr lang="en-US" dirty="0"/>
          </a:p>
        </p:txBody>
      </p:sp>
      <p:sp>
        <p:nvSpPr>
          <p:cNvPr id="55299" name="Content Placeholder 2"/>
          <p:cNvSpPr>
            <a:spLocks noGrp="1"/>
          </p:cNvSpPr>
          <p:nvPr>
            <p:ph idx="1"/>
          </p:nvPr>
        </p:nvSpPr>
        <p:spPr>
          <a:xfrm>
            <a:off x="503238" y="152400"/>
            <a:ext cx="8183562" cy="4565650"/>
          </a:xfrm>
        </p:spPr>
        <p:txBody>
          <a:bodyPr/>
          <a:lstStyle/>
          <a:p>
            <a:pPr eaLnBrk="1" hangingPunct="1">
              <a:buFont typeface="Wingdings 2" pitchFamily="18" charset="2"/>
              <a:buNone/>
            </a:pPr>
            <a:endParaRPr lang="en-US" sz="2000" b="1" smtClean="0"/>
          </a:p>
          <a:p>
            <a:pPr eaLnBrk="1" hangingPunct="1">
              <a:buFont typeface="Wingdings 2" pitchFamily="18" charset="2"/>
              <a:buNone/>
            </a:pPr>
            <a:r>
              <a:rPr lang="en-US" sz="1800" b="1" smtClean="0"/>
              <a:t>	Dependency Theory follows but is different from Structuralism</a:t>
            </a:r>
          </a:p>
          <a:p>
            <a:pPr eaLnBrk="1" hangingPunct="1">
              <a:buFont typeface="Wingdings 2" pitchFamily="18" charset="2"/>
              <a:buNone/>
            </a:pPr>
            <a:endParaRPr lang="en-US" sz="1800" b="1" smtClean="0"/>
          </a:p>
          <a:p>
            <a:pPr eaLnBrk="1" hangingPunct="1">
              <a:buFont typeface="Wingdings 2" pitchFamily="18" charset="2"/>
              <a:buNone/>
            </a:pPr>
            <a:r>
              <a:rPr lang="en-US" sz="1800" b="1" smtClean="0"/>
              <a:t>1.  In the beginning (1500) LDCs were self-sufficient at low level.</a:t>
            </a:r>
          </a:p>
          <a:p>
            <a:pPr eaLnBrk="1" hangingPunct="1">
              <a:buFont typeface="Wingdings 2" pitchFamily="18" charset="2"/>
              <a:buNone/>
            </a:pPr>
            <a:r>
              <a:rPr lang="en-US" sz="1800" b="1" smtClean="0"/>
              <a:t> </a:t>
            </a:r>
          </a:p>
          <a:p>
            <a:pPr eaLnBrk="1" hangingPunct="1">
              <a:buFont typeface="Wingdings 2" pitchFamily="18" charset="2"/>
              <a:buNone/>
            </a:pPr>
            <a:r>
              <a:rPr lang="en-US" sz="1800" b="1" smtClean="0"/>
              <a:t>2.  The argument: Europe used its empire to market surplus goods and pay sub-economic costs for raw materials, agricultural products and minerals.</a:t>
            </a:r>
          </a:p>
          <a:p>
            <a:pPr eaLnBrk="1" hangingPunct="1">
              <a:buFont typeface="Wingdings 2" pitchFamily="18" charset="2"/>
              <a:buNone/>
            </a:pPr>
            <a:r>
              <a:rPr lang="en-US" sz="1800" b="1" smtClean="0"/>
              <a:t> </a:t>
            </a:r>
          </a:p>
          <a:p>
            <a:pPr eaLnBrk="1" hangingPunct="1">
              <a:buFont typeface="Wingdings 2" pitchFamily="18" charset="2"/>
              <a:buNone/>
            </a:pPr>
            <a:r>
              <a:rPr lang="en-US" sz="1800" b="1" smtClean="0"/>
              <a:t>3. During 500 Years of colonialism the Northern Tier states used colonialism to extract from LDCs creating a three part World made up of Metropols, peripheries, sub-peripheries</a:t>
            </a:r>
          </a:p>
          <a:p>
            <a:pPr eaLnBrk="1" hangingPunct="1">
              <a:buFont typeface="Wingdings 2" pitchFamily="18" charset="2"/>
              <a:buNone/>
            </a:pPr>
            <a:r>
              <a:rPr lang="en-US" sz="1800" b="1" smtClean="0"/>
              <a:t> </a:t>
            </a:r>
          </a:p>
          <a:p>
            <a:pPr eaLnBrk="1" hangingPunct="1">
              <a:buFont typeface="Wingdings 2" pitchFamily="18" charset="2"/>
              <a:buNone/>
            </a:pPr>
            <a:r>
              <a:rPr lang="en-US" sz="1800" b="1" smtClean="0"/>
              <a:t>4. The result often was the destruction of local production, agriculture and food production</a:t>
            </a:r>
          </a:p>
          <a:p>
            <a:pPr eaLnBrk="1" hangingPunct="1">
              <a:buFont typeface="Wingdings 2" pitchFamily="18" charset="2"/>
              <a:buNone/>
            </a:pPr>
            <a:r>
              <a:rPr lang="en-US" sz="1800" b="1" smtClean="0"/>
              <a:t> </a:t>
            </a:r>
            <a:endParaRPr lang="en-US" sz="1800" smtClean="0"/>
          </a:p>
          <a:p>
            <a:pPr eaLnBrk="1" hangingPunct="1"/>
            <a:endParaRPr lang="en-US" sz="1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953000"/>
            <a:ext cx="9220200" cy="1050925"/>
          </a:xfrm>
        </p:spPr>
        <p:txBody>
          <a:bodyPr>
            <a:normAutofit fontScale="90000"/>
          </a:bodyPr>
          <a:lstStyle/>
          <a:p>
            <a:pPr>
              <a:defRPr/>
            </a:pPr>
            <a:r>
              <a:rPr lang="en-US" dirty="0" smtClean="0"/>
              <a:t>Structuralism vs. Dependency Theory- Differences? (Mini-Discussion)</a:t>
            </a:r>
            <a:endParaRPr lang="en-US" dirty="0"/>
          </a:p>
        </p:txBody>
      </p:sp>
      <p:pic>
        <p:nvPicPr>
          <p:cNvPr id="56323" name="Picture 2" descr="http://people.hofstra.edu/geotrans/eng/ch2en/conc2en/img/centerperiphe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17550"/>
            <a:ext cx="76962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183563" cy="2073275"/>
          </a:xfrm>
        </p:spPr>
        <p:txBody>
          <a:bodyPr/>
          <a:lstStyle/>
          <a:p>
            <a:pPr>
              <a:defRPr/>
            </a:pPr>
            <a:r>
              <a:rPr lang="en-US" dirty="0" smtClean="0"/>
              <a:t>How do we define it?</a:t>
            </a:r>
            <a:br>
              <a:rPr lang="en-US" dirty="0" smtClean="0"/>
            </a:br>
            <a:endParaRPr lang="en-US" dirty="0"/>
          </a:p>
        </p:txBody>
      </p:sp>
      <p:sp>
        <p:nvSpPr>
          <p:cNvPr id="11267" name="Content Placeholder 2"/>
          <p:cNvSpPr>
            <a:spLocks noGrp="1"/>
          </p:cNvSpPr>
          <p:nvPr>
            <p:ph idx="1"/>
          </p:nvPr>
        </p:nvSpPr>
        <p:spPr>
          <a:xfrm>
            <a:off x="503238" y="530225"/>
            <a:ext cx="8183562" cy="4187825"/>
          </a:xfrm>
        </p:spPr>
        <p:txBody>
          <a:bodyPr/>
          <a:lstStyle/>
          <a:p>
            <a:r>
              <a:rPr lang="en-US" sz="4800" b="1" smtClean="0"/>
              <a:t>Pre-Discussion of Theory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Dependency Theory</a:t>
            </a:r>
            <a:endParaRPr lang="en-US" dirty="0"/>
          </a:p>
        </p:txBody>
      </p:sp>
      <p:pic>
        <p:nvPicPr>
          <p:cNvPr id="57347" name="Content Placeholder 3" descr="Diagramofdependencytheory[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457200"/>
            <a:ext cx="4495800" cy="45275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3163"/>
            <a:ext cx="8183562" cy="1052512"/>
          </a:xfrm>
        </p:spPr>
        <p:txBody>
          <a:bodyPr/>
          <a:lstStyle/>
          <a:p>
            <a:pPr>
              <a:defRPr/>
            </a:pPr>
            <a:r>
              <a:rPr lang="en-US" dirty="0" err="1" smtClean="0"/>
              <a:t>Metropole</a:t>
            </a:r>
            <a:r>
              <a:rPr lang="en-US" dirty="0" smtClean="0"/>
              <a:t> vs. Sub-Periphery</a:t>
            </a:r>
            <a:endParaRPr lang="en-US" dirty="0"/>
          </a:p>
        </p:txBody>
      </p:sp>
      <p:pic>
        <p:nvPicPr>
          <p:cNvPr id="58371" name="Picture 2" descr="http://static.howstuffworks.com/gif/earth-carrying-capacit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http://www.celsobarbieri.co.uk/UserFiles/Images/sp/metrop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457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Dependency Theory-Continued</a:t>
            </a:r>
            <a:endParaRPr lang="en-US" dirty="0"/>
          </a:p>
        </p:txBody>
      </p:sp>
      <p:sp>
        <p:nvSpPr>
          <p:cNvPr id="59395" name="Content Placeholder 2"/>
          <p:cNvSpPr>
            <a:spLocks noGrp="1"/>
          </p:cNvSpPr>
          <p:nvPr>
            <p:ph idx="1"/>
          </p:nvPr>
        </p:nvSpPr>
        <p:spPr>
          <a:xfrm>
            <a:off x="533400" y="762000"/>
            <a:ext cx="8183563" cy="4187825"/>
          </a:xfrm>
        </p:spPr>
        <p:txBody>
          <a:bodyPr/>
          <a:lstStyle/>
          <a:p>
            <a:pPr eaLnBrk="1" hangingPunct="1">
              <a:buFont typeface="Wingdings 2" pitchFamily="18" charset="2"/>
              <a:buNone/>
            </a:pPr>
            <a:r>
              <a:rPr lang="en-US" sz="2400" b="1" smtClean="0"/>
              <a:t>5. The colonial government supported export import trade and where possible, SETTLERS</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6. Europe became dependent on extraction from the “third world.” The full bucket, empty bucket analogy</a:t>
            </a:r>
          </a:p>
          <a:p>
            <a:pPr eaLnBrk="1" hangingPunct="1">
              <a:buFont typeface="Wingdings 2" pitchFamily="18" charset="2"/>
              <a:buNone/>
            </a:pPr>
            <a:endParaRPr lang="en-US" sz="2400" b="1" smtClean="0"/>
          </a:p>
          <a:p>
            <a:pPr eaLnBrk="1" hangingPunct="1">
              <a:buFont typeface="Wingdings 2" pitchFamily="18" charset="2"/>
              <a:buNone/>
            </a:pPr>
            <a:r>
              <a:rPr lang="en-US" sz="2400" b="1" smtClean="0"/>
              <a:t>7. Colonies whether land based or sea based (and de jure or de facto) functioned through extractive taxation and as systems of labor reserves</a:t>
            </a:r>
            <a:endParaRPr lang="en-US" sz="2400" smtClean="0"/>
          </a:p>
          <a:p>
            <a:pPr eaLnBrk="1" hangingPunct="1">
              <a:buFont typeface="Wingdings 2" pitchFamily="18" charset="2"/>
              <a:buNone/>
            </a:pPr>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flatrock.org.nz/topics/history/assets/central_europe_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886575"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5562600"/>
            <a:ext cx="8183563" cy="1050925"/>
          </a:xfrm>
        </p:spPr>
        <p:txBody>
          <a:bodyPr>
            <a:normAutofit fontScale="90000"/>
          </a:bodyPr>
          <a:lstStyle/>
          <a:p>
            <a:pPr>
              <a:defRPr/>
            </a:pPr>
            <a:r>
              <a:rPr lang="en-US" dirty="0" smtClean="0"/>
              <a:t>Land Based Empires: Central Europe in 1890</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allaboutturkey.com/img/ottoman-empire-158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85825"/>
            <a:ext cx="69342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33400" y="5410200"/>
            <a:ext cx="8183563" cy="1050925"/>
          </a:xfrm>
        </p:spPr>
        <p:txBody>
          <a:bodyPr>
            <a:normAutofit fontScale="90000"/>
          </a:bodyPr>
          <a:lstStyle/>
          <a:p>
            <a:pPr>
              <a:defRPr/>
            </a:pPr>
            <a:r>
              <a:rPr lang="en-US" dirty="0" smtClean="0"/>
              <a:t>Land Based Empires: Ottoman Empire At Its Height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563" cy="1052513"/>
          </a:xfrm>
        </p:spPr>
        <p:txBody>
          <a:bodyPr>
            <a:normAutofit fontScale="90000"/>
          </a:bodyPr>
          <a:lstStyle/>
          <a:p>
            <a:pPr eaLnBrk="1" hangingPunct="1">
              <a:defRPr/>
            </a:pPr>
            <a:r>
              <a:rPr lang="en-US" dirty="0" smtClean="0"/>
              <a:t>Debates about Modernization From “</a:t>
            </a:r>
            <a:r>
              <a:rPr lang="en-US" dirty="0" err="1" smtClean="0"/>
              <a:t>Dependentistas</a:t>
            </a:r>
            <a:r>
              <a:rPr lang="en-US" dirty="0" smtClean="0"/>
              <a:t>” </a:t>
            </a:r>
            <a:endParaRPr lang="en-US" dirty="0"/>
          </a:p>
        </p:txBody>
      </p:sp>
      <p:sp>
        <p:nvSpPr>
          <p:cNvPr id="62467" name="Content Placeholder 2"/>
          <p:cNvSpPr>
            <a:spLocks noGrp="1"/>
          </p:cNvSpPr>
          <p:nvPr>
            <p:ph idx="1"/>
          </p:nvPr>
        </p:nvSpPr>
        <p:spPr>
          <a:xfrm>
            <a:off x="503238" y="530225"/>
            <a:ext cx="8183562" cy="4879975"/>
          </a:xfrm>
        </p:spPr>
        <p:txBody>
          <a:bodyPr/>
          <a:lstStyle/>
          <a:p>
            <a:pPr eaLnBrk="1" hangingPunct="1">
              <a:buFont typeface="Wingdings 2" pitchFamily="18" charset="2"/>
              <a:buNone/>
            </a:pPr>
            <a:r>
              <a:rPr lang="en-US" sz="1800" b="1" smtClean="0"/>
              <a:t>1. The reifying effect of unilinear theories:  Underdeveloped to Developed</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2" pitchFamily="18" charset="2"/>
              <a:buNone/>
            </a:pPr>
            <a:r>
              <a:rPr lang="en-US" sz="1800" b="1" smtClean="0"/>
              <a:t>2. Syncretism- in religion and Culture</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2" pitchFamily="18" charset="2"/>
              <a:buNone/>
            </a:pPr>
            <a:r>
              <a:rPr lang="en-US" sz="1800" b="1" smtClean="0"/>
              <a:t>3. Modernizing Traditional Authorities</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2" pitchFamily="18" charset="2"/>
              <a:buNone/>
            </a:pPr>
            <a:r>
              <a:rPr lang="en-US" sz="1800" b="1" smtClean="0"/>
              <a:t> </a:t>
            </a:r>
            <a:endParaRPr lang="en-US" sz="1800" smtClean="0"/>
          </a:p>
          <a:p>
            <a:pPr eaLnBrk="1" hangingPunct="1">
              <a:buFont typeface="Wingdings 2" pitchFamily="18" charset="2"/>
              <a:buNone/>
            </a:pPr>
            <a:r>
              <a:rPr lang="en-US" sz="1800" b="1" smtClean="0"/>
              <a:t>4. “Crony Capitalism” and Private Sector Development</a:t>
            </a:r>
          </a:p>
          <a:p>
            <a:pPr eaLnBrk="1" hangingPunct="1">
              <a:buFont typeface="Wingdings 2" pitchFamily="18" charset="2"/>
              <a:buNone/>
            </a:pPr>
            <a:endParaRPr lang="en-US" sz="1800" b="1" smtClean="0"/>
          </a:p>
          <a:p>
            <a:pPr eaLnBrk="1" hangingPunct="1">
              <a:buFont typeface="Wingdings 2" pitchFamily="18" charset="2"/>
              <a:buNone/>
            </a:pPr>
            <a:r>
              <a:rPr lang="en-US" sz="1800" b="1" smtClean="0"/>
              <a:t>5. The limits of Capitalism: Pariah groups and the Private Sector</a:t>
            </a:r>
            <a:endParaRPr lang="en-US" sz="1800" smtClean="0"/>
          </a:p>
          <a:p>
            <a:pPr eaLnBrk="1" hangingPunct="1">
              <a:buFont typeface="Wingdings 2" pitchFamily="18" charset="2"/>
              <a:buNone/>
            </a:pPr>
            <a:endParaRPr lang="en-US" sz="1800" smtClean="0"/>
          </a:p>
          <a:p>
            <a:pPr eaLnBrk="1" hangingPunct="1"/>
            <a:endParaRPr lang="en-US" sz="1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1738"/>
            <a:ext cx="8229600" cy="1052512"/>
          </a:xfrm>
        </p:spPr>
        <p:txBody>
          <a:bodyPr>
            <a:normAutofit fontScale="90000"/>
          </a:bodyPr>
          <a:lstStyle/>
          <a:p>
            <a:pPr>
              <a:defRPr/>
            </a:pPr>
            <a:r>
              <a:rPr lang="en-US" b="1" dirty="0" smtClean="0"/>
              <a:t>Uganda Asians.  How does one view a Pariah Group?</a:t>
            </a:r>
            <a:endParaRPr lang="en-US" b="1" dirty="0"/>
          </a:p>
        </p:txBody>
      </p:sp>
      <p:sp>
        <p:nvSpPr>
          <p:cNvPr id="63491" name="Content Placeholder 4"/>
          <p:cNvSpPr>
            <a:spLocks noGrp="1"/>
          </p:cNvSpPr>
          <p:nvPr>
            <p:ph type="body" sz="half" idx="2"/>
          </p:nvPr>
        </p:nvSpPr>
        <p:spPr>
          <a:xfrm>
            <a:off x="6462713" y="533400"/>
            <a:ext cx="2239962" cy="4495800"/>
          </a:xfrm>
        </p:spPr>
        <p:txBody>
          <a:bodyPr/>
          <a:lstStyle/>
          <a:p>
            <a:pPr marL="44450">
              <a:spcBef>
                <a:spcPct val="0"/>
              </a:spcBef>
            </a:pPr>
            <a:r>
              <a:rPr lang="en-US" sz="1600" b="1" smtClean="0">
                <a:solidFill>
                  <a:srgbClr val="FFFF00"/>
                </a:solidFill>
              </a:rPr>
              <a:t>PARIAH GROUPS</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Indians, Lebanese in Africa</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Roma (Gypsies in Central Europe)</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Chinese in Southeast Asia</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Historically Jews in Europe</a:t>
            </a:r>
          </a:p>
          <a:p>
            <a:pPr marL="44450">
              <a:spcBef>
                <a:spcPct val="0"/>
              </a:spcBef>
            </a:pPr>
            <a:endParaRPr lang="en-US" sz="1600" b="1" smtClean="0">
              <a:solidFill>
                <a:srgbClr val="FFFF00"/>
              </a:solidFill>
            </a:endParaRPr>
          </a:p>
          <a:p>
            <a:pPr marL="44450">
              <a:spcBef>
                <a:spcPct val="0"/>
              </a:spcBef>
            </a:pPr>
            <a:r>
              <a:rPr lang="en-US" sz="1600" b="1" smtClean="0">
                <a:solidFill>
                  <a:srgbClr val="FFFF00"/>
                </a:solidFill>
              </a:rPr>
              <a:t>Muslims in USA?</a:t>
            </a:r>
          </a:p>
        </p:txBody>
      </p:sp>
      <p:sp>
        <p:nvSpPr>
          <p:cNvPr id="6" name="Picture Placeholder 5"/>
          <p:cNvSpPr>
            <a:spLocks noGrp="1"/>
          </p:cNvSpPr>
          <p:nvPr>
            <p:ph type="pic" idx="1"/>
          </p:nvPr>
        </p:nvSpPr>
        <p:spPr>
          <a:xfrm>
            <a:off x="420688" y="434975"/>
            <a:ext cx="5926137" cy="4343400"/>
          </a:xfrm>
          <a:ln>
            <a:miter lim="800000"/>
            <a:headEnd/>
            <a:tailEnd/>
          </a:ln>
        </p:spPr>
      </p:sp>
      <p:pic>
        <p:nvPicPr>
          <p:cNvPr id="63493" name="Picture 2" descr="http://gallery.e2bn.org/gallery_images/0902/0000/0237/stantsted_2_m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60960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lstStyle/>
          <a:p>
            <a:pPr eaLnBrk="1" hangingPunct="1">
              <a:defRPr/>
            </a:pPr>
            <a:r>
              <a:rPr lang="en-US" dirty="0" smtClean="0"/>
              <a:t>Crony Capitalism?</a:t>
            </a:r>
            <a:endParaRPr lang="en-US" dirty="0"/>
          </a:p>
        </p:txBody>
      </p:sp>
      <p:pic>
        <p:nvPicPr>
          <p:cNvPr id="64515" name="Content Placeholder 3" descr="indeaxcx.2[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530225"/>
            <a:ext cx="5257800" cy="418782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7800"/>
            <a:ext cx="8183563" cy="1417638"/>
          </a:xfrm>
        </p:spPr>
        <p:txBody>
          <a:bodyPr/>
          <a:lstStyle/>
          <a:p>
            <a:pPr eaLnBrk="1" hangingPunct="1">
              <a:defRPr/>
            </a:pPr>
            <a:r>
              <a:rPr lang="en-US" dirty="0" smtClean="0"/>
              <a:t>More Debates About Modernization</a:t>
            </a:r>
            <a:endParaRPr lang="en-US" dirty="0"/>
          </a:p>
        </p:txBody>
      </p:sp>
      <p:sp>
        <p:nvSpPr>
          <p:cNvPr id="3" name="Content Placeholder 2"/>
          <p:cNvSpPr>
            <a:spLocks noGrp="1"/>
          </p:cNvSpPr>
          <p:nvPr>
            <p:ph idx="1"/>
          </p:nvPr>
        </p:nvSpPr>
        <p:spPr>
          <a:xfrm>
            <a:off x="533400" y="457200"/>
            <a:ext cx="8183563" cy="5334000"/>
          </a:xfrm>
        </p:spPr>
        <p:txBody>
          <a:bodyPr/>
          <a:lstStyle/>
          <a:p>
            <a:pPr marL="342900" indent="-342900" eaLnBrk="1" hangingPunct="1">
              <a:buFont typeface="Wingdings 2" pitchFamily="18" charset="2"/>
              <a:buNone/>
              <a:defRPr/>
            </a:pPr>
            <a:r>
              <a:rPr lang="en-US" sz="1800" b="1" dirty="0" smtClean="0"/>
              <a:t>6. Differences within each and between each concept: Modernization and Dependency</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7. The importance of the phrase "To </a:t>
            </a:r>
            <a:r>
              <a:rPr lang="en-US" sz="1800" b="1" dirty="0" err="1" smtClean="0"/>
              <a:t>underdevelop</a:t>
            </a:r>
            <a:r>
              <a:rPr lang="en-US" sz="1800" b="1" dirty="0" smtClean="0"/>
              <a:t>?" (verb)</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8. Descending series of power centers- </a:t>
            </a:r>
            <a:r>
              <a:rPr lang="en-US" sz="1800" b="1" dirty="0" err="1" smtClean="0"/>
              <a:t>Metropole</a:t>
            </a:r>
            <a:r>
              <a:rPr lang="en-US" sz="1800" b="1" dirty="0" smtClean="0"/>
              <a:t>, sub-</a:t>
            </a:r>
            <a:r>
              <a:rPr lang="en-US" sz="1800" b="1" dirty="0" err="1" smtClean="0"/>
              <a:t>metropole</a:t>
            </a:r>
            <a:r>
              <a:rPr lang="en-US" sz="1800" b="1" dirty="0" smtClean="0"/>
              <a:t>, periphery and sub-periphery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9. Doctrine of comparative advantage (or disadvantage).  Elasticity vs. inelasticity (oil vs. coffee)</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marL="342900" indent="-342900" eaLnBrk="1" hangingPunct="1">
              <a:buFont typeface="Wingdings 2" pitchFamily="18" charset="2"/>
              <a:buNone/>
              <a:defRPr/>
            </a:pPr>
            <a:r>
              <a:rPr lang="en-US" sz="1800" b="1" dirty="0" smtClean="0"/>
              <a:t>10. Impact of Imperialism (and Land Empires)</a:t>
            </a:r>
            <a:endParaRPr lang="en-US" sz="1800" dirty="0" smtClean="0"/>
          </a:p>
          <a:p>
            <a:pPr marL="342900" indent="-342900" eaLnBrk="1" hangingPunct="1">
              <a:buFont typeface="Wingdings 2" pitchFamily="18" charset="2"/>
              <a:buNone/>
              <a:defRPr/>
            </a:pPr>
            <a:r>
              <a:rPr lang="en-US" sz="1800" b="1" dirty="0" smtClean="0"/>
              <a:t> </a:t>
            </a:r>
            <a:endParaRPr lang="en-US" sz="1800" dirty="0" smtClean="0"/>
          </a:p>
          <a:p>
            <a:pPr eaLnBrk="1" hangingPunct="1">
              <a:defRPr/>
            </a:pPr>
            <a:r>
              <a:rPr lang="en-US" sz="1800" b="1" dirty="0" smtClean="0"/>
              <a:t> </a:t>
            </a:r>
            <a:endParaRPr lang="en-US" sz="1800" dirty="0" smtClean="0"/>
          </a:p>
          <a:p>
            <a:pPr eaLnBrk="1" hangingPunct="1">
              <a:defRPr/>
            </a:pPr>
            <a:r>
              <a:rPr lang="en-US" sz="1800" b="1" dirty="0" smtClean="0"/>
              <a:t> </a:t>
            </a:r>
            <a:endParaRPr lang="en-US" sz="1800" dirty="0" smtClean="0"/>
          </a:p>
          <a:p>
            <a:pPr eaLnBrk="1" hangingPunct="1">
              <a:buFont typeface="Wingdings 2" pitchFamily="18" charset="2"/>
              <a:buNone/>
              <a:defRPr/>
            </a:pPr>
            <a:endParaRPr lang="en-US" sz="1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hangingPunct="1">
              <a:defRPr/>
            </a:pPr>
            <a:r>
              <a:rPr lang="en-US" dirty="0" smtClean="0"/>
              <a:t/>
            </a:r>
            <a:br>
              <a:rPr lang="en-US" dirty="0" smtClean="0"/>
            </a:br>
            <a:r>
              <a:rPr lang="en-US" dirty="0" smtClean="0"/>
              <a:t> </a:t>
            </a:r>
            <a:br>
              <a:rPr lang="en-US" dirty="0" smtClean="0"/>
            </a:br>
            <a:r>
              <a:rPr lang="en-US" sz="3100" dirty="0" smtClean="0"/>
              <a:t>Policy prescriptions of dependency theory: Counter-Dependency</a:t>
            </a:r>
            <a:endParaRPr lang="en-US" sz="3100" dirty="0"/>
          </a:p>
        </p:txBody>
      </p:sp>
      <p:sp>
        <p:nvSpPr>
          <p:cNvPr id="66563" name="Content Placeholder 2"/>
          <p:cNvSpPr>
            <a:spLocks noGrp="1"/>
          </p:cNvSpPr>
          <p:nvPr>
            <p:ph idx="1"/>
          </p:nvPr>
        </p:nvSpPr>
        <p:spPr>
          <a:xfrm>
            <a:off x="503238" y="530225"/>
            <a:ext cx="8183562" cy="4651375"/>
          </a:xfrm>
        </p:spPr>
        <p:txBody>
          <a:bodyPr/>
          <a:lstStyle/>
          <a:p>
            <a:pPr eaLnBrk="1" hangingPunct="1">
              <a:buFont typeface="Wingdings 2" pitchFamily="18" charset="2"/>
              <a:buNone/>
            </a:pPr>
            <a:r>
              <a:rPr lang="en-US" sz="2400" b="1" smtClean="0"/>
              <a:t>1. Socialist World Systems Transformation (Wallerstein)</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2. World Redistribution (Brandt Commission NIEO)</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3. National Level Social Systems Transformation (Myrdal)</a:t>
            </a:r>
            <a:endParaRPr lang="en-US" sz="2400" smtClean="0"/>
          </a:p>
          <a:p>
            <a:pPr eaLnBrk="1" hangingPunct="1">
              <a:buFont typeface="Wingdings 2" pitchFamily="18" charset="2"/>
              <a:buNone/>
            </a:pPr>
            <a:r>
              <a:rPr lang="en-US" sz="2400" b="1" smtClean="0"/>
              <a:t>  </a:t>
            </a:r>
            <a:endParaRPr lang="en-US" sz="2400" smtClean="0"/>
          </a:p>
          <a:p>
            <a:pPr eaLnBrk="1" hangingPunct="1">
              <a:buFont typeface="Wingdings 2" pitchFamily="18" charset="2"/>
              <a:buNone/>
            </a:pPr>
            <a:r>
              <a:rPr lang="en-US" sz="2400" b="1" smtClean="0"/>
              <a:t>4. Regional Cooperation (producer cartels: OPEC)</a:t>
            </a:r>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052512"/>
          </a:xfrm>
        </p:spPr>
        <p:txBody>
          <a:bodyPr>
            <a:normAutofit fontScale="90000"/>
          </a:bodyPr>
          <a:lstStyle/>
          <a:p>
            <a:pPr eaLnBrk="1" fontAlgn="auto" hangingPunct="1">
              <a:spcAft>
                <a:spcPts val="0"/>
              </a:spcAft>
              <a:defRPr/>
            </a:pPr>
            <a:r>
              <a:rPr lang="en-US" dirty="0" smtClean="0">
                <a:solidFill>
                  <a:schemeClr val="accent1">
                    <a:tint val="88000"/>
                    <a:satMod val="150000"/>
                  </a:schemeClr>
                </a:solidFill>
              </a:rPr>
              <a:t>Modernization and Dependency Theory</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a:bodyPr>
          <a:lstStyle/>
          <a:p>
            <a:pPr marL="265176" indent="-265176" eaLnBrk="1" fontAlgn="auto" hangingPunct="1">
              <a:spcAft>
                <a:spcPts val="0"/>
              </a:spcAft>
              <a:buFont typeface="Wingdings 2"/>
              <a:buNone/>
              <a:defRPr/>
            </a:pPr>
            <a:r>
              <a:rPr lang="en-US" dirty="0" smtClean="0"/>
              <a:t>	</a:t>
            </a:r>
          </a:p>
          <a:p>
            <a:pPr marL="265176" indent="-265176" eaLnBrk="1" fontAlgn="auto" hangingPunct="1">
              <a:spcAft>
                <a:spcPts val="0"/>
              </a:spcAft>
              <a:buFont typeface="Wingdings 2"/>
              <a:buNone/>
              <a:defRPr/>
            </a:pPr>
            <a:endParaRPr lang="en-US" b="1" dirty="0" smtClean="0"/>
          </a:p>
          <a:p>
            <a:pPr marL="265176" indent="-265176" eaLnBrk="1" fontAlgn="auto" hangingPunct="1">
              <a:spcAft>
                <a:spcPts val="0"/>
              </a:spcAft>
              <a:buFont typeface="Wingdings 2"/>
              <a:buChar char=""/>
              <a:defRPr/>
            </a:pPr>
            <a:endParaRPr lang="en-US" b="1" dirty="0" smtClean="0"/>
          </a:p>
          <a:p>
            <a:pPr marL="265176" indent="-265176" eaLnBrk="1" fontAlgn="auto" hangingPunct="1">
              <a:spcAft>
                <a:spcPts val="0"/>
              </a:spcAft>
              <a:buFont typeface="Wingdings 2"/>
              <a:buNone/>
              <a:defRPr/>
            </a:pPr>
            <a:r>
              <a:rPr lang="en-US" b="1" dirty="0" smtClean="0"/>
              <a:t>	Overall Theme for Next Two Weeks: Modernization vs. Dependency Theory</a:t>
            </a:r>
            <a:endParaRPr lang="en-US" dirty="0" smtClean="0"/>
          </a:p>
          <a:p>
            <a:pPr marL="265176" indent="-265176" eaLnBrk="1" fontAlgn="auto" hangingPunct="1">
              <a:spcAft>
                <a:spcPts val="0"/>
              </a:spcAft>
              <a:buFont typeface="Wingdings 2"/>
              <a:buNone/>
              <a:defRPr/>
            </a:pPr>
            <a:r>
              <a:rPr lang="en-US" b="1" dirty="0" smtClean="0"/>
              <a:t> </a:t>
            </a:r>
            <a:endParaRPr lang="en-US" dirty="0" smtClean="0"/>
          </a:p>
          <a:p>
            <a:pPr marL="514350" indent="-514350" eaLnBrk="1" fontAlgn="auto" hangingPunct="1">
              <a:spcAft>
                <a:spcPts val="0"/>
              </a:spcAft>
              <a:buFont typeface="Wingdings 2"/>
              <a:buAutoNum type="arabicPeriod"/>
              <a:defRPr/>
            </a:pPr>
            <a:endParaRPr lang="en-US" dirty="0" smtClean="0"/>
          </a:p>
          <a:p>
            <a:pPr marL="514350" indent="-514350" eaLnBrk="1" fontAlgn="auto" hangingPunct="1">
              <a:spcAft>
                <a:spcPts val="0"/>
              </a:spcAft>
              <a:buFont typeface="Wingdings 2"/>
              <a:buAutoNum type="arabicPeriod"/>
              <a:defRPr/>
            </a:pPr>
            <a:endParaRPr lang="en-US" dirty="0" smtClean="0"/>
          </a:p>
          <a:p>
            <a:pPr marL="514350" indent="-514350" eaLnBrk="1" fontAlgn="auto" hangingPunct="1">
              <a:spcAft>
                <a:spcPts val="0"/>
              </a:spcAft>
              <a:buFont typeface="Wingdings 2"/>
              <a:buAutoNum type="arabicPeriod"/>
              <a:defRPr/>
            </a:pPr>
            <a:endParaRPr lang="en-US" dirty="0" smtClean="0"/>
          </a:p>
          <a:p>
            <a:pPr marL="514350" indent="-514350" eaLnBrk="1" fontAlgn="auto" hangingPunct="1">
              <a:spcAft>
                <a:spcPts val="0"/>
              </a:spcAft>
              <a:buFont typeface="Wingdings 2"/>
              <a:buAutoNum type="arabicPeriod"/>
              <a:defRPr/>
            </a:pP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economyprofessor.com/im/theorists/immanuelwaller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34575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Content Placeholder 5"/>
          <p:cNvSpPr>
            <a:spLocks noGrp="1"/>
          </p:cNvSpPr>
          <p:nvPr>
            <p:ph sz="half" idx="4294967295"/>
          </p:nvPr>
        </p:nvSpPr>
        <p:spPr>
          <a:xfrm>
            <a:off x="381000" y="1066800"/>
            <a:ext cx="4625975" cy="4724400"/>
          </a:xfrm>
        </p:spPr>
        <p:txBody>
          <a:bodyPr/>
          <a:lstStyle/>
          <a:p>
            <a:r>
              <a:rPr lang="en-US" b="1" smtClean="0"/>
              <a:t>Immanuel Wallerstein </a:t>
            </a:r>
          </a:p>
          <a:p>
            <a:endParaRPr lang="en-US" b="1" smtClean="0"/>
          </a:p>
          <a:p>
            <a:r>
              <a:rPr lang="en-US" b="1" smtClean="0"/>
              <a:t>(Born in 1930)</a:t>
            </a:r>
          </a:p>
          <a:p>
            <a:pPr>
              <a:buFont typeface="Wingdings 2" pitchFamily="18" charset="2"/>
              <a:buNone/>
            </a:pPr>
            <a:endParaRPr lang="en-US" sz="2000" b="1" smtClean="0"/>
          </a:p>
          <a:p>
            <a:pPr>
              <a:buFont typeface="Wingdings 2" pitchFamily="18" charset="2"/>
              <a:buNone/>
            </a:pPr>
            <a:r>
              <a:rPr lang="en-US" sz="2000" b="1" smtClean="0"/>
              <a:t>	Distinguished</a:t>
            </a:r>
          </a:p>
          <a:p>
            <a:pPr>
              <a:buFont typeface="Wingdings 2" pitchFamily="18" charset="2"/>
              <a:buNone/>
            </a:pPr>
            <a:r>
              <a:rPr lang="en-US" sz="2000" b="1" smtClean="0"/>
              <a:t>	Professor of Sociology</a:t>
            </a:r>
          </a:p>
          <a:p>
            <a:pPr>
              <a:buFont typeface="Wingdings 2" pitchFamily="18" charset="2"/>
              <a:buNone/>
            </a:pPr>
            <a:r>
              <a:rPr lang="en-US" sz="2000" b="1" smtClean="0"/>
              <a:t>	at the State University</a:t>
            </a:r>
          </a:p>
          <a:p>
            <a:pPr>
              <a:buFont typeface="Wingdings 2" pitchFamily="18" charset="2"/>
              <a:buNone/>
            </a:pPr>
            <a:r>
              <a:rPr lang="en-US" sz="2000" b="1" smtClean="0"/>
              <a:t> 	of New York (SUNY) in Binghamton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410200"/>
            <a:ext cx="8183562" cy="838200"/>
          </a:xfrm>
        </p:spPr>
        <p:txBody>
          <a:bodyPr>
            <a:normAutofit fontScale="90000"/>
          </a:bodyPr>
          <a:lstStyle/>
          <a:p>
            <a:pPr eaLnBrk="1" hangingPunct="1">
              <a:defRPr/>
            </a:pPr>
            <a:r>
              <a:rPr lang="en-US" dirty="0" smtClean="0"/>
              <a:t>Counter-Dependency Continued</a:t>
            </a:r>
            <a:endParaRPr lang="en-US" dirty="0"/>
          </a:p>
        </p:txBody>
      </p:sp>
      <p:sp>
        <p:nvSpPr>
          <p:cNvPr id="68611" name="Content Placeholder 2"/>
          <p:cNvSpPr>
            <a:spLocks noGrp="1"/>
          </p:cNvSpPr>
          <p:nvPr>
            <p:ph idx="1"/>
          </p:nvPr>
        </p:nvSpPr>
        <p:spPr>
          <a:xfrm>
            <a:off x="609600" y="533400"/>
            <a:ext cx="8183563" cy="5181600"/>
          </a:xfrm>
        </p:spPr>
        <p:txBody>
          <a:bodyPr/>
          <a:lstStyle/>
          <a:p>
            <a:pPr eaLnBrk="1" hangingPunct="1">
              <a:buFont typeface="Wingdings 2" pitchFamily="18" charset="2"/>
              <a:buNone/>
            </a:pPr>
            <a:r>
              <a:rPr lang="en-US" b="1" smtClean="0"/>
              <a:t>5. Self-sufficiency (autarky)</a:t>
            </a:r>
          </a:p>
          <a:p>
            <a:pPr eaLnBrk="1" hangingPunct="1">
              <a:buFont typeface="Wingdings 2" pitchFamily="18" charset="2"/>
              <a:buNone/>
            </a:pPr>
            <a:r>
              <a:rPr lang="en-US" b="1" smtClean="0"/>
              <a:t>  </a:t>
            </a:r>
          </a:p>
          <a:p>
            <a:pPr eaLnBrk="1" hangingPunct="1">
              <a:buFont typeface="Wingdings 2" pitchFamily="18" charset="2"/>
              <a:buNone/>
            </a:pPr>
            <a:r>
              <a:rPr lang="en-US" b="1" smtClean="0"/>
              <a:t>6. Delinking (or partial self-sufficiency)</a:t>
            </a:r>
          </a:p>
          <a:p>
            <a:pPr eaLnBrk="1" hangingPunct="1">
              <a:buFont typeface="Wingdings 2" pitchFamily="18" charset="2"/>
              <a:buNone/>
            </a:pPr>
            <a:r>
              <a:rPr lang="en-US" b="1" smtClean="0"/>
              <a:t>  </a:t>
            </a:r>
          </a:p>
          <a:p>
            <a:pPr eaLnBrk="1" hangingPunct="1">
              <a:buFont typeface="Wingdings 2" pitchFamily="18" charset="2"/>
              <a:buNone/>
            </a:pPr>
            <a:r>
              <a:rPr lang="en-US" b="1" smtClean="0"/>
              <a:t>7. Dependency avoidance</a:t>
            </a:r>
          </a:p>
          <a:p>
            <a:pPr eaLnBrk="1" hangingPunct="1">
              <a:buFont typeface="Wingdings 2" pitchFamily="18" charset="2"/>
              <a:buNone/>
            </a:pPr>
            <a:r>
              <a:rPr lang="en-US" b="1" smtClean="0"/>
              <a:t> </a:t>
            </a:r>
          </a:p>
          <a:p>
            <a:pPr eaLnBrk="1" hangingPunct="1">
              <a:buFont typeface="Wingdings 2" pitchFamily="18" charset="2"/>
              <a:buNone/>
            </a:pPr>
            <a:r>
              <a:rPr lang="en-US" b="1" smtClean="0"/>
              <a:t>8. Dependency reversal</a:t>
            </a:r>
          </a:p>
          <a:p>
            <a:pPr eaLnBrk="1" hangingPunct="1">
              <a:buFont typeface="Wingdings 2" pitchFamily="18" charset="2"/>
              <a:buNone/>
            </a:pPr>
            <a:r>
              <a:rPr lang="en-US" b="1" smtClean="0"/>
              <a:t>  </a:t>
            </a:r>
          </a:p>
          <a:p>
            <a:pPr eaLnBrk="1" hangingPunct="1">
              <a:buFont typeface="Wingdings 2" pitchFamily="18" charset="2"/>
              <a:buNone/>
            </a:pPr>
            <a:r>
              <a:rPr lang="en-US" b="1" smtClean="0"/>
              <a:t>9. Dependent Development (Cardozo and Evans in Munoz)</a:t>
            </a:r>
          </a:p>
          <a:p>
            <a:pPr eaLnBrk="1" hangingPunct="1">
              <a:buFont typeface="Wingdings 2" pitchFamily="18" charset="2"/>
              <a:buNone/>
            </a:pPr>
            <a:r>
              <a:rPr lang="en-US" b="1" smtClean="0"/>
              <a:t> </a:t>
            </a: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983163"/>
            <a:ext cx="8183562" cy="1646237"/>
          </a:xfrm>
        </p:spPr>
        <p:txBody>
          <a:bodyPr/>
          <a:lstStyle/>
          <a:p>
            <a:pPr eaLnBrk="1" hangingPunct="1">
              <a:defRPr/>
            </a:pPr>
            <a:r>
              <a:rPr lang="en-US" dirty="0" smtClean="0"/>
              <a:t>Theories of Counter-Dependency?</a:t>
            </a:r>
            <a:endParaRPr lang="en-US" dirty="0"/>
          </a:p>
        </p:txBody>
      </p:sp>
      <p:pic>
        <p:nvPicPr>
          <p:cNvPr id="69635" name="Content Placeholder 3" descr="Ethiopian-childre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938213"/>
            <a:ext cx="5878513" cy="4084637"/>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181600"/>
            <a:ext cx="8183562" cy="1066800"/>
          </a:xfrm>
        </p:spPr>
        <p:txBody>
          <a:bodyPr>
            <a:normAutofit fontScale="90000"/>
          </a:bodyPr>
          <a:lstStyle/>
          <a:p>
            <a:pPr eaLnBrk="1" hangingPunct="1">
              <a:defRPr/>
            </a:pPr>
            <a:r>
              <a:rPr lang="en-US" dirty="0" smtClean="0"/>
              <a:t/>
            </a:r>
            <a:br>
              <a:rPr lang="en-US" dirty="0" smtClean="0"/>
            </a:br>
            <a:r>
              <a:rPr lang="en-US" dirty="0" smtClean="0"/>
              <a:t>The Synthesis: Prescriptive Development Management?</a:t>
            </a:r>
            <a:endParaRPr lang="en-US" dirty="0"/>
          </a:p>
        </p:txBody>
      </p:sp>
      <p:sp>
        <p:nvSpPr>
          <p:cNvPr id="70659" name="Content Placeholder 2"/>
          <p:cNvSpPr>
            <a:spLocks noGrp="1"/>
          </p:cNvSpPr>
          <p:nvPr>
            <p:ph idx="1"/>
          </p:nvPr>
        </p:nvSpPr>
        <p:spPr>
          <a:xfrm>
            <a:off x="503238" y="530225"/>
            <a:ext cx="8183562" cy="4498975"/>
          </a:xfrm>
        </p:spPr>
        <p:txBody>
          <a:bodyPr/>
          <a:lstStyle/>
          <a:p>
            <a:pPr algn="ctr" eaLnBrk="1" hangingPunct="1">
              <a:buFont typeface="Wingdings 2" pitchFamily="18" charset="2"/>
              <a:buNone/>
            </a:pPr>
            <a:r>
              <a:rPr lang="en-US" sz="2000" b="1" smtClean="0"/>
              <a:t>	</a:t>
            </a:r>
            <a:r>
              <a:rPr lang="en-US" sz="2400" b="1" smtClean="0"/>
              <a:t>Unpaid non-political announcement: </a:t>
            </a:r>
          </a:p>
          <a:p>
            <a:pPr eaLnBrk="1" hangingPunct="1">
              <a:buFont typeface="Wingdings 2" pitchFamily="18" charset="2"/>
              <a:buNone/>
            </a:pPr>
            <a:endParaRPr lang="en-US" sz="2000" b="1" smtClean="0"/>
          </a:p>
          <a:p>
            <a:pPr eaLnBrk="1" hangingPunct="1">
              <a:buFont typeface="Wingdings 2" pitchFamily="18" charset="2"/>
              <a:buNone/>
            </a:pPr>
            <a:r>
              <a:rPr lang="en-US" sz="2000" b="1" smtClean="0"/>
              <a:t>	On Counter-dependency strategies see Louis A. picard, "Self-Sufficiency, Delinkage, and Food Production: Limits on Agricultural Development in Africa," in </a:t>
            </a:r>
            <a:r>
              <a:rPr lang="en-US" sz="2000" b="1" u="sng" smtClean="0"/>
              <a:t>World Food policies: Toward Agricultural Interdependence</a:t>
            </a:r>
            <a:r>
              <a:rPr lang="en-US" sz="2000" b="1" smtClean="0"/>
              <a:t> , William P. Browne and Don F. Hadwiger, eds. (Boulder: Lynne Rienner Publishers, 1986), pp. 121-136 and Louis A. Picard and Michele Garrity, "Dependency Avoidance, Dependency reversal and economic development: Cases from the nineteenth-century periphery," </a:t>
            </a:r>
            <a:r>
              <a:rPr lang="en-US" sz="2000" b="1" u="sng" smtClean="0"/>
              <a:t>Africanus: Journal of Development Alternatives</a:t>
            </a:r>
            <a:r>
              <a:rPr lang="en-US" sz="2000" b="1" smtClean="0"/>
              <a:t>, vol. 23, nos. 1 and 2 (1993), pp. 13-29.   (After that- lost interest)</a:t>
            </a:r>
            <a:endParaRPr lang="en-US" sz="20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2313" y="1820863"/>
            <a:ext cx="7772400" cy="1828800"/>
          </a:xfrm>
        </p:spPr>
        <p:txBody>
          <a:bodyPr/>
          <a:lstStyle/>
          <a:p>
            <a:pPr eaLnBrk="1" hangingPunct="1">
              <a:defRPr/>
            </a:pPr>
            <a:r>
              <a:rPr lang="en-US" dirty="0" smtClean="0"/>
              <a:t>Discussion of Counter-Dependency </a:t>
            </a:r>
            <a:endParaRPr lang="en-US" dirty="0"/>
          </a:p>
        </p:txBody>
      </p:sp>
      <p:sp>
        <p:nvSpPr>
          <p:cNvPr id="71683" name="Subtitle 4"/>
          <p:cNvSpPr>
            <a:spLocks noGrp="1"/>
          </p:cNvSpPr>
          <p:nvPr>
            <p:ph type="subTitle" idx="1"/>
          </p:nvPr>
        </p:nvSpPr>
        <p:spPr>
          <a:xfrm>
            <a:off x="838200" y="4419600"/>
            <a:ext cx="7772400" cy="914400"/>
          </a:xfrm>
        </p:spPr>
        <p:txBody>
          <a:bodyPr/>
          <a:lstStyle/>
          <a:p>
            <a:pPr marL="36513" eaLnBrk="1" hangingPunct="1">
              <a:spcBef>
                <a:spcPct val="0"/>
              </a:spcBef>
            </a:pPr>
            <a:r>
              <a:rPr lang="en-US" sz="4000" b="1" smtClean="0">
                <a:solidFill>
                  <a:schemeClr val="tx1"/>
                </a:solidFill>
              </a:rPr>
              <a:t>Are We All Modernizers?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darwinstable.files.wordpress.com/2008/11/yanom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6159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85800" y="5486400"/>
            <a:ext cx="8183563" cy="1050925"/>
          </a:xfrm>
        </p:spPr>
        <p:txBody>
          <a:bodyPr>
            <a:normAutofit fontScale="90000"/>
          </a:bodyPr>
          <a:lstStyle/>
          <a:p>
            <a:pPr>
              <a:defRPr/>
            </a:pPr>
            <a:r>
              <a:rPr lang="en-US" dirty="0" smtClean="0"/>
              <a:t>Traditional or Balanced Development? </a:t>
            </a:r>
            <a:r>
              <a:rPr lang="en-US" dirty="0" smtClean="0">
                <a:solidFill>
                  <a:srgbClr val="FF0000"/>
                </a:solidFill>
              </a:rPr>
              <a:t>The Difference?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8183563" cy="1050925"/>
          </a:xfrm>
        </p:spPr>
        <p:txBody>
          <a:bodyPr>
            <a:normAutofit fontScale="90000"/>
          </a:bodyPr>
          <a:lstStyle/>
          <a:p>
            <a:pPr eaLnBrk="1" hangingPunct="1">
              <a:defRPr/>
            </a:pPr>
            <a:r>
              <a:rPr lang="en-US" dirty="0" smtClean="0"/>
              <a:t/>
            </a:r>
            <a:br>
              <a:rPr lang="en-US" dirty="0" smtClean="0"/>
            </a:br>
            <a:r>
              <a:rPr lang="en-US" dirty="0" smtClean="0"/>
              <a:t> </a:t>
            </a:r>
            <a:br>
              <a:rPr lang="en-US" dirty="0" smtClean="0"/>
            </a:br>
            <a:r>
              <a:rPr lang="en-US" dirty="0" smtClean="0"/>
              <a:t> </a:t>
            </a:r>
            <a:br>
              <a:rPr lang="en-US" dirty="0" smtClean="0"/>
            </a:br>
            <a:r>
              <a:rPr lang="en-US" dirty="0" smtClean="0"/>
              <a:t>Mock Comprehensive Question</a:t>
            </a:r>
            <a:endParaRPr lang="en-US" dirty="0"/>
          </a:p>
        </p:txBody>
      </p:sp>
      <p:sp>
        <p:nvSpPr>
          <p:cNvPr id="14339" name="Content Placeholder 2"/>
          <p:cNvSpPr>
            <a:spLocks noGrp="1"/>
          </p:cNvSpPr>
          <p:nvPr>
            <p:ph idx="1"/>
          </p:nvPr>
        </p:nvSpPr>
        <p:spPr>
          <a:xfrm>
            <a:off x="503238" y="530225"/>
            <a:ext cx="8183562" cy="4498975"/>
          </a:xfrm>
        </p:spPr>
        <p:txBody>
          <a:bodyPr/>
          <a:lstStyle/>
          <a:p>
            <a:pPr eaLnBrk="1" hangingPunct="1">
              <a:buFont typeface="Wingdings 2" pitchFamily="18" charset="2"/>
              <a:buNone/>
            </a:pPr>
            <a:r>
              <a:rPr lang="en-US" sz="2400" b="1" smtClean="0"/>
              <a:t>	</a:t>
            </a:r>
          </a:p>
          <a:p>
            <a:pPr eaLnBrk="1" hangingPunct="1">
              <a:buFont typeface="Wingdings 2" pitchFamily="18" charset="2"/>
              <a:buNone/>
            </a:pPr>
            <a:r>
              <a:rPr lang="en-US" sz="2400" b="1" smtClean="0"/>
              <a:t>	How are theories of development related to the concepts related of dependency and modernization theories? What does each say about strategies of development management To what extent do these concepts prescribe different development policies to national level policy makers? Where does orthodox Marxism fit into the above dichotomy? Defend your views by specific reference to the literature in the field.</a:t>
            </a:r>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umass.edu/resnick-wolff/book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31242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03238" y="4983163"/>
            <a:ext cx="8183562" cy="1052512"/>
          </a:xfrm>
        </p:spPr>
        <p:txBody>
          <a:bodyPr/>
          <a:lstStyle/>
          <a:p>
            <a:pPr>
              <a:defRPr/>
            </a:pPr>
            <a:r>
              <a:rPr lang="en-US" dirty="0" smtClean="0"/>
              <a:t>Is This About it?</a:t>
            </a:r>
            <a:endParaRPr lang="en-US" dirty="0"/>
          </a:p>
        </p:txBody>
      </p:sp>
      <p:sp>
        <p:nvSpPr>
          <p:cNvPr id="15364" name="Content Placeholder 7"/>
          <p:cNvSpPr>
            <a:spLocks noGrp="1"/>
          </p:cNvSpPr>
          <p:nvPr>
            <p:ph idx="1"/>
          </p:nvPr>
        </p:nvSpPr>
        <p:spPr>
          <a:xfrm>
            <a:off x="304800" y="457200"/>
            <a:ext cx="8183563" cy="4187825"/>
          </a:xfrm>
        </p:spPr>
        <p:txBody>
          <a:bodyPr/>
          <a:lstStyle/>
          <a:p>
            <a:r>
              <a:rPr lang="en-US" b="1" smtClean="0"/>
              <a:t>Question?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1546</TotalTime>
  <Words>879</Words>
  <Application>Microsoft Office PowerPoint</Application>
  <PresentationFormat>On-screen Show (4:3)</PresentationFormat>
  <Paragraphs>353</Paragraphs>
  <Slides>64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Verdana</vt:lpstr>
      <vt:lpstr>Wingdings 2</vt:lpstr>
      <vt:lpstr>Calibri</vt:lpstr>
      <vt:lpstr>Blackadder ITC</vt:lpstr>
      <vt:lpstr>Wingdings</vt:lpstr>
      <vt:lpstr>Arial Narrow</vt:lpstr>
      <vt:lpstr>Aspect</vt:lpstr>
      <vt:lpstr>PIA 3090  Development Theories   Presentation Two </vt:lpstr>
      <vt:lpstr>The People</vt:lpstr>
      <vt:lpstr>Golden Oldies</vt:lpstr>
      <vt:lpstr>Theory?</vt:lpstr>
      <vt:lpstr>How do we define it? </vt:lpstr>
      <vt:lpstr>Modernization and Dependency Theory</vt:lpstr>
      <vt:lpstr>Traditional or Balanced Development? The Difference?</vt:lpstr>
      <vt:lpstr>     Mock Comprehensive Question</vt:lpstr>
      <vt:lpstr>Is This About it?</vt:lpstr>
      <vt:lpstr>The Nature of the Debate</vt:lpstr>
      <vt:lpstr>    VLADIMIR ILYICH LENIN </vt:lpstr>
      <vt:lpstr>   Modernization</vt:lpstr>
      <vt:lpstr>Underdeveloped?</vt:lpstr>
      <vt:lpstr>Modernization</vt:lpstr>
      <vt:lpstr>Émile Durkheim</vt:lpstr>
      <vt:lpstr>   Leadership and Tradition: The Role of Political Development</vt:lpstr>
      <vt:lpstr>Modernizers</vt:lpstr>
      <vt:lpstr>Colonialism</vt:lpstr>
      <vt:lpstr>Semi auto 1910 maxim gun</vt:lpstr>
      <vt:lpstr>Colonialism and the Social Development Drama:</vt:lpstr>
      <vt:lpstr>Missionary in South Africa</vt:lpstr>
      <vt:lpstr>The Concept of Modernization</vt:lpstr>
      <vt:lpstr>Student demonstrations in Beijing on May 4, 1919.</vt:lpstr>
      <vt:lpstr>1. Concept of Empathy </vt:lpstr>
      <vt:lpstr>Empathy</vt:lpstr>
      <vt:lpstr>Empathy by Lora Shelley</vt:lpstr>
      <vt:lpstr>Lerner had been in the OSS During WWII</vt:lpstr>
      <vt:lpstr>2. Dual Society/Dual Economy</vt:lpstr>
      <vt:lpstr>Development: The Modernization Definition</vt:lpstr>
      <vt:lpstr>Reference</vt:lpstr>
      <vt:lpstr>Aerial view of Kibera slum in Nairobi</vt:lpstr>
      <vt:lpstr>3. Social Mobilization</vt:lpstr>
      <vt:lpstr>Farmers leading the way in groundwater development in Nepal</vt:lpstr>
      <vt:lpstr>4. Governance and Political Development</vt:lpstr>
      <vt:lpstr>South African Public Service on Strike</vt:lpstr>
      <vt:lpstr>5. Social Development and Modernization</vt:lpstr>
      <vt:lpstr>Gunar and Alva Muyrdal Swedish Sociologists</vt:lpstr>
      <vt:lpstr>Governance and Social Services</vt:lpstr>
      <vt:lpstr>6.  Free Enterprise</vt:lpstr>
      <vt:lpstr>Free Enterprise?</vt:lpstr>
      <vt:lpstr>Ten Minutes</vt:lpstr>
      <vt:lpstr>Counter-Theme</vt:lpstr>
      <vt:lpstr>The Economic Commission for Latin America (ECLA) -the Spanish acronym is CEPAL- was established by Economic and Social Council resolution 106(VI) of 25 February 1948 and began to function that same year.</vt:lpstr>
      <vt:lpstr>Structuralism vs. Dependency</vt:lpstr>
      <vt:lpstr>Which is it?</vt:lpstr>
      <vt:lpstr>Structuralism and Underdevelopment: Define?</vt:lpstr>
      <vt:lpstr>Claude Lévi-Strauss (28 November 1908 – 30 October 2009)</vt:lpstr>
      <vt:lpstr>Dependency Theory</vt:lpstr>
      <vt:lpstr>Structuralism vs. Dependency Theory- Differences? (Mini-Discussion)</vt:lpstr>
      <vt:lpstr>Dependency Theory</vt:lpstr>
      <vt:lpstr>Metropole vs. Sub-Periphery</vt:lpstr>
      <vt:lpstr>Dependency Theory-Continued</vt:lpstr>
      <vt:lpstr>Land Based Empires: Central Europe in 1890</vt:lpstr>
      <vt:lpstr>Land Based Empires: Ottoman Empire At Its Height</vt:lpstr>
      <vt:lpstr>Debates about Modernization From “Dependentistas” </vt:lpstr>
      <vt:lpstr>Uganda Asians.  How does one view a Pariah Group?</vt:lpstr>
      <vt:lpstr>Crony Capitalism?</vt:lpstr>
      <vt:lpstr>More Debates About Modernization</vt:lpstr>
      <vt:lpstr>   Policy prescriptions of dependency theory: Counter-Dependency</vt:lpstr>
      <vt:lpstr>PowerPoint Presentation</vt:lpstr>
      <vt:lpstr>Counter-Dependency Continued</vt:lpstr>
      <vt:lpstr>Theories of Counter-Dependency?</vt:lpstr>
      <vt:lpstr> The Synthesis: Prescriptive Development Management?</vt:lpstr>
      <vt:lpstr>Discussion of Counter-Dependency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3090  Development Theories   Presentation Two</dc:title>
  <dc:creator>Lou</dc:creator>
  <cp:lastModifiedBy>Owner</cp:lastModifiedBy>
  <cp:revision>67</cp:revision>
  <dcterms:created xsi:type="dcterms:W3CDTF">2006-08-16T00:00:00Z</dcterms:created>
  <dcterms:modified xsi:type="dcterms:W3CDTF">2013-01-11T17:49:48Z</dcterms:modified>
</cp:coreProperties>
</file>