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88" r:id="rId5"/>
    <p:sldId id="260" r:id="rId6"/>
    <p:sldId id="261" r:id="rId7"/>
    <p:sldId id="289" r:id="rId8"/>
    <p:sldId id="262" r:id="rId9"/>
    <p:sldId id="263" r:id="rId10"/>
    <p:sldId id="290" r:id="rId11"/>
    <p:sldId id="264" r:id="rId12"/>
    <p:sldId id="265" r:id="rId13"/>
    <p:sldId id="291" r:id="rId14"/>
    <p:sldId id="266" r:id="rId15"/>
    <p:sldId id="267" r:id="rId16"/>
    <p:sldId id="292" r:id="rId17"/>
    <p:sldId id="268" r:id="rId18"/>
    <p:sldId id="293" r:id="rId19"/>
    <p:sldId id="269" r:id="rId20"/>
    <p:sldId id="305" r:id="rId21"/>
    <p:sldId id="306" r:id="rId22"/>
    <p:sldId id="307" r:id="rId23"/>
    <p:sldId id="294" r:id="rId24"/>
    <p:sldId id="270" r:id="rId25"/>
    <p:sldId id="295" r:id="rId26"/>
    <p:sldId id="271" r:id="rId27"/>
    <p:sldId id="272" r:id="rId28"/>
    <p:sldId id="296" r:id="rId29"/>
    <p:sldId id="273" r:id="rId30"/>
    <p:sldId id="297" r:id="rId31"/>
    <p:sldId id="274" r:id="rId32"/>
    <p:sldId id="298" r:id="rId33"/>
    <p:sldId id="275" r:id="rId34"/>
    <p:sldId id="284" r:id="rId35"/>
    <p:sldId id="299" r:id="rId36"/>
    <p:sldId id="277" r:id="rId37"/>
    <p:sldId id="300" r:id="rId38"/>
    <p:sldId id="278" r:id="rId39"/>
    <p:sldId id="279" r:id="rId40"/>
    <p:sldId id="301" r:id="rId41"/>
    <p:sldId id="280" r:id="rId42"/>
    <p:sldId id="302" r:id="rId43"/>
    <p:sldId id="281" r:id="rId44"/>
    <p:sldId id="303" r:id="rId45"/>
    <p:sldId id="282" r:id="rId46"/>
    <p:sldId id="283" r:id="rId47"/>
    <p:sldId id="285" r:id="rId48"/>
    <p:sldId id="286" r:id="rId49"/>
    <p:sldId id="304" r:id="rId50"/>
    <p:sldId id="287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156" y="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905073-6A9B-49A1-B750-F79A8FC0C8BA}" type="datetimeFigureOut">
              <a:rPr lang="en-US"/>
              <a:pPr>
                <a:defRPr/>
              </a:pPr>
              <a:t>3/19/2013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69EC9A-FDAB-4041-A787-1EE2206302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42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5DCD8-695E-4002-9626-35E9219E31B8}" type="datetimeFigureOut">
              <a:rPr lang="en-US"/>
              <a:pPr>
                <a:defRPr/>
              </a:pPr>
              <a:t>3/19/2013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FE31F-EE89-480E-977D-1B4E6B9108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63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634E0-45E4-4096-A4B7-50CADF4084DE}" type="datetimeFigureOut">
              <a:rPr lang="en-US"/>
              <a:pPr>
                <a:defRPr/>
              </a:pPr>
              <a:t>3/19/2013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02841-9658-4C5F-825E-DD0291372A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35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8FA13-FD41-435C-A2C3-B6E6C432BC70}" type="datetimeFigureOut">
              <a:rPr lang="en-US"/>
              <a:pPr>
                <a:defRPr/>
              </a:pPr>
              <a:t>3/19/2013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2DEBC-708D-47B2-B6B5-06CB397B5C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5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E41A67-418E-40F2-A1C9-EAA4322B4F60}" type="datetimeFigureOut">
              <a:rPr lang="en-US"/>
              <a:pPr>
                <a:defRPr/>
              </a:pPr>
              <a:t>3/19/2013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799F5C-6BA0-4770-9057-84737D64FF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5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0190-3450-4D1C-8E16-266A87D10579}" type="datetimeFigureOut">
              <a:rPr lang="en-US"/>
              <a:pPr>
                <a:defRPr/>
              </a:pPr>
              <a:t>3/19/2013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47BF0-A73B-4FD5-A285-27A0BE8375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1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73AC3-35B6-4F95-8CBF-842DE8DC686B}" type="datetimeFigureOut">
              <a:rPr lang="en-US"/>
              <a:pPr>
                <a:defRPr/>
              </a:pPr>
              <a:t>3/19/2013</a:t>
            </a:fld>
            <a:endParaRPr lang="en-US" dirty="0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1CEFA-4AC7-4D78-A861-0A237F1C78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22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7BC74-BF6D-46DC-83AA-948AFDC89BE4}" type="datetimeFigureOut">
              <a:rPr lang="en-US"/>
              <a:pPr>
                <a:defRPr/>
              </a:pPr>
              <a:t>3/19/2013</a:t>
            </a:fld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D856C-04EF-43BD-AEB7-392B0B19B0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46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0D40B8-8130-4BE1-B2CD-CDDF9013339F}" type="datetimeFigureOut">
              <a:rPr lang="en-US"/>
              <a:pPr>
                <a:defRPr/>
              </a:pPr>
              <a:t>3/19/2013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D9A559-857F-45B7-9E59-17FFDFC87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46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68D13-759F-491F-90A6-ADC80001D918}" type="datetimeFigureOut">
              <a:rPr lang="en-US"/>
              <a:pPr>
                <a:defRPr/>
              </a:pPr>
              <a:t>3/19/2013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2359-F14C-4978-9C64-506B9AF53B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5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805514-6198-47D2-93D5-A86F70E68DB1}" type="datetimeFigureOut">
              <a:rPr lang="en-US"/>
              <a:pPr>
                <a:defRPr/>
              </a:pPr>
              <a:t>3/19/2013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7A900F-E1F3-4A1D-8A12-1FD74034A4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4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FB1961D-3ED8-4216-A8A6-730DFAF19E42}" type="datetimeFigureOut">
              <a:rPr lang="en-US"/>
              <a:pPr>
                <a:defRPr/>
              </a:pPr>
              <a:t>3/19/2013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73F2AD5-2648-4885-9B6C-8430DEFE9C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19" r:id="rId2"/>
    <p:sldLayoutId id="2147483727" r:id="rId3"/>
    <p:sldLayoutId id="2147483720" r:id="rId4"/>
    <p:sldLayoutId id="2147483721" r:id="rId5"/>
    <p:sldLayoutId id="2147483722" r:id="rId6"/>
    <p:sldLayoutId id="2147483728" r:id="rId7"/>
    <p:sldLayoutId id="2147483723" r:id="rId8"/>
    <p:sldLayoutId id="2147483729" r:id="rId9"/>
    <p:sldLayoutId id="2147483724" r:id="rId10"/>
    <p:sldLayoutId id="21474837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/>
              <a:t>PIA </a:t>
            </a:r>
            <a:r>
              <a:rPr lang="en-US" sz="4800" smtClean="0"/>
              <a:t>3395</a:t>
            </a:r>
            <a:endParaRPr lang="en-US" sz="4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400" b="1" dirty="0"/>
              <a:t>Development studies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Layer Cake vs. Marble Cake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914400"/>
            <a:ext cx="4495800" cy="4076700"/>
          </a:xfrm>
        </p:spPr>
      </p:pic>
      <p:sp>
        <p:nvSpPr>
          <p:cNvPr id="15364" name="Content Placeholder 8"/>
          <p:cNvSpPr>
            <a:spLocks noGrp="1"/>
          </p:cNvSpPr>
          <p:nvPr>
            <p:ph sz="half" idx="2"/>
          </p:nvPr>
        </p:nvSpPr>
        <p:spPr>
          <a:xfrm>
            <a:off x="5562600" y="530225"/>
            <a:ext cx="3124200" cy="4389438"/>
          </a:xfrm>
        </p:spPr>
        <p:txBody>
          <a:bodyPr/>
          <a:lstStyle/>
          <a:p>
            <a:pPr eaLnBrk="1" hangingPunct="1"/>
            <a:r>
              <a:rPr lang="en-US" smtClean="0"/>
              <a:t>Iraq?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09800"/>
            <a:ext cx="30337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Federal Relationships Three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850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500" b="1" dirty="0" smtClean="0"/>
              <a:t>Examples:</a:t>
            </a:r>
            <a:r>
              <a:rPr lang="en-US" b="1" dirty="0" smtClean="0"/>
              <a:t>	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	USA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	Mexico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	Canada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	Germany - Federal Republic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	Nigeria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	Brazil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	India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	Russian Federation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	Austria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	Switzerland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Unitary Systems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b="1" smtClean="0"/>
              <a:t>All power ultimately lies at the national level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/>
              <a:t>What power the local level has, is given to it by the national level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/>
            <a:r>
              <a:rPr lang="en-US" b="1" smtClean="0"/>
              <a:t>The power that the national unit has given to the local level can also be taken away from it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4862513" cy="613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410200"/>
            <a:ext cx="8183562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Unitary Systems Two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260975"/>
          </a:xfrm>
        </p:spPr>
        <p:txBody>
          <a:bodyPr>
            <a:normAutofit fontScale="850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Examples: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r>
              <a:rPr lang="en-US" dirty="0" smtClean="0"/>
              <a:t>		</a:t>
            </a:r>
            <a:r>
              <a:rPr lang="en-US" b="1" dirty="0" smtClean="0"/>
              <a:t>United Kingdom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	France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	Denmark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	Costa Rica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	Thailand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	Kenya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	Ivory Coast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	South Africa?  (Unitary or Quasi-	Federal)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	Hungary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	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Decentralization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879975"/>
          </a:xfrm>
        </p:spPr>
        <p:txBody>
          <a:bodyPr>
            <a:normAutofit fontScale="77500" lnSpcReduction="20000"/>
          </a:bodyPr>
          <a:lstStyle/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Forms of Decentralization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Concept:  Transfer of authority to a lower level of government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Primary Unit of Government:  Lowest level that carries a bureaucracy with it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</a:t>
            </a:r>
            <a:r>
              <a:rPr lang="en-US" b="1" dirty="0" err="1" smtClean="0"/>
              <a:t>Subsidiarity</a:t>
            </a:r>
            <a:r>
              <a:rPr lang="en-US" b="1" dirty="0" smtClean="0"/>
              <a:t>- Transfer authority to the lowest level of government that can handle it (European Union)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“</a:t>
            </a:r>
            <a:r>
              <a:rPr lang="en-US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Subsidiarity</a:t>
            </a: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” in Health Care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143000"/>
            <a:ext cx="4529138" cy="3671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Devolution:	Transfer to a non-Federal political body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575175"/>
          </a:xfrm>
        </p:spPr>
        <p:txBody>
          <a:bodyPr>
            <a:normAutofit fontScale="625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</a:t>
            </a:r>
            <a:r>
              <a:rPr lang="en-US" sz="3600" b="1" dirty="0" smtClean="0"/>
              <a:t>e.g. Budget and personnel authority to district, city and town councils (some times referred to as fiscal and administrative decentralization but really forms of devolution).</a:t>
            </a:r>
            <a:endParaRPr lang="en-US" sz="36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600" b="1" dirty="0" smtClean="0"/>
              <a:t> </a:t>
            </a:r>
            <a:endParaRPr lang="en-US" sz="36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600" b="1" dirty="0" smtClean="0"/>
              <a:t>	Key- political power lies with lower level politicians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600" b="1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600" b="1" dirty="0" smtClean="0"/>
              <a:t>	Lower levels have capacity to determine and implement their decisions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410200"/>
            <a:ext cx="8183562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Proposed Devolution in U.K.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5907088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Deconcentration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0225"/>
            <a:ext cx="8305800" cy="4187825"/>
          </a:xfrm>
        </p:spPr>
        <p:txBody>
          <a:bodyPr>
            <a:normAutofit fontScale="92500" lnSpcReduction="1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Transfer of authority to administrators at lower level within the administrative system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	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	Functional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	Integrated Prefectoral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	Unintegrated Prefectoral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Week </a:t>
            </a: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Eleven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lnSpcReduction="10000"/>
          </a:bodyPr>
          <a:lstStyle/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/>
          </a:p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/>
          </a:p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400" b="1" dirty="0" smtClean="0"/>
              <a:t> </a:t>
            </a:r>
            <a:endParaRPr lang="en-US" sz="44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400" b="1" dirty="0" smtClean="0"/>
              <a:t>	Decentralized Governance, NGOs and Civil Society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0"/>
            <a:ext cx="82296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Control Systems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28600" y="2717800"/>
            <a:ext cx="16605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Verdana" pitchFamily="34" charset="0"/>
              </a:rPr>
              <a:t>Home Affairs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939925" y="2717800"/>
            <a:ext cx="14763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Verdana" pitchFamily="34" charset="0"/>
              </a:rPr>
              <a:t>Local Govt.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200275" y="5537200"/>
            <a:ext cx="9556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Verdana" pitchFamily="34" charset="0"/>
              </a:rPr>
              <a:t>Council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8066088" y="2717800"/>
            <a:ext cx="84296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Verdana" pitchFamily="34" charset="0"/>
              </a:rPr>
              <a:t>Labor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8042275" y="5537200"/>
            <a:ext cx="892175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>
                <a:latin typeface="Verdana" pitchFamily="34" charset="0"/>
              </a:rPr>
              <a:t>District</a:t>
            </a:r>
          </a:p>
          <a:p>
            <a:pPr algn="ctr" eaLnBrk="1" hangingPunct="1"/>
            <a:r>
              <a:rPr lang="en-US">
                <a:latin typeface="Verdana" pitchFamily="34" charset="0"/>
              </a:rPr>
              <a:t>Labor</a:t>
            </a:r>
          </a:p>
          <a:p>
            <a:pPr algn="ctr" eaLnBrk="1" hangingPunct="1"/>
            <a:r>
              <a:rPr lang="en-US">
                <a:latin typeface="Verdana" pitchFamily="34" charset="0"/>
              </a:rPr>
              <a:t>Office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653213" y="2717800"/>
            <a:ext cx="13239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Verdana" pitchFamily="34" charset="0"/>
              </a:rPr>
              <a:t>Education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665913" y="5537200"/>
            <a:ext cx="1298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>
                <a:latin typeface="Verdana" pitchFamily="34" charset="0"/>
              </a:rPr>
              <a:t>District Ed.</a:t>
            </a:r>
          </a:p>
          <a:p>
            <a:pPr algn="ctr" eaLnBrk="1" hangingPunct="1"/>
            <a:r>
              <a:rPr lang="en-US">
                <a:latin typeface="Verdana" pitchFamily="34" charset="0"/>
              </a:rPr>
              <a:t>Office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194300" y="2717800"/>
            <a:ext cx="14081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Verdana" pitchFamily="34" charset="0"/>
              </a:rPr>
              <a:t>Agriculture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248275" y="5537200"/>
            <a:ext cx="1298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>
                <a:latin typeface="Verdana" pitchFamily="34" charset="0"/>
              </a:rPr>
              <a:t>District Ag.</a:t>
            </a:r>
          </a:p>
          <a:p>
            <a:pPr algn="ctr" eaLnBrk="1" hangingPunct="1"/>
            <a:r>
              <a:rPr lang="en-US">
                <a:latin typeface="Verdana" pitchFamily="34" charset="0"/>
              </a:rPr>
              <a:t>Office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467100" y="27178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Verdana" pitchFamily="34" charset="0"/>
              </a:rPr>
              <a:t>Public Works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3541713" y="5537200"/>
            <a:ext cx="15271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>
                <a:latin typeface="Verdana" pitchFamily="34" charset="0"/>
              </a:rPr>
              <a:t>Public Works</a:t>
            </a:r>
          </a:p>
          <a:p>
            <a:pPr algn="ctr" eaLnBrk="1" hangingPunct="1"/>
            <a:r>
              <a:rPr lang="en-US">
                <a:latin typeface="Verdana" pitchFamily="34" charset="0"/>
              </a:rPr>
              <a:t>Office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3711575" y="1371600"/>
            <a:ext cx="1722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Verdana" pitchFamily="34" charset="0"/>
              </a:rPr>
              <a:t>Functional</a:t>
            </a:r>
          </a:p>
        </p:txBody>
      </p:sp>
      <p:cxnSp>
        <p:nvCxnSpPr>
          <p:cNvPr id="25615" name="AutoShape 15"/>
          <p:cNvCxnSpPr>
            <a:cxnSpLocks noChangeShapeType="1"/>
            <a:stCxn id="25604" idx="2"/>
            <a:endCxn id="25605" idx="0"/>
          </p:cNvCxnSpPr>
          <p:nvPr/>
        </p:nvCxnSpPr>
        <p:spPr bwMode="auto">
          <a:xfrm>
            <a:off x="2678113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6" name="AutoShape 16"/>
          <p:cNvCxnSpPr>
            <a:cxnSpLocks noChangeShapeType="1"/>
            <a:stCxn id="25613" idx="0"/>
            <a:endCxn id="25612" idx="2"/>
          </p:cNvCxnSpPr>
          <p:nvPr/>
        </p:nvCxnSpPr>
        <p:spPr bwMode="auto">
          <a:xfrm flipV="1">
            <a:off x="4305300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7" name="AutoShape 17"/>
          <p:cNvCxnSpPr>
            <a:cxnSpLocks noChangeShapeType="1"/>
            <a:stCxn id="25610" idx="2"/>
            <a:endCxn id="25611" idx="0"/>
          </p:cNvCxnSpPr>
          <p:nvPr/>
        </p:nvCxnSpPr>
        <p:spPr bwMode="auto">
          <a:xfrm flipH="1">
            <a:off x="5897563" y="3124200"/>
            <a:ext cx="1587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8" name="AutoShape 18"/>
          <p:cNvCxnSpPr>
            <a:cxnSpLocks noChangeShapeType="1"/>
            <a:stCxn id="25609" idx="0"/>
            <a:endCxn id="25608" idx="2"/>
          </p:cNvCxnSpPr>
          <p:nvPr/>
        </p:nvCxnSpPr>
        <p:spPr bwMode="auto">
          <a:xfrm flipV="1">
            <a:off x="7315200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9" name="AutoShape 19"/>
          <p:cNvCxnSpPr>
            <a:cxnSpLocks noChangeShapeType="1"/>
            <a:stCxn id="25607" idx="0"/>
            <a:endCxn id="25606" idx="2"/>
          </p:cNvCxnSpPr>
          <p:nvPr/>
        </p:nvCxnSpPr>
        <p:spPr bwMode="auto">
          <a:xfrm flipV="1">
            <a:off x="8488363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027"/>
          <p:cNvSpPr txBox="1">
            <a:spLocks noChangeArrowheads="1"/>
          </p:cNvSpPr>
          <p:nvPr/>
        </p:nvSpPr>
        <p:spPr bwMode="auto">
          <a:xfrm>
            <a:off x="431800" y="2743200"/>
            <a:ext cx="9826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Verdana" pitchFamily="34" charset="0"/>
              </a:rPr>
              <a:t>Interior</a:t>
            </a:r>
          </a:p>
        </p:txBody>
      </p:sp>
      <p:sp>
        <p:nvSpPr>
          <p:cNvPr id="26627" name="Text Box 1028"/>
          <p:cNvSpPr txBox="1">
            <a:spLocks noChangeArrowheads="1"/>
          </p:cNvSpPr>
          <p:nvPr/>
        </p:nvSpPr>
        <p:spPr bwMode="auto">
          <a:xfrm>
            <a:off x="1498600" y="2743200"/>
            <a:ext cx="14763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Verdana" pitchFamily="34" charset="0"/>
              </a:rPr>
              <a:t>Local Govt.</a:t>
            </a:r>
          </a:p>
        </p:txBody>
      </p:sp>
      <p:sp>
        <p:nvSpPr>
          <p:cNvPr id="26628" name="Text Box 1029"/>
          <p:cNvSpPr txBox="1">
            <a:spLocks noChangeArrowheads="1"/>
          </p:cNvSpPr>
          <p:nvPr/>
        </p:nvSpPr>
        <p:spPr bwMode="auto">
          <a:xfrm>
            <a:off x="3065463" y="27432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Verdana" pitchFamily="34" charset="0"/>
              </a:rPr>
              <a:t>Public Works</a:t>
            </a:r>
          </a:p>
        </p:txBody>
      </p:sp>
      <p:sp>
        <p:nvSpPr>
          <p:cNvPr id="26629" name="Text Box 1030"/>
          <p:cNvSpPr txBox="1">
            <a:spLocks noChangeArrowheads="1"/>
          </p:cNvSpPr>
          <p:nvPr/>
        </p:nvSpPr>
        <p:spPr bwMode="auto">
          <a:xfrm>
            <a:off x="4832350" y="2743200"/>
            <a:ext cx="14081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Verdana" pitchFamily="34" charset="0"/>
              </a:rPr>
              <a:t>Agriculture</a:t>
            </a:r>
          </a:p>
        </p:txBody>
      </p:sp>
      <p:sp>
        <p:nvSpPr>
          <p:cNvPr id="26630" name="Text Box 1031"/>
          <p:cNvSpPr txBox="1">
            <a:spLocks noChangeArrowheads="1"/>
          </p:cNvSpPr>
          <p:nvPr/>
        </p:nvSpPr>
        <p:spPr bwMode="auto">
          <a:xfrm>
            <a:off x="6330950" y="2743200"/>
            <a:ext cx="13239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Verdana" pitchFamily="34" charset="0"/>
              </a:rPr>
              <a:t>Education</a:t>
            </a:r>
          </a:p>
        </p:txBody>
      </p:sp>
      <p:sp>
        <p:nvSpPr>
          <p:cNvPr id="26631" name="Text Box 1032"/>
          <p:cNvSpPr txBox="1">
            <a:spLocks noChangeArrowheads="1"/>
          </p:cNvSpPr>
          <p:nvPr/>
        </p:nvSpPr>
        <p:spPr bwMode="auto">
          <a:xfrm>
            <a:off x="7745413" y="2743200"/>
            <a:ext cx="84296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Verdana" pitchFamily="34" charset="0"/>
              </a:rPr>
              <a:t>Labor</a:t>
            </a:r>
          </a:p>
        </p:txBody>
      </p:sp>
      <p:sp>
        <p:nvSpPr>
          <p:cNvPr id="26632" name="Text Box 1033"/>
          <p:cNvSpPr txBox="1">
            <a:spLocks noChangeArrowheads="1"/>
          </p:cNvSpPr>
          <p:nvPr/>
        </p:nvSpPr>
        <p:spPr bwMode="auto">
          <a:xfrm>
            <a:off x="1117600" y="5562600"/>
            <a:ext cx="17065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Verdana" pitchFamily="34" charset="0"/>
              </a:rPr>
              <a:t>Council/Chief</a:t>
            </a:r>
          </a:p>
        </p:txBody>
      </p:sp>
      <p:sp>
        <p:nvSpPr>
          <p:cNvPr id="26633" name="Text Box 1034"/>
          <p:cNvSpPr txBox="1">
            <a:spLocks noChangeArrowheads="1"/>
          </p:cNvSpPr>
          <p:nvPr/>
        </p:nvSpPr>
        <p:spPr bwMode="auto">
          <a:xfrm>
            <a:off x="1524000" y="1371600"/>
            <a:ext cx="7807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Verdana" pitchFamily="34" charset="0"/>
              </a:rPr>
              <a:t>Prefectoral – Integrated: The Hourglass</a:t>
            </a:r>
          </a:p>
        </p:txBody>
      </p:sp>
      <p:sp>
        <p:nvSpPr>
          <p:cNvPr id="26634" name="Text Box 1035"/>
          <p:cNvSpPr txBox="1">
            <a:spLocks noChangeArrowheads="1"/>
          </p:cNvSpPr>
          <p:nvPr/>
        </p:nvSpPr>
        <p:spPr bwMode="auto">
          <a:xfrm>
            <a:off x="4087813" y="3962400"/>
            <a:ext cx="969962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Verdana" pitchFamily="34" charset="0"/>
              </a:rPr>
              <a:t>District</a:t>
            </a:r>
          </a:p>
          <a:p>
            <a:pPr algn="ctr" eaLnBrk="1" hangingPunct="1"/>
            <a:r>
              <a:rPr lang="en-US" sz="2000">
                <a:latin typeface="Verdana" pitchFamily="34" charset="0"/>
              </a:rPr>
              <a:t>Office</a:t>
            </a:r>
          </a:p>
        </p:txBody>
      </p:sp>
      <p:sp>
        <p:nvSpPr>
          <p:cNvPr id="26635" name="Line 1036"/>
          <p:cNvSpPr>
            <a:spLocks noChangeShapeType="1"/>
          </p:cNvSpPr>
          <p:nvPr/>
        </p:nvSpPr>
        <p:spPr bwMode="auto">
          <a:xfrm flipV="1">
            <a:off x="2667000" y="4584700"/>
            <a:ext cx="1416050" cy="977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Line 1037"/>
          <p:cNvSpPr>
            <a:spLocks noChangeShapeType="1"/>
          </p:cNvSpPr>
          <p:nvPr/>
        </p:nvSpPr>
        <p:spPr bwMode="auto">
          <a:xfrm flipV="1">
            <a:off x="3816350" y="4672013"/>
            <a:ext cx="446088" cy="8715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Line 1038"/>
          <p:cNvSpPr>
            <a:spLocks noChangeShapeType="1"/>
          </p:cNvSpPr>
          <p:nvPr/>
        </p:nvSpPr>
        <p:spPr bwMode="auto">
          <a:xfrm flipH="1" flipV="1">
            <a:off x="4908550" y="4678363"/>
            <a:ext cx="387350" cy="8588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Line 1039"/>
          <p:cNvSpPr>
            <a:spLocks noChangeShapeType="1"/>
          </p:cNvSpPr>
          <p:nvPr/>
        </p:nvSpPr>
        <p:spPr bwMode="auto">
          <a:xfrm flipH="1" flipV="1">
            <a:off x="5064125" y="4484688"/>
            <a:ext cx="1647825" cy="10461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Line 1040"/>
          <p:cNvSpPr>
            <a:spLocks noChangeShapeType="1"/>
          </p:cNvSpPr>
          <p:nvPr/>
        </p:nvSpPr>
        <p:spPr bwMode="auto">
          <a:xfrm>
            <a:off x="1323975" y="3154363"/>
            <a:ext cx="2759075" cy="914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Line 1041"/>
          <p:cNvSpPr>
            <a:spLocks noChangeShapeType="1"/>
          </p:cNvSpPr>
          <p:nvPr/>
        </p:nvSpPr>
        <p:spPr bwMode="auto">
          <a:xfrm>
            <a:off x="2659063" y="3154363"/>
            <a:ext cx="1531937" cy="8080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Line 1042"/>
          <p:cNvSpPr>
            <a:spLocks noChangeShapeType="1"/>
          </p:cNvSpPr>
          <p:nvPr/>
        </p:nvSpPr>
        <p:spPr bwMode="auto">
          <a:xfrm>
            <a:off x="4318000" y="3154363"/>
            <a:ext cx="134938" cy="8048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Line 1043"/>
          <p:cNvSpPr>
            <a:spLocks noChangeShapeType="1"/>
          </p:cNvSpPr>
          <p:nvPr/>
        </p:nvSpPr>
        <p:spPr bwMode="auto">
          <a:xfrm flipH="1">
            <a:off x="4876800" y="3148013"/>
            <a:ext cx="1782763" cy="814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Line 1044"/>
          <p:cNvSpPr>
            <a:spLocks noChangeShapeType="1"/>
          </p:cNvSpPr>
          <p:nvPr/>
        </p:nvSpPr>
        <p:spPr bwMode="auto">
          <a:xfrm flipH="1">
            <a:off x="5064125" y="3148013"/>
            <a:ext cx="2860675" cy="9525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Text Box 1045"/>
          <p:cNvSpPr txBox="1">
            <a:spLocks noChangeArrowheads="1"/>
          </p:cNvSpPr>
          <p:nvPr/>
        </p:nvSpPr>
        <p:spPr bwMode="auto">
          <a:xfrm>
            <a:off x="7518400" y="5537200"/>
            <a:ext cx="892175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>
                <a:latin typeface="Verdana" pitchFamily="34" charset="0"/>
              </a:rPr>
              <a:t>District</a:t>
            </a:r>
          </a:p>
          <a:p>
            <a:pPr algn="ctr" eaLnBrk="1" hangingPunct="1"/>
            <a:r>
              <a:rPr lang="en-US">
                <a:latin typeface="Verdana" pitchFamily="34" charset="0"/>
              </a:rPr>
              <a:t>Labor</a:t>
            </a:r>
          </a:p>
          <a:p>
            <a:pPr algn="ctr" eaLnBrk="1" hangingPunct="1"/>
            <a:r>
              <a:rPr lang="en-US">
                <a:latin typeface="Verdana" pitchFamily="34" charset="0"/>
              </a:rPr>
              <a:t>Office</a:t>
            </a:r>
          </a:p>
        </p:txBody>
      </p:sp>
      <p:sp>
        <p:nvSpPr>
          <p:cNvPr id="26645" name="Text Box 1046"/>
          <p:cNvSpPr txBox="1">
            <a:spLocks noChangeArrowheads="1"/>
          </p:cNvSpPr>
          <p:nvPr/>
        </p:nvSpPr>
        <p:spPr bwMode="auto">
          <a:xfrm>
            <a:off x="6078538" y="5537200"/>
            <a:ext cx="1298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>
                <a:latin typeface="Verdana" pitchFamily="34" charset="0"/>
              </a:rPr>
              <a:t>District Ed.</a:t>
            </a:r>
          </a:p>
          <a:p>
            <a:pPr algn="ctr" eaLnBrk="1" hangingPunct="1"/>
            <a:r>
              <a:rPr lang="en-US">
                <a:latin typeface="Verdana" pitchFamily="34" charset="0"/>
              </a:rPr>
              <a:t>Office</a:t>
            </a:r>
          </a:p>
        </p:txBody>
      </p:sp>
      <p:sp>
        <p:nvSpPr>
          <p:cNvPr id="26646" name="Text Box 1047"/>
          <p:cNvSpPr txBox="1">
            <a:spLocks noChangeArrowheads="1"/>
          </p:cNvSpPr>
          <p:nvPr/>
        </p:nvSpPr>
        <p:spPr bwMode="auto">
          <a:xfrm>
            <a:off x="4640263" y="5537200"/>
            <a:ext cx="1298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>
                <a:latin typeface="Verdana" pitchFamily="34" charset="0"/>
              </a:rPr>
              <a:t>District Ag.</a:t>
            </a:r>
          </a:p>
          <a:p>
            <a:pPr algn="ctr" eaLnBrk="1" hangingPunct="1"/>
            <a:r>
              <a:rPr lang="en-US">
                <a:latin typeface="Verdana" pitchFamily="34" charset="0"/>
              </a:rPr>
              <a:t>Office</a:t>
            </a:r>
          </a:p>
        </p:txBody>
      </p:sp>
      <p:sp>
        <p:nvSpPr>
          <p:cNvPr id="26647" name="Text Box 1048"/>
          <p:cNvSpPr txBox="1">
            <a:spLocks noChangeArrowheads="1"/>
          </p:cNvSpPr>
          <p:nvPr/>
        </p:nvSpPr>
        <p:spPr bwMode="auto">
          <a:xfrm>
            <a:off x="2971800" y="5543550"/>
            <a:ext cx="15271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>
                <a:latin typeface="Verdana" pitchFamily="34" charset="0"/>
              </a:rPr>
              <a:t>Public Works</a:t>
            </a:r>
          </a:p>
          <a:p>
            <a:pPr algn="ctr" eaLnBrk="1" hangingPunct="1"/>
            <a:r>
              <a:rPr lang="en-US">
                <a:latin typeface="Verdana" pitchFamily="34" charset="0"/>
              </a:rPr>
              <a:t>Office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051"/>
          <p:cNvSpPr txBox="1">
            <a:spLocks noChangeArrowheads="1"/>
          </p:cNvSpPr>
          <p:nvPr/>
        </p:nvSpPr>
        <p:spPr bwMode="auto">
          <a:xfrm>
            <a:off x="1889125" y="2717800"/>
            <a:ext cx="14763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Verdana" pitchFamily="34" charset="0"/>
              </a:rPr>
              <a:t>Local Govt.</a:t>
            </a:r>
          </a:p>
        </p:txBody>
      </p:sp>
      <p:sp>
        <p:nvSpPr>
          <p:cNvPr id="27651" name="Text Box 2052"/>
          <p:cNvSpPr txBox="1">
            <a:spLocks noChangeArrowheads="1"/>
          </p:cNvSpPr>
          <p:nvPr/>
        </p:nvSpPr>
        <p:spPr bwMode="auto">
          <a:xfrm>
            <a:off x="2071688" y="5537200"/>
            <a:ext cx="1112837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Verdana" pitchFamily="34" charset="0"/>
              </a:rPr>
              <a:t>Council/</a:t>
            </a:r>
          </a:p>
          <a:p>
            <a:pPr algn="ctr" eaLnBrk="1" hangingPunct="1"/>
            <a:r>
              <a:rPr lang="en-US" sz="2000">
                <a:latin typeface="Verdana" pitchFamily="34" charset="0"/>
              </a:rPr>
              <a:t>Chief</a:t>
            </a:r>
          </a:p>
        </p:txBody>
      </p:sp>
      <p:sp>
        <p:nvSpPr>
          <p:cNvPr id="27652" name="Text Box 2053"/>
          <p:cNvSpPr txBox="1">
            <a:spLocks noChangeArrowheads="1"/>
          </p:cNvSpPr>
          <p:nvPr/>
        </p:nvSpPr>
        <p:spPr bwMode="auto">
          <a:xfrm>
            <a:off x="2608263" y="1371600"/>
            <a:ext cx="3927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Verdana" pitchFamily="34" charset="0"/>
              </a:rPr>
              <a:t>Prefectoral - Unintegrated</a:t>
            </a:r>
          </a:p>
        </p:txBody>
      </p:sp>
      <p:sp>
        <p:nvSpPr>
          <p:cNvPr id="27653" name="Text Box 2054"/>
          <p:cNvSpPr txBox="1">
            <a:spLocks noChangeArrowheads="1"/>
          </p:cNvSpPr>
          <p:nvPr/>
        </p:nvSpPr>
        <p:spPr bwMode="auto">
          <a:xfrm>
            <a:off x="152400" y="3276600"/>
            <a:ext cx="8874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Verdana" pitchFamily="34" charset="0"/>
              </a:rPr>
              <a:t>Police</a:t>
            </a:r>
          </a:p>
        </p:txBody>
      </p:sp>
      <p:sp>
        <p:nvSpPr>
          <p:cNvPr id="27654" name="Text Box 2055"/>
          <p:cNvSpPr txBox="1">
            <a:spLocks noChangeArrowheads="1"/>
          </p:cNvSpPr>
          <p:nvPr/>
        </p:nvSpPr>
        <p:spPr bwMode="auto">
          <a:xfrm>
            <a:off x="685800" y="5537200"/>
            <a:ext cx="8874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Verdana" pitchFamily="34" charset="0"/>
              </a:rPr>
              <a:t>Police</a:t>
            </a:r>
          </a:p>
        </p:txBody>
      </p:sp>
      <p:sp>
        <p:nvSpPr>
          <p:cNvPr id="27655" name="Text Box 2056"/>
          <p:cNvSpPr txBox="1">
            <a:spLocks noChangeArrowheads="1"/>
          </p:cNvSpPr>
          <p:nvPr/>
        </p:nvSpPr>
        <p:spPr bwMode="auto">
          <a:xfrm>
            <a:off x="838200" y="2717800"/>
            <a:ext cx="9826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Verdana" pitchFamily="34" charset="0"/>
              </a:rPr>
              <a:t>Interior</a:t>
            </a:r>
          </a:p>
        </p:txBody>
      </p:sp>
      <p:sp>
        <p:nvSpPr>
          <p:cNvPr id="27656" name="Text Box 2057"/>
          <p:cNvSpPr txBox="1">
            <a:spLocks noChangeArrowheads="1"/>
          </p:cNvSpPr>
          <p:nvPr/>
        </p:nvSpPr>
        <p:spPr bwMode="auto">
          <a:xfrm>
            <a:off x="8066088" y="2717800"/>
            <a:ext cx="84296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Verdana" pitchFamily="34" charset="0"/>
              </a:rPr>
              <a:t>Labor</a:t>
            </a:r>
          </a:p>
        </p:txBody>
      </p:sp>
      <p:sp>
        <p:nvSpPr>
          <p:cNvPr id="27657" name="Text Box 2058"/>
          <p:cNvSpPr txBox="1">
            <a:spLocks noChangeArrowheads="1"/>
          </p:cNvSpPr>
          <p:nvPr/>
        </p:nvSpPr>
        <p:spPr bwMode="auto">
          <a:xfrm>
            <a:off x="8042275" y="5537200"/>
            <a:ext cx="892175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>
                <a:latin typeface="Verdana" pitchFamily="34" charset="0"/>
              </a:rPr>
              <a:t>District</a:t>
            </a:r>
          </a:p>
          <a:p>
            <a:pPr algn="ctr" eaLnBrk="1" hangingPunct="1"/>
            <a:r>
              <a:rPr lang="en-US">
                <a:latin typeface="Verdana" pitchFamily="34" charset="0"/>
              </a:rPr>
              <a:t>Labor</a:t>
            </a:r>
          </a:p>
          <a:p>
            <a:pPr algn="ctr" eaLnBrk="1" hangingPunct="1"/>
            <a:r>
              <a:rPr lang="en-US">
                <a:latin typeface="Verdana" pitchFamily="34" charset="0"/>
              </a:rPr>
              <a:t>Office</a:t>
            </a:r>
          </a:p>
        </p:txBody>
      </p:sp>
      <p:sp>
        <p:nvSpPr>
          <p:cNvPr id="27658" name="Text Box 2059"/>
          <p:cNvSpPr txBox="1">
            <a:spLocks noChangeArrowheads="1"/>
          </p:cNvSpPr>
          <p:nvPr/>
        </p:nvSpPr>
        <p:spPr bwMode="auto">
          <a:xfrm>
            <a:off x="6659563" y="2717800"/>
            <a:ext cx="13239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Verdana" pitchFamily="34" charset="0"/>
              </a:rPr>
              <a:t>Education</a:t>
            </a:r>
          </a:p>
        </p:txBody>
      </p:sp>
      <p:sp>
        <p:nvSpPr>
          <p:cNvPr id="27659" name="Text Box 2060"/>
          <p:cNvSpPr txBox="1">
            <a:spLocks noChangeArrowheads="1"/>
          </p:cNvSpPr>
          <p:nvPr/>
        </p:nvSpPr>
        <p:spPr bwMode="auto">
          <a:xfrm>
            <a:off x="6672263" y="5537200"/>
            <a:ext cx="1298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>
                <a:latin typeface="Verdana" pitchFamily="34" charset="0"/>
              </a:rPr>
              <a:t>District Ed.</a:t>
            </a:r>
          </a:p>
          <a:p>
            <a:pPr algn="ctr" eaLnBrk="1" hangingPunct="1"/>
            <a:r>
              <a:rPr lang="en-US">
                <a:latin typeface="Verdana" pitchFamily="34" charset="0"/>
              </a:rPr>
              <a:t>Office</a:t>
            </a:r>
          </a:p>
        </p:txBody>
      </p:sp>
      <p:sp>
        <p:nvSpPr>
          <p:cNvPr id="27660" name="Text Box 2061"/>
          <p:cNvSpPr txBox="1">
            <a:spLocks noChangeArrowheads="1"/>
          </p:cNvSpPr>
          <p:nvPr/>
        </p:nvSpPr>
        <p:spPr bwMode="auto">
          <a:xfrm>
            <a:off x="5181600" y="2717800"/>
            <a:ext cx="14081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Verdana" pitchFamily="34" charset="0"/>
              </a:rPr>
              <a:t>Agriculture</a:t>
            </a:r>
          </a:p>
        </p:txBody>
      </p:sp>
      <p:sp>
        <p:nvSpPr>
          <p:cNvPr id="27661" name="Text Box 2062"/>
          <p:cNvSpPr txBox="1">
            <a:spLocks noChangeArrowheads="1"/>
          </p:cNvSpPr>
          <p:nvPr/>
        </p:nvSpPr>
        <p:spPr bwMode="auto">
          <a:xfrm>
            <a:off x="5237163" y="5537200"/>
            <a:ext cx="1298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>
                <a:latin typeface="Verdana" pitchFamily="34" charset="0"/>
              </a:rPr>
              <a:t>District Ag.</a:t>
            </a:r>
          </a:p>
          <a:p>
            <a:pPr algn="ctr" eaLnBrk="1" hangingPunct="1"/>
            <a:r>
              <a:rPr lang="en-US">
                <a:latin typeface="Verdana" pitchFamily="34" charset="0"/>
              </a:rPr>
              <a:t>Office</a:t>
            </a:r>
          </a:p>
        </p:txBody>
      </p:sp>
      <p:sp>
        <p:nvSpPr>
          <p:cNvPr id="27662" name="Text Box 2063"/>
          <p:cNvSpPr txBox="1">
            <a:spLocks noChangeArrowheads="1"/>
          </p:cNvSpPr>
          <p:nvPr/>
        </p:nvSpPr>
        <p:spPr bwMode="auto">
          <a:xfrm>
            <a:off x="3435350" y="27178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Verdana" pitchFamily="34" charset="0"/>
              </a:rPr>
              <a:t>Public Works</a:t>
            </a:r>
          </a:p>
        </p:txBody>
      </p:sp>
      <p:sp>
        <p:nvSpPr>
          <p:cNvPr id="27663" name="Text Box 2064"/>
          <p:cNvSpPr txBox="1">
            <a:spLocks noChangeArrowheads="1"/>
          </p:cNvSpPr>
          <p:nvPr/>
        </p:nvSpPr>
        <p:spPr bwMode="auto">
          <a:xfrm>
            <a:off x="3509963" y="5537200"/>
            <a:ext cx="15271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>
                <a:latin typeface="Verdana" pitchFamily="34" charset="0"/>
              </a:rPr>
              <a:t>Public Works</a:t>
            </a:r>
          </a:p>
          <a:p>
            <a:pPr algn="ctr" eaLnBrk="1" hangingPunct="1"/>
            <a:r>
              <a:rPr lang="en-US">
                <a:latin typeface="Verdana" pitchFamily="34" charset="0"/>
              </a:rPr>
              <a:t>Office</a:t>
            </a:r>
          </a:p>
        </p:txBody>
      </p:sp>
      <p:sp>
        <p:nvSpPr>
          <p:cNvPr id="27664" name="Text Box 2065"/>
          <p:cNvSpPr txBox="1">
            <a:spLocks noChangeArrowheads="1"/>
          </p:cNvSpPr>
          <p:nvPr/>
        </p:nvSpPr>
        <p:spPr bwMode="auto">
          <a:xfrm>
            <a:off x="2143125" y="3962400"/>
            <a:ext cx="969963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Verdana" pitchFamily="34" charset="0"/>
              </a:rPr>
              <a:t>District</a:t>
            </a:r>
          </a:p>
          <a:p>
            <a:pPr algn="ctr" eaLnBrk="1" hangingPunct="1"/>
            <a:r>
              <a:rPr lang="en-US" sz="2000">
                <a:latin typeface="Verdana" pitchFamily="34" charset="0"/>
              </a:rPr>
              <a:t>Office</a:t>
            </a:r>
          </a:p>
        </p:txBody>
      </p:sp>
      <p:cxnSp>
        <p:nvCxnSpPr>
          <p:cNvPr id="27665" name="AutoShape 2066"/>
          <p:cNvCxnSpPr>
            <a:cxnSpLocks noChangeShapeType="1"/>
            <a:endCxn id="27664" idx="1"/>
          </p:cNvCxnSpPr>
          <p:nvPr/>
        </p:nvCxnSpPr>
        <p:spPr bwMode="auto">
          <a:xfrm>
            <a:off x="1346200" y="3114675"/>
            <a:ext cx="796925" cy="1203325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6" name="AutoShape 2067"/>
          <p:cNvCxnSpPr>
            <a:cxnSpLocks noChangeShapeType="1"/>
            <a:endCxn id="27664" idx="1"/>
          </p:cNvCxnSpPr>
          <p:nvPr/>
        </p:nvCxnSpPr>
        <p:spPr bwMode="auto">
          <a:xfrm flipV="1">
            <a:off x="1193800" y="4318000"/>
            <a:ext cx="949325" cy="1228725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7" name="AutoShape 2068"/>
          <p:cNvCxnSpPr>
            <a:cxnSpLocks noChangeShapeType="1"/>
            <a:stCxn id="27653" idx="3"/>
            <a:endCxn id="27664" idx="1"/>
          </p:cNvCxnSpPr>
          <p:nvPr/>
        </p:nvCxnSpPr>
        <p:spPr bwMode="auto">
          <a:xfrm>
            <a:off x="1039813" y="3479800"/>
            <a:ext cx="1103312" cy="838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8" name="AutoShape 2069"/>
          <p:cNvCxnSpPr>
            <a:cxnSpLocks noChangeShapeType="1"/>
            <a:stCxn id="27664" idx="2"/>
            <a:endCxn id="27651" idx="0"/>
          </p:cNvCxnSpPr>
          <p:nvPr/>
        </p:nvCxnSpPr>
        <p:spPr bwMode="auto">
          <a:xfrm>
            <a:off x="2628900" y="4673600"/>
            <a:ext cx="0" cy="8636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9" name="AutoShape 2070"/>
          <p:cNvCxnSpPr>
            <a:cxnSpLocks noChangeShapeType="1"/>
            <a:stCxn id="27664" idx="0"/>
            <a:endCxn id="27650" idx="2"/>
          </p:cNvCxnSpPr>
          <p:nvPr/>
        </p:nvCxnSpPr>
        <p:spPr bwMode="auto">
          <a:xfrm flipH="1" flipV="1">
            <a:off x="2627313" y="3124200"/>
            <a:ext cx="1587" cy="838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0" name="AutoShape 2071"/>
          <p:cNvCxnSpPr>
            <a:cxnSpLocks noChangeShapeType="1"/>
            <a:stCxn id="27662" idx="2"/>
            <a:endCxn id="27663" idx="0"/>
          </p:cNvCxnSpPr>
          <p:nvPr/>
        </p:nvCxnSpPr>
        <p:spPr bwMode="auto">
          <a:xfrm>
            <a:off x="4273550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1" name="AutoShape 2072"/>
          <p:cNvCxnSpPr>
            <a:cxnSpLocks noChangeShapeType="1"/>
            <a:stCxn id="27660" idx="2"/>
            <a:endCxn id="27661" idx="0"/>
          </p:cNvCxnSpPr>
          <p:nvPr/>
        </p:nvCxnSpPr>
        <p:spPr bwMode="auto">
          <a:xfrm>
            <a:off x="5886450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2" name="AutoShape 2073"/>
          <p:cNvCxnSpPr>
            <a:cxnSpLocks noChangeShapeType="1"/>
            <a:stCxn id="27658" idx="2"/>
            <a:endCxn id="27659" idx="0"/>
          </p:cNvCxnSpPr>
          <p:nvPr/>
        </p:nvCxnSpPr>
        <p:spPr bwMode="auto">
          <a:xfrm>
            <a:off x="7321550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3" name="AutoShape 2074"/>
          <p:cNvCxnSpPr>
            <a:cxnSpLocks noChangeShapeType="1"/>
            <a:stCxn id="27656" idx="2"/>
            <a:endCxn id="27657" idx="0"/>
          </p:cNvCxnSpPr>
          <p:nvPr/>
        </p:nvCxnSpPr>
        <p:spPr bwMode="auto">
          <a:xfrm>
            <a:off x="8488363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Colonial District Commissioner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533400"/>
            <a:ext cx="6472238" cy="4803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Other Forms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b="1" smtClean="0"/>
              <a:t> 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 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	Delegation - Public Corporations or parastatals (AMTRAK)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 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	Privatization</a:t>
            </a:r>
          </a:p>
          <a:p>
            <a:pPr eaLnBrk="1" hangingPunct="1"/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	</a:t>
            </a:r>
            <a:r>
              <a:rPr lang="en-US" b="1" smtClean="0"/>
              <a:t>Program and Project Decentralization</a:t>
            </a:r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105400"/>
            <a:ext cx="8183562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Sectoral - By regular line or agency within a Ministry 		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en-US" b="1" smtClean="0"/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E.g. Focused activity - seed production (Green Revolution)</a:t>
            </a:r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 </a:t>
            </a:r>
            <a:endParaRPr lang="en-US" smtClean="0"/>
          </a:p>
          <a:p>
            <a:pPr eaLnBrk="1" hangingPunct="1"/>
            <a:r>
              <a:rPr lang="en-US" b="1" smtClean="0"/>
              <a:t>Agricultural experiments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Education- No Child Left Behind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Use of Special Units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92500" lnSpcReduction="1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Deconcentration or Transfer of authority to central level special unit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E.g. Water, health or education projects or activities to subordinate admini-strative or council structures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	PAT Buses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	Board of Education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81600"/>
            <a:ext cx="93726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PAT of Pittsburgh (Allegheny County)</a:t>
            </a:r>
            <a:endParaRPr lang="en-US" sz="28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143000"/>
            <a:ext cx="6854825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Inter-Ministerial/Departmental Committees or Units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925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b="1" dirty="0" smtClean="0"/>
              <a:t>Sometimes called “Whole of Government” Approach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3200" b="1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b="1" dirty="0" smtClean="0"/>
              <a:t>Obama’s Use of Task Forces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smtClean="0"/>
              <a:t>	Planning supervision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3200" b="1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32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b="1" dirty="0" smtClean="0"/>
              <a:t>Overlapping committee memberships, e.g. Land Use Planning Committees</a:t>
            </a:r>
            <a:endParaRPr lang="en-US" sz="32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3200" b="1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Decentralized Governance 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</a:t>
            </a:r>
            <a:r>
              <a:rPr lang="en-US" b="1" dirty="0" smtClean="0"/>
              <a:t>Historical Patterns of Control: </a:t>
            </a:r>
            <a:r>
              <a:rPr lang="en-US" b="1" u="sng" dirty="0" smtClean="0"/>
              <a:t>AT ISSUE </a:t>
            </a:r>
            <a:r>
              <a:rPr lang="en-US" b="1" dirty="0" smtClean="0"/>
              <a:t>is the Location of ultimate power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b="1" u="sng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</a:t>
            </a:r>
            <a:r>
              <a:rPr lang="en-US" b="1" u="sng" dirty="0" smtClean="0"/>
              <a:t>Definition of Power: the authoritative allocation of values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u="sng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				</a:t>
            </a:r>
            <a:r>
              <a:rPr lang="en-US" b="1" dirty="0" smtClean="0"/>
              <a:t>David Easton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Whole of Government Approach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719138"/>
            <a:ext cx="3760788" cy="4262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Field Level Units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727575"/>
          </a:xfrm>
        </p:spPr>
        <p:txBody>
          <a:bodyPr>
            <a:normAutofit fontScale="850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Creation of field level Special Project Units with semi-autonomous status 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	E.g.A Range management project; or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</a:t>
            </a:r>
            <a:r>
              <a:rPr lang="en-US" b="1" u="sng" dirty="0" smtClean="0"/>
              <a:t>Integrated Rural Development</a:t>
            </a:r>
            <a:r>
              <a:rPr lang="en-US" b="1" dirty="0" smtClean="0"/>
              <a:t> - Most well known type of special project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				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Special designated geographical areas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Multitude of project activity in different sectors that may overlap or compliment.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Extension Services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762000"/>
            <a:ext cx="5181600" cy="4008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5700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Governance and Civil Society: A Review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en-US" b="1" smtClean="0"/>
          </a:p>
          <a:p>
            <a:pPr eaLnBrk="1" hangingPunct="1"/>
            <a:endParaRPr lang="en-US" b="1" smtClean="0"/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Networks of organizations, groups and individuals pursuing socio-economic interests</a:t>
            </a:r>
          </a:p>
          <a:p>
            <a:pPr eaLnBrk="1" hangingPunct="1"/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Various Definitions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lnSpcReduction="1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"Beyond the family but short of the state" (Hegel)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"Human Rights, Basic Needs and the Stuff of Citizenship"  (Anonymous)  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Issue- (First vs. Second  and Third generation Human Rights and Civil Society)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724400"/>
            <a:ext cx="8382000" cy="1905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Georg Wilhelm Friedrich Hegel</a:t>
            </a:r>
            <a:br>
              <a:rPr lang="en-US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en-US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August 27, 1770 – November 14, 1831)</a:t>
            </a:r>
            <a:endParaRPr lang="en-US" sz="28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409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719138"/>
            <a:ext cx="3246438" cy="4203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Types of Organizations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14350" y="530225"/>
            <a:ext cx="3932238" cy="4389438"/>
          </a:xfrm>
        </p:spPr>
        <p:txBody>
          <a:bodyPr>
            <a:normAutofit fontScale="700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</a:t>
            </a:r>
            <a:r>
              <a:rPr lang="en-US" sz="3300" b="1" dirty="0" smtClean="0"/>
              <a:t>The Nature of the Beast:</a:t>
            </a:r>
            <a:endParaRPr lang="en-US" sz="33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300" b="1" dirty="0" smtClean="0"/>
              <a:t> </a:t>
            </a:r>
            <a:endParaRPr lang="en-US" sz="33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Non-Profits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Not for Profits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PVOs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CBOs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CSOs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56150" y="530225"/>
            <a:ext cx="3930650" cy="4389438"/>
          </a:xfrm>
        </p:spPr>
        <p:txBody>
          <a:bodyPr>
            <a:normAutofit fontScale="700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Civics (South Africa)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Foundations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Associations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Interest Groups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Quangos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0"/>
            <a:ext cx="44767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United Democratic Front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Five Caveats</a:t>
            </a:r>
            <a:b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77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1. Usually excludes “for profits”-  issue of contractors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2. Both International and Local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3. Internationals are not universally loved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4. Very often internationals are religious or charity based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5. Focus has been primarily on relief than development or civil society goals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257800"/>
            <a:ext cx="8183562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Types of “Development” NGOs</a:t>
            </a:r>
            <a:b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14350" y="530225"/>
            <a:ext cx="3932238" cy="4389438"/>
          </a:xfrm>
        </p:spPr>
        <p:txBody>
          <a:bodyPr>
            <a:normAutofit fontScale="92500" lnSpcReduction="1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1. Philanthropy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2. Relief and Welfare Societies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3. Public Service Contractors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4. Populist based development agencies (national)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56150" y="530225"/>
            <a:ext cx="3930650" cy="4389438"/>
          </a:xfrm>
        </p:spPr>
        <p:txBody>
          <a:bodyPr>
            <a:normAutofit fontScale="92500" lnSpcReduction="1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5. Grassroots associations (local or village based)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6. Advocacy groups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7.  Public Service Contractors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Michel de Montaigne (1533-1592)</a:t>
            </a:r>
            <a:b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513" y="554038"/>
            <a:ext cx="2857500" cy="4343400"/>
          </a:xfrm>
        </p:spPr>
      </p:pic>
      <p:sp>
        <p:nvSpPr>
          <p:cNvPr id="9220" name="Content Placeholder 2"/>
          <p:cNvSpPr>
            <a:spLocks noGrp="1"/>
          </p:cNvSpPr>
          <p:nvPr>
            <p:ph sz="half" idx="2"/>
          </p:nvPr>
        </p:nvSpPr>
        <p:spPr>
          <a:xfrm>
            <a:off x="4756150" y="530225"/>
            <a:ext cx="3930650" cy="438943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b="1" smtClean="0"/>
              <a:t>“What do I Know?”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Giving Fish or Teaching Fishing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372350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Traditional Focus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lnSpcReduction="1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Disaster- Humanitarian Assistance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	War, Drought, Agricultural Failure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	Focus on Rural Areas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	Some Have partly shifted to 	Developments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410200"/>
            <a:ext cx="8183562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“Herbert Hoover's food relief efforts during World War I saved between 15 and 20 million European children”</a:t>
            </a:r>
            <a:endParaRPr lang="en-US" sz="20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481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685800"/>
            <a:ext cx="7210425" cy="4956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4938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NGOs-  Areas of perceived advantage</a:t>
            </a:r>
            <a:b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 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92500" lnSpcReduction="1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  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1.  Links with poor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2.  Image of populism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3.  Cost-effective- small but efficient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4.  Innovative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5.  Staff loyalty and commitment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7315200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410200"/>
            <a:ext cx="8183562" cy="1447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International Humanitarian NGOs- Weaknesses</a:t>
            </a:r>
            <a:b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14350" y="530225"/>
            <a:ext cx="3932238" cy="4389438"/>
          </a:xfrm>
        </p:spPr>
        <p:txBody>
          <a:bodyPr>
            <a:normAutofit fontScale="550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sz="29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900" b="1" dirty="0" smtClean="0"/>
              <a:t> </a:t>
            </a:r>
            <a:endParaRPr lang="en-US" sz="29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900" b="1" dirty="0" smtClean="0"/>
              <a:t>1.  Lack of local legitimacy</a:t>
            </a:r>
            <a:endParaRPr lang="en-US" sz="29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900" b="1" dirty="0" smtClean="0"/>
              <a:t> </a:t>
            </a:r>
            <a:endParaRPr lang="en-US" sz="29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900" b="1" dirty="0" smtClean="0"/>
              <a:t>2.  Donor driven</a:t>
            </a:r>
            <a:endParaRPr lang="en-US" sz="29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900" b="1" dirty="0" smtClean="0"/>
              <a:t> </a:t>
            </a:r>
            <a:endParaRPr lang="en-US" sz="29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900" b="1" dirty="0" smtClean="0"/>
              <a:t>3.  Inefficiency</a:t>
            </a:r>
            <a:endParaRPr lang="en-US" sz="29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900" b="1" dirty="0" smtClean="0"/>
              <a:t> </a:t>
            </a:r>
            <a:endParaRPr lang="en-US" sz="29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900" b="1" dirty="0" smtClean="0"/>
              <a:t>4.  Amateurism- leadership and continuity problems</a:t>
            </a:r>
            <a:endParaRPr lang="en-US" sz="29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900" b="1" dirty="0" smtClean="0"/>
              <a:t> </a:t>
            </a:r>
            <a:endParaRPr lang="en-US" sz="29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900" b="1" dirty="0" smtClean="0"/>
              <a:t>5.  Staffing problems</a:t>
            </a:r>
            <a:endParaRPr lang="en-US" sz="29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900" b="1" dirty="0" smtClean="0"/>
              <a:t> </a:t>
            </a:r>
            <a:endParaRPr lang="en-US" sz="29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900" b="1" dirty="0" smtClean="0"/>
              <a:t>6.  Self-serving- own objectives:  Faith Based</a:t>
            </a:r>
            <a:endParaRPr lang="en-US" sz="29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56150" y="530225"/>
            <a:ext cx="3930650" cy="4803775"/>
          </a:xfrm>
        </p:spPr>
        <p:txBody>
          <a:bodyPr>
            <a:normAutofit fontScale="550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sz="29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900" b="1" dirty="0" smtClean="0"/>
              <a:t> 7. Fixation on projects-  problems of replication</a:t>
            </a:r>
            <a:endParaRPr lang="en-US" sz="29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900" b="1" dirty="0" smtClean="0"/>
              <a:t> </a:t>
            </a:r>
            <a:endParaRPr lang="en-US" sz="29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900" b="1" dirty="0" smtClean="0"/>
              <a:t>8.  Lack of perceived accountability</a:t>
            </a:r>
            <a:endParaRPr lang="en-US" sz="29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900" b="1" dirty="0" smtClean="0"/>
              <a:t> </a:t>
            </a:r>
            <a:endParaRPr lang="en-US" sz="29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900" b="1" dirty="0" smtClean="0"/>
              <a:t>9.  Learning problems/lack of institutional memory</a:t>
            </a:r>
            <a:endParaRPr lang="en-US" sz="29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900" b="1" dirty="0" smtClean="0"/>
              <a:t> </a:t>
            </a:r>
            <a:endParaRPr lang="en-US" sz="29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900" b="1" dirty="0" smtClean="0"/>
              <a:t>10.Tensions with government institutions-  Politically threatening</a:t>
            </a:r>
            <a:endParaRPr lang="en-US" sz="29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900" b="1" dirty="0" smtClean="0"/>
              <a:t> </a:t>
            </a:r>
            <a:endParaRPr lang="en-US" sz="29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900" b="1" dirty="0" smtClean="0"/>
              <a:t>11.  Ties with existing local elites</a:t>
            </a:r>
            <a:endParaRPr lang="en-US" sz="29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900" b="1" dirty="0" smtClean="0"/>
              <a:t> </a:t>
            </a:r>
            <a:endParaRPr lang="en-US" sz="29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900" b="1" dirty="0" smtClean="0"/>
              <a:t>12.  Inability of humanitarian organizations to transfer to new development orientation  </a:t>
            </a:r>
            <a:endParaRPr lang="en-US" sz="29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6462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 </a:t>
            </a:r>
            <a:b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NGOs, Local Government, Civil Society and Democracy: A Review</a:t>
            </a:r>
            <a:b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2227" name="Content Placeholder 4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 </a:t>
            </a:r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1.  Madison and Democracy:</a:t>
            </a:r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 </a:t>
            </a:r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		a.  The problem with majorities</a:t>
            </a:r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 </a:t>
            </a:r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		b.  Tyranny</a:t>
            </a:r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 </a:t>
            </a:r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		c.  Factions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83163"/>
            <a:ext cx="8183563" cy="18748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2. Direct Democracy vs. Representative Democracy</a:t>
            </a:r>
            <a:b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lnSpcReduction="1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a.  Populism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b.  Minority rights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c.  Shifting majorities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d.  Problem with Plebiscites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3.  </a:t>
            </a:r>
            <a:r>
              <a:rPr lang="en-US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Polyarchy</a:t>
            </a: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Needs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775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a. Interest Group Liberalism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b. Problem of zero-sum game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c. Civil Society as organizational not individual or the mass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d. The need for apathy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e. Institutional structures:  Checks and balances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f. Constitutional vs. social stability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Where do we go from here?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552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6200" y="1028700"/>
            <a:ext cx="5630863" cy="377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Fundamental Issue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en-US" b="1" smtClean="0"/>
          </a:p>
          <a:p>
            <a:pPr eaLnBrk="1" hangingPunct="1"/>
            <a:endParaRPr lang="en-US" b="1" smtClean="0"/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	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b="1" smtClean="0"/>
              <a:t>	</a:t>
            </a:r>
            <a:r>
              <a:rPr lang="en-US" sz="3600" b="1" smtClean="0"/>
              <a:t>TYPES OF INTER-GOVERNMENTAL RELATIONS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13" y="381000"/>
            <a:ext cx="77724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4.  Democracy focuses 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2792412"/>
          </a:xfrm>
        </p:spPr>
        <p:txBody>
          <a:bodyPr>
            <a:normAutofit fontScale="775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600" b="1" dirty="0" smtClean="0">
                <a:solidFill>
                  <a:schemeClr val="tx1"/>
                </a:solidFill>
              </a:rPr>
              <a:t>a. Governance</a:t>
            </a:r>
            <a:endParaRPr lang="en-US" sz="26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600" b="1" dirty="0" smtClean="0">
                <a:solidFill>
                  <a:schemeClr val="tx1"/>
                </a:solidFill>
              </a:rPr>
              <a:t> </a:t>
            </a:r>
            <a:endParaRPr lang="en-US" sz="26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600" b="1" dirty="0" smtClean="0">
                <a:solidFill>
                  <a:schemeClr val="tx1"/>
                </a:solidFill>
              </a:rPr>
              <a:t>b. Local Government </a:t>
            </a:r>
            <a:endParaRPr lang="en-US" sz="26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600" b="1" dirty="0" smtClean="0">
                <a:solidFill>
                  <a:schemeClr val="tx1"/>
                </a:solidFill>
              </a:rPr>
              <a:t> </a:t>
            </a:r>
            <a:endParaRPr lang="en-US" sz="26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600" b="1" dirty="0" smtClean="0">
                <a:solidFill>
                  <a:schemeClr val="tx1"/>
                </a:solidFill>
              </a:rPr>
              <a:t>c. Civil Society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 </a:t>
            </a:r>
            <a:endParaRPr lang="en-US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Unpaid Non-Political Advertisement: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PIA 2528- GOVERNANCE, LOCAL GOVERNMENT AND CIVIL SOCIETY IN ASIA, LATIN AMERICA, EASTERN EUROPE AND AFRICA</a:t>
            </a:r>
            <a:endParaRPr lang="en-US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334000"/>
            <a:ext cx="8183562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 </a:t>
            </a:r>
            <a:b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Confederation and loose confederal relationships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381000"/>
            <a:ext cx="8183562" cy="4953000"/>
          </a:xfrm>
        </p:spPr>
        <p:txBody>
          <a:bodyPr>
            <a:normAutofit fontScale="925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r>
              <a:rPr lang="en-US" sz="3200" b="1" dirty="0" smtClean="0"/>
              <a:t>Power lies with the sub-units</a:t>
            </a:r>
            <a:endParaRPr lang="en-US" sz="32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sz="24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 smtClean="0"/>
              <a:t>U.S. Articles of Confederation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 smtClean="0"/>
              <a:t>European Union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400" b="1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 smtClean="0"/>
              <a:t>Mercesor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400" b="1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 smtClean="0"/>
              <a:t>ASEAN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 smtClean="0"/>
              <a:t>Southern African Development Council (SADC)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 smtClean="0"/>
              <a:t>Economic Council of West African States (ECOWAS)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410200"/>
            <a:ext cx="8183562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Articles of Confederation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533400"/>
            <a:ext cx="2778125" cy="5170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Federal Relationship</a:t>
            </a:r>
            <a:b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92500" lnSpcReduction="1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Some power lies with the National Unit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Some power lies with lower units Federalism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Can transfer additional authority back to the sub-units but not take power away from the federated governments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Federal Relationship Two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600" b="1" smtClean="0"/>
              <a:t>This is the key Distinction:	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 </a:t>
            </a:r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	1.  Lower units cannot break away from the National </a:t>
            </a:r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	Unit</a:t>
            </a:r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	</a:t>
            </a:r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	2.  National Unit cannot take power away from the lower units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440</TotalTime>
  <Words>360</Words>
  <Application>Microsoft Office PowerPoint</Application>
  <PresentationFormat>On-screen Show (4:3)</PresentationFormat>
  <Paragraphs>390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Verdana</vt:lpstr>
      <vt:lpstr>Wingdings 2</vt:lpstr>
      <vt:lpstr>Calibri</vt:lpstr>
      <vt:lpstr>Aspect</vt:lpstr>
      <vt:lpstr>PIA 3395</vt:lpstr>
      <vt:lpstr>Week Eleven</vt:lpstr>
      <vt:lpstr>Decentralized Governance </vt:lpstr>
      <vt:lpstr> Michel de Montaigne (1533-1592) </vt:lpstr>
      <vt:lpstr>Fundamental Issue</vt:lpstr>
      <vt:lpstr>    Confederation and loose confederal relationships</vt:lpstr>
      <vt:lpstr>Articles of Confederation</vt:lpstr>
      <vt:lpstr>Federal Relationship </vt:lpstr>
      <vt:lpstr>Federal Relationship Two</vt:lpstr>
      <vt:lpstr>Layer Cake vs. Marble Cake</vt:lpstr>
      <vt:lpstr>Federal Relationships Three</vt:lpstr>
      <vt:lpstr>Unitary Systems</vt:lpstr>
      <vt:lpstr>PowerPoint Presentation</vt:lpstr>
      <vt:lpstr>Unitary Systems Two</vt:lpstr>
      <vt:lpstr>Decentralization</vt:lpstr>
      <vt:lpstr>“Subsidiarity” in Health Care</vt:lpstr>
      <vt:lpstr>Devolution: Transfer to a non-Federal political body</vt:lpstr>
      <vt:lpstr>Proposed Devolution in U.K.</vt:lpstr>
      <vt:lpstr>Deconcentration</vt:lpstr>
      <vt:lpstr>Control Systems</vt:lpstr>
      <vt:lpstr>PowerPoint Presentation</vt:lpstr>
      <vt:lpstr>PowerPoint Presentation</vt:lpstr>
      <vt:lpstr>Colonial District Commissioner</vt:lpstr>
      <vt:lpstr>Other Forms</vt:lpstr>
      <vt:lpstr>PowerPoint Presentation</vt:lpstr>
      <vt:lpstr> Sectoral - By regular line or agency within a Ministry   </vt:lpstr>
      <vt:lpstr>Use of Special Units</vt:lpstr>
      <vt:lpstr>PAT of Pittsburgh (Allegheny County)</vt:lpstr>
      <vt:lpstr>Inter-Ministerial/Departmental Committees or Units</vt:lpstr>
      <vt:lpstr>Whole of Government Approach</vt:lpstr>
      <vt:lpstr>Field Level Units</vt:lpstr>
      <vt:lpstr>Extension Services</vt:lpstr>
      <vt:lpstr>Governance and Civil Society: A Review</vt:lpstr>
      <vt:lpstr>Various Definitions</vt:lpstr>
      <vt:lpstr>Georg Wilhelm Friedrich Hegel  August 27, 1770 – November 14, 1831)</vt:lpstr>
      <vt:lpstr>Types of Organizations</vt:lpstr>
      <vt:lpstr>United Democratic Front</vt:lpstr>
      <vt:lpstr>Five Caveats </vt:lpstr>
      <vt:lpstr> Types of “Development” NGOs </vt:lpstr>
      <vt:lpstr>Giving Fish or Teaching Fishing</vt:lpstr>
      <vt:lpstr>Traditional Focus</vt:lpstr>
      <vt:lpstr>“Herbert Hoover's food relief efforts during World War I saved between 15 and 20 million European children”</vt:lpstr>
      <vt:lpstr>NGOs-  Areas of perceived advantage  </vt:lpstr>
      <vt:lpstr>PowerPoint Presentation</vt:lpstr>
      <vt:lpstr>International Humanitarian NGOs- Weaknesses </vt:lpstr>
      <vt:lpstr>    NGOs, Local Government, Civil Society and Democracy: A Review </vt:lpstr>
      <vt:lpstr>2. Direct Democracy vs. Representative Democracy </vt:lpstr>
      <vt:lpstr>3.  Polyarchy Needs</vt:lpstr>
      <vt:lpstr>Where do we go from here?</vt:lpstr>
      <vt:lpstr>4.  Democracy focuses on:</vt:lpstr>
    </vt:vector>
  </TitlesOfParts>
  <Company>University of Pittsburgh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 3393</dc:title>
  <dc:creator>Louis Picard</dc:creator>
  <cp:lastModifiedBy>Owner</cp:lastModifiedBy>
  <cp:revision>25</cp:revision>
  <dcterms:created xsi:type="dcterms:W3CDTF">2009-03-19T17:34:48Z</dcterms:created>
  <dcterms:modified xsi:type="dcterms:W3CDTF">2013-03-19T19:50:43Z</dcterms:modified>
</cp:coreProperties>
</file>