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56" r:id="rId2"/>
    <p:sldId id="257" r:id="rId3"/>
    <p:sldId id="258" r:id="rId4"/>
    <p:sldId id="272" r:id="rId5"/>
    <p:sldId id="275" r:id="rId6"/>
    <p:sldId id="273" r:id="rId7"/>
    <p:sldId id="274" r:id="rId8"/>
    <p:sldId id="262" r:id="rId9"/>
    <p:sldId id="276" r:id="rId10"/>
    <p:sldId id="263" r:id="rId11"/>
    <p:sldId id="277" r:id="rId12"/>
    <p:sldId id="264" r:id="rId13"/>
    <p:sldId id="278" r:id="rId14"/>
    <p:sldId id="266" r:id="rId15"/>
    <p:sldId id="279" r:id="rId16"/>
    <p:sldId id="267" r:id="rId17"/>
    <p:sldId id="286" r:id="rId18"/>
    <p:sldId id="280" r:id="rId19"/>
    <p:sldId id="268" r:id="rId20"/>
    <p:sldId id="282" r:id="rId21"/>
    <p:sldId id="269" r:id="rId22"/>
    <p:sldId id="281" r:id="rId23"/>
    <p:sldId id="270" r:id="rId24"/>
    <p:sldId id="283" r:id="rId25"/>
    <p:sldId id="271" r:id="rId26"/>
    <p:sldId id="284" r:id="rId27"/>
    <p:sldId id="259" r:id="rId28"/>
    <p:sldId id="260" r:id="rId29"/>
    <p:sldId id="261" r:id="rId30"/>
    <p:sldId id="265" r:id="rId31"/>
    <p:sldId id="285"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56" y="10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64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256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5D0BA00F-B791-43AB-93A3-EAD58F3E9864}" type="slidenum">
              <a:rPr lang="en-US"/>
              <a:pPr>
                <a:defRPr/>
              </a:pPr>
              <a:t>‹#›</a:t>
            </a:fld>
            <a:endParaRPr lang="en-US"/>
          </a:p>
        </p:txBody>
      </p:sp>
    </p:spTree>
    <p:extLst>
      <p:ext uri="{BB962C8B-B14F-4D97-AF65-F5344CB8AC3E}">
        <p14:creationId xmlns:p14="http://schemas.microsoft.com/office/powerpoint/2010/main" val="35262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BE496DF-0479-4627-B1A6-372083995294}" type="slidenum">
              <a:rPr lang="en-US"/>
              <a:pPr>
                <a:defRPr/>
              </a:pPr>
              <a:t>‹#›</a:t>
            </a:fld>
            <a:endParaRPr lang="en-US"/>
          </a:p>
        </p:txBody>
      </p:sp>
    </p:spTree>
    <p:extLst>
      <p:ext uri="{BB962C8B-B14F-4D97-AF65-F5344CB8AC3E}">
        <p14:creationId xmlns:p14="http://schemas.microsoft.com/office/powerpoint/2010/main" val="254497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08E91A19-E914-499E-8208-52BC43917A75}" type="slidenum">
              <a:rPr lang="en-US"/>
              <a:pPr>
                <a:defRPr/>
              </a:pPr>
              <a:t>‹#›</a:t>
            </a:fld>
            <a:endParaRPr lang="en-US"/>
          </a:p>
        </p:txBody>
      </p:sp>
    </p:spTree>
    <p:extLst>
      <p:ext uri="{BB962C8B-B14F-4D97-AF65-F5344CB8AC3E}">
        <p14:creationId xmlns:p14="http://schemas.microsoft.com/office/powerpoint/2010/main" val="42230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B0AA73F-6C0E-4973-AC56-6ED121F5970F}" type="slidenum">
              <a:rPr lang="en-US"/>
              <a:pPr>
                <a:defRPr/>
              </a:pPr>
              <a:t>‹#›</a:t>
            </a:fld>
            <a:endParaRPr lang="en-US"/>
          </a:p>
        </p:txBody>
      </p:sp>
    </p:spTree>
    <p:extLst>
      <p:ext uri="{BB962C8B-B14F-4D97-AF65-F5344CB8AC3E}">
        <p14:creationId xmlns:p14="http://schemas.microsoft.com/office/powerpoint/2010/main" val="80965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43278352-BED4-4B55-BA4C-E2F7EDD0E626}" type="slidenum">
              <a:rPr lang="en-US"/>
              <a:pPr>
                <a:defRPr/>
              </a:pPr>
              <a:t>‹#›</a:t>
            </a:fld>
            <a:endParaRPr lang="en-US"/>
          </a:p>
        </p:txBody>
      </p:sp>
    </p:spTree>
    <p:extLst>
      <p:ext uri="{BB962C8B-B14F-4D97-AF65-F5344CB8AC3E}">
        <p14:creationId xmlns:p14="http://schemas.microsoft.com/office/powerpoint/2010/main" val="260706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78CFD81D-E693-47D3-8D34-B98EA2BAB313}" type="slidenum">
              <a:rPr lang="en-US"/>
              <a:pPr>
                <a:defRPr/>
              </a:pPr>
              <a:t>‹#›</a:t>
            </a:fld>
            <a:endParaRPr lang="en-US"/>
          </a:p>
        </p:txBody>
      </p:sp>
    </p:spTree>
    <p:extLst>
      <p:ext uri="{BB962C8B-B14F-4D97-AF65-F5344CB8AC3E}">
        <p14:creationId xmlns:p14="http://schemas.microsoft.com/office/powerpoint/2010/main" val="87284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03E8BBEA-90A1-42AB-AF0A-11BACCE92397}" type="slidenum">
              <a:rPr lang="en-US"/>
              <a:pPr>
                <a:defRPr/>
              </a:pPr>
              <a:t>‹#›</a:t>
            </a:fld>
            <a:endParaRPr lang="en-US"/>
          </a:p>
        </p:txBody>
      </p:sp>
    </p:spTree>
    <p:extLst>
      <p:ext uri="{BB962C8B-B14F-4D97-AF65-F5344CB8AC3E}">
        <p14:creationId xmlns:p14="http://schemas.microsoft.com/office/powerpoint/2010/main" val="327483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D74ED113-EDD8-46BD-8777-31C5F2E063A5}" type="slidenum">
              <a:rPr lang="en-US"/>
              <a:pPr>
                <a:defRPr/>
              </a:pPr>
              <a:t>‹#›</a:t>
            </a:fld>
            <a:endParaRPr lang="en-US"/>
          </a:p>
        </p:txBody>
      </p:sp>
    </p:spTree>
    <p:extLst>
      <p:ext uri="{BB962C8B-B14F-4D97-AF65-F5344CB8AC3E}">
        <p14:creationId xmlns:p14="http://schemas.microsoft.com/office/powerpoint/2010/main" val="16741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EF3C2E28-A1B8-4BB4-8BD6-05DDE9106E25}" type="slidenum">
              <a:rPr lang="en-US"/>
              <a:pPr>
                <a:defRPr/>
              </a:pPr>
              <a:t>‹#›</a:t>
            </a:fld>
            <a:endParaRPr lang="en-US"/>
          </a:p>
        </p:txBody>
      </p:sp>
    </p:spTree>
    <p:extLst>
      <p:ext uri="{BB962C8B-B14F-4D97-AF65-F5344CB8AC3E}">
        <p14:creationId xmlns:p14="http://schemas.microsoft.com/office/powerpoint/2010/main" val="178882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15648AFC-7F52-4CF0-BE22-54CD38DD6965}" type="slidenum">
              <a:rPr lang="en-US"/>
              <a:pPr>
                <a:defRPr/>
              </a:pPr>
              <a:t>‹#›</a:t>
            </a:fld>
            <a:endParaRPr lang="en-US"/>
          </a:p>
        </p:txBody>
      </p:sp>
    </p:spTree>
    <p:extLst>
      <p:ext uri="{BB962C8B-B14F-4D97-AF65-F5344CB8AC3E}">
        <p14:creationId xmlns:p14="http://schemas.microsoft.com/office/powerpoint/2010/main" val="137458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38245C70-7161-498A-89B8-FD2162671B0D}" type="slidenum">
              <a:rPr lang="en-US"/>
              <a:pPr>
                <a:defRPr/>
              </a:pPr>
              <a:t>‹#›</a:t>
            </a:fld>
            <a:endParaRPr lang="en-US"/>
          </a:p>
        </p:txBody>
      </p:sp>
    </p:spTree>
    <p:extLst>
      <p:ext uri="{BB962C8B-B14F-4D97-AF65-F5344CB8AC3E}">
        <p14:creationId xmlns:p14="http://schemas.microsoft.com/office/powerpoint/2010/main" val="259970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1036"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46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6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246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246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7F9014B-E24B-4E7E-92C6-5CBEC812AC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b="1" smtClean="0"/>
              <a:t>PIA </a:t>
            </a:r>
            <a:r>
              <a:rPr lang="en-US" sz="4800" b="1" smtClean="0"/>
              <a:t>3395</a:t>
            </a:r>
            <a:endParaRPr lang="en-US" sz="4800" b="1" smtClean="0"/>
          </a:p>
        </p:txBody>
      </p:sp>
      <p:sp>
        <p:nvSpPr>
          <p:cNvPr id="2051" name="Rectangle 3"/>
          <p:cNvSpPr>
            <a:spLocks noGrp="1" noChangeArrowheads="1"/>
          </p:cNvSpPr>
          <p:nvPr>
            <p:ph type="subTitle" idx="1"/>
          </p:nvPr>
        </p:nvSpPr>
        <p:spPr/>
        <p:txBody>
          <a:bodyPr/>
          <a:lstStyle/>
          <a:p>
            <a:pPr eaLnBrk="1" hangingPunct="1">
              <a:defRPr/>
            </a:pPr>
            <a:r>
              <a:rPr lang="en-US" sz="4400" b="1" smtClean="0"/>
              <a:t>Development studies</a:t>
            </a:r>
            <a:r>
              <a:rPr 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b="1" smtClean="0"/>
              <a:t>Role of Agriculture in development- (Martinussen) (1)</a:t>
            </a:r>
          </a:p>
        </p:txBody>
      </p:sp>
      <p:sp>
        <p:nvSpPr>
          <p:cNvPr id="32771" name="Rectangle 3"/>
          <p:cNvSpPr>
            <a:spLocks noGrp="1" noChangeArrowheads="1"/>
          </p:cNvSpPr>
          <p:nvPr>
            <p:ph type="body" idx="1"/>
          </p:nvPr>
        </p:nvSpPr>
        <p:spPr>
          <a:xfrm>
            <a:off x="457200" y="1600200"/>
            <a:ext cx="8229600" cy="5257800"/>
          </a:xfrm>
        </p:spPr>
        <p:txBody>
          <a:bodyPr/>
          <a:lstStyle/>
          <a:p>
            <a:pPr eaLnBrk="1" hangingPunct="1">
              <a:buFont typeface="Wingdings" pitchFamily="2" charset="2"/>
              <a:buNone/>
              <a:defRPr/>
            </a:pPr>
            <a:r>
              <a:rPr lang="en-US" b="1" smtClean="0"/>
              <a:t>	a. Source of economic surplus</a:t>
            </a:r>
          </a:p>
          <a:p>
            <a:pPr eaLnBrk="1" hangingPunct="1">
              <a:buFont typeface="Wingdings" pitchFamily="2" charset="2"/>
              <a:buNone/>
              <a:defRPr/>
            </a:pPr>
            <a:endParaRPr lang="en-US" b="1" smtClean="0"/>
          </a:p>
          <a:p>
            <a:pPr eaLnBrk="1" hangingPunct="1">
              <a:buFont typeface="Wingdings" pitchFamily="2" charset="2"/>
              <a:buNone/>
              <a:defRPr/>
            </a:pPr>
            <a:r>
              <a:rPr lang="en-US" b="1" smtClean="0"/>
              <a:t>	b. Obstacle to growth</a:t>
            </a:r>
          </a:p>
          <a:p>
            <a:pPr eaLnBrk="1" hangingPunct="1">
              <a:buFont typeface="Wingdings" pitchFamily="2" charset="2"/>
              <a:buNone/>
              <a:defRPr/>
            </a:pPr>
            <a:endParaRPr lang="en-US" b="1" smtClean="0"/>
          </a:p>
          <a:p>
            <a:pPr eaLnBrk="1" hangingPunct="1">
              <a:buFont typeface="Wingdings" pitchFamily="2" charset="2"/>
              <a:buNone/>
              <a:defRPr/>
            </a:pPr>
            <a:r>
              <a:rPr lang="en-US" b="1" smtClean="0"/>
              <a:t>	c. Necessary pre-requisite to modernization</a:t>
            </a:r>
          </a:p>
          <a:p>
            <a:pPr eaLnBrk="1" hangingPunct="1">
              <a:buFont typeface="Wingdings" pitchFamily="2" charset="2"/>
              <a:buNone/>
              <a:defRPr/>
            </a:pPr>
            <a:endParaRPr lang="en-US" b="1" smtClean="0"/>
          </a:p>
          <a:p>
            <a:pPr eaLnBrk="1" hangingPunct="1">
              <a:buFont typeface="Wingdings" pitchFamily="2" charset="2"/>
              <a:buNone/>
              <a:defRPr/>
            </a:pPr>
            <a:r>
              <a:rPr lang="en-US" b="1" smtClean="0"/>
              <a:t>	d. Key to development but suffers from urban bias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8750"/>
            <a:ext cx="8229600" cy="755650"/>
          </a:xfrm>
        </p:spPr>
        <p:txBody>
          <a:bodyPr/>
          <a:lstStyle/>
          <a:p>
            <a:pPr eaLnBrk="1" hangingPunct="1">
              <a:defRPr/>
            </a:pPr>
            <a:r>
              <a:rPr lang="en-US" sz="4000" b="1" smtClean="0"/>
              <a:t>Lack of Economic Surplus</a:t>
            </a:r>
          </a:p>
        </p:txBody>
      </p:sp>
      <p:pic>
        <p:nvPicPr>
          <p:cNvPr id="133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14400"/>
            <a:ext cx="8229600" cy="5943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b="1" smtClean="0"/>
              <a:t>Role of Agriculture in development- (Martinussen) (2)</a:t>
            </a:r>
          </a:p>
        </p:txBody>
      </p:sp>
      <p:sp>
        <p:nvSpPr>
          <p:cNvPr id="33795" name="Rectangle 3"/>
          <p:cNvSpPr>
            <a:spLocks noGrp="1" noChangeArrowheads="1"/>
          </p:cNvSpPr>
          <p:nvPr>
            <p:ph type="body" idx="1"/>
          </p:nvPr>
        </p:nvSpPr>
        <p:spPr>
          <a:xfrm>
            <a:off x="457200" y="1600200"/>
            <a:ext cx="8229600" cy="5257800"/>
          </a:xfrm>
        </p:spPr>
        <p:txBody>
          <a:bodyPr/>
          <a:lstStyle/>
          <a:p>
            <a:pPr eaLnBrk="1" hangingPunct="1">
              <a:buFont typeface="Wingdings" pitchFamily="2" charset="2"/>
              <a:buNone/>
              <a:defRPr/>
            </a:pPr>
            <a:r>
              <a:rPr lang="en-US" sz="2800" b="1" smtClean="0"/>
              <a:t>	e. Potentially leading sector- eg. France and Denmark</a:t>
            </a:r>
          </a:p>
          <a:p>
            <a:pPr eaLnBrk="1" hangingPunct="1">
              <a:defRPr/>
            </a:pPr>
            <a:endParaRPr lang="en-US" sz="2800" b="1" smtClean="0"/>
          </a:p>
          <a:p>
            <a:pPr eaLnBrk="1" hangingPunct="1">
              <a:buFont typeface="Wingdings" pitchFamily="2" charset="2"/>
              <a:buNone/>
              <a:defRPr/>
            </a:pPr>
            <a:r>
              <a:rPr lang="en-US" sz="2800" b="1" smtClean="0"/>
              <a:t>	f. Related to environmental degradation- problems of resource consumption  -re. population</a:t>
            </a:r>
          </a:p>
          <a:p>
            <a:pPr eaLnBrk="1" hangingPunct="1">
              <a:buFont typeface="Wingdings" pitchFamily="2" charset="2"/>
              <a:buNone/>
              <a:defRPr/>
            </a:pPr>
            <a:endParaRPr lang="en-US" sz="2800" b="1" smtClean="0"/>
          </a:p>
          <a:p>
            <a:pPr eaLnBrk="1" hangingPunct="1">
              <a:buFont typeface="Wingdings" pitchFamily="2" charset="2"/>
              <a:buNone/>
              <a:defRPr/>
            </a:pPr>
            <a:r>
              <a:rPr lang="en-US" sz="2800" b="1" smtClean="0"/>
              <a:t>	g. Controversy sustainable development and "ecological</a:t>
            </a:r>
          </a:p>
          <a:p>
            <a:pPr eaLnBrk="1" hangingPunct="1">
              <a:buFont typeface="Wingdings" pitchFamily="2" charset="2"/>
              <a:buNone/>
              <a:defRPr/>
            </a:pPr>
            <a:r>
              <a:rPr lang="en-US" sz="2800" b="1" smtClean="0"/>
              <a:t>	balance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b="1" smtClean="0"/>
              <a:t>Lurpak- Danish Dairy Production</a:t>
            </a:r>
          </a:p>
        </p:txBody>
      </p:sp>
      <p:pic>
        <p:nvPicPr>
          <p:cNvPr id="15363" name="Picture 3"/>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381000" y="2895600"/>
            <a:ext cx="4038600" cy="3635375"/>
          </a:xfrm>
        </p:spPr>
      </p:pic>
      <p:sp>
        <p:nvSpPr>
          <p:cNvPr id="49156" name="Rectangle 4"/>
          <p:cNvSpPr>
            <a:spLocks noGrp="1" noChangeArrowheads="1"/>
          </p:cNvSpPr>
          <p:nvPr>
            <p:ph type="body" sz="half" idx="2"/>
          </p:nvPr>
        </p:nvSpPr>
        <p:spPr>
          <a:xfrm>
            <a:off x="0" y="1600200"/>
            <a:ext cx="4648200" cy="5257800"/>
          </a:xfrm>
        </p:spPr>
        <p:txBody>
          <a:bodyPr/>
          <a:lstStyle/>
          <a:p>
            <a:pPr eaLnBrk="1" hangingPunct="1">
              <a:defRPr/>
            </a:pPr>
            <a:r>
              <a:rPr lang="en-US" dirty="0" smtClean="0"/>
              <a:t>1880-2013</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814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smtClean="0"/>
              <a:t>Service Delivery: NGOs, agriculture and the Private Sector (Staudt)</a:t>
            </a:r>
          </a:p>
        </p:txBody>
      </p:sp>
      <p:sp>
        <p:nvSpPr>
          <p:cNvPr id="35843" name="Rectangle 3"/>
          <p:cNvSpPr>
            <a:spLocks noGrp="1" noChangeArrowheads="1"/>
          </p:cNvSpPr>
          <p:nvPr>
            <p:ph type="body" idx="1"/>
          </p:nvPr>
        </p:nvSpPr>
        <p:spPr>
          <a:xfrm>
            <a:off x="76200" y="1600200"/>
            <a:ext cx="9067800" cy="5257800"/>
          </a:xfrm>
        </p:spPr>
        <p:txBody>
          <a:bodyPr/>
          <a:lstStyle/>
          <a:p>
            <a:pPr eaLnBrk="1" hangingPunct="1">
              <a:lnSpc>
                <a:spcPct val="90000"/>
              </a:lnSpc>
              <a:defRPr/>
            </a:pPr>
            <a:endParaRPr lang="en-US" sz="2400" b="1" dirty="0" smtClean="0"/>
          </a:p>
          <a:p>
            <a:pPr marL="0" indent="0" eaLnBrk="1" hangingPunct="1">
              <a:lnSpc>
                <a:spcPct val="90000"/>
              </a:lnSpc>
              <a:buFont typeface="Wingdings" pitchFamily="2" charset="2"/>
              <a:buNone/>
              <a:defRPr/>
            </a:pPr>
            <a:r>
              <a:rPr lang="en-US" sz="2400" b="1" dirty="0" smtClean="0"/>
              <a:t>a. The role of government vs. the role of private sector, cooperatives and NGOs</a:t>
            </a:r>
          </a:p>
          <a:p>
            <a:pPr eaLnBrk="1" hangingPunct="1">
              <a:lnSpc>
                <a:spcPct val="90000"/>
              </a:lnSpc>
              <a:defRPr/>
            </a:pPr>
            <a:endParaRPr lang="en-US" sz="2400" b="1" dirty="0" smtClean="0"/>
          </a:p>
          <a:p>
            <a:pPr marL="0" indent="0" eaLnBrk="1" hangingPunct="1">
              <a:lnSpc>
                <a:spcPct val="90000"/>
              </a:lnSpc>
              <a:buFont typeface="Wingdings" pitchFamily="2" charset="2"/>
              <a:buNone/>
              <a:defRPr/>
            </a:pPr>
            <a:r>
              <a:rPr lang="en-US" sz="2400" b="1" dirty="0" smtClean="0"/>
              <a:t>b. Agriculture the cornerstone of rural areas</a:t>
            </a:r>
          </a:p>
          <a:p>
            <a:pPr eaLnBrk="1" hangingPunct="1">
              <a:lnSpc>
                <a:spcPct val="90000"/>
              </a:lnSpc>
              <a:defRPr/>
            </a:pPr>
            <a:endParaRPr lang="en-US" sz="2400" b="1" dirty="0" smtClean="0"/>
          </a:p>
          <a:p>
            <a:pPr marL="0" indent="0" eaLnBrk="1" hangingPunct="1">
              <a:lnSpc>
                <a:spcPct val="90000"/>
              </a:lnSpc>
              <a:buFont typeface="Wingdings" pitchFamily="2" charset="2"/>
              <a:buNone/>
              <a:defRPr/>
            </a:pPr>
            <a:r>
              <a:rPr lang="en-US" sz="2400" b="1" dirty="0" smtClean="0"/>
              <a:t>c. Issue: subsistence agriculture, little income generation or job creation</a:t>
            </a:r>
          </a:p>
          <a:p>
            <a:pPr eaLnBrk="1" hangingPunct="1">
              <a:lnSpc>
                <a:spcPct val="90000"/>
              </a:lnSpc>
              <a:defRPr/>
            </a:pPr>
            <a:endParaRPr lang="en-US" sz="2400" b="1" dirty="0" smtClean="0"/>
          </a:p>
          <a:p>
            <a:pPr marL="0" indent="0" eaLnBrk="1" hangingPunct="1">
              <a:lnSpc>
                <a:spcPct val="90000"/>
              </a:lnSpc>
              <a:buFont typeface="Wingdings" pitchFamily="2" charset="2"/>
              <a:buNone/>
              <a:defRPr/>
            </a:pPr>
            <a:r>
              <a:rPr lang="en-US" sz="2400" b="1" dirty="0" smtClean="0"/>
              <a:t>d. Controversy over export based agriculture.  Add on value external to the country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8750"/>
            <a:ext cx="8229600" cy="831850"/>
          </a:xfrm>
        </p:spPr>
        <p:txBody>
          <a:bodyPr/>
          <a:lstStyle/>
          <a:p>
            <a:pPr eaLnBrk="1" hangingPunct="1">
              <a:defRPr/>
            </a:pPr>
            <a:r>
              <a:rPr lang="en-US" b="1" smtClean="0"/>
              <a:t>Tea Plantation</a:t>
            </a:r>
          </a:p>
        </p:txBody>
      </p:sp>
      <p:pic>
        <p:nvPicPr>
          <p:cNvPr id="174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143000"/>
            <a:ext cx="8229600" cy="5715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Service Delivery- Two</a:t>
            </a:r>
          </a:p>
        </p:txBody>
      </p:sp>
      <p:sp>
        <p:nvSpPr>
          <p:cNvPr id="36867" name="Rectangle 3"/>
          <p:cNvSpPr>
            <a:spLocks noGrp="1" noChangeArrowheads="1"/>
          </p:cNvSpPr>
          <p:nvPr>
            <p:ph type="body" idx="1"/>
          </p:nvPr>
        </p:nvSpPr>
        <p:spPr>
          <a:xfrm>
            <a:off x="457200" y="1600200"/>
            <a:ext cx="8229600" cy="5257800"/>
          </a:xfrm>
        </p:spPr>
        <p:txBody>
          <a:bodyPr/>
          <a:lstStyle/>
          <a:p>
            <a:pPr eaLnBrk="1" hangingPunct="1">
              <a:lnSpc>
                <a:spcPct val="90000"/>
              </a:lnSpc>
              <a:buFont typeface="Wingdings" pitchFamily="2" charset="2"/>
              <a:buNone/>
              <a:defRPr/>
            </a:pPr>
            <a:r>
              <a:rPr lang="en-US" sz="2400" b="1" smtClean="0"/>
              <a:t>	e. Women and the effect of subsistence vs. cash crops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f. Land reform, land tenure and usufruct- The failure of Land Tenure Changes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g. Government: (Bates) Marketing Boards, prices and urban bias and the exploitation of Farmers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h. The faded glory of integrated rural development.  From Social Development to Social Funds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Usufrict</a:t>
            </a:r>
            <a:r>
              <a:rPr lang="en-US" dirty="0" smtClean="0"/>
              <a:t> Defined</a:t>
            </a:r>
          </a:p>
        </p:txBody>
      </p:sp>
      <p:sp>
        <p:nvSpPr>
          <p:cNvPr id="3" name="Content Placeholder 2"/>
          <p:cNvSpPr>
            <a:spLocks noGrp="1"/>
          </p:cNvSpPr>
          <p:nvPr>
            <p:ph idx="1"/>
          </p:nvPr>
        </p:nvSpPr>
        <p:spPr/>
        <p:txBody>
          <a:bodyPr/>
          <a:lstStyle/>
          <a:p>
            <a:pPr eaLnBrk="1" hangingPunct="1">
              <a:defRPr/>
            </a:pPr>
            <a:endParaRPr lang="en-US" b="1" dirty="0" smtClean="0"/>
          </a:p>
          <a:p>
            <a:pPr eaLnBrk="1" hangingPunct="1">
              <a:defRPr/>
            </a:pPr>
            <a:endParaRPr lang="en-US" b="1" dirty="0" smtClean="0"/>
          </a:p>
          <a:p>
            <a:pPr eaLnBrk="1" hangingPunct="1">
              <a:defRPr/>
            </a:pPr>
            <a:r>
              <a:rPr lang="en-US" b="1" u="sng" dirty="0" smtClean="0"/>
              <a:t>Usufruct</a:t>
            </a:r>
            <a:r>
              <a:rPr lang="en-US" dirty="0" smtClean="0"/>
              <a:t> </a:t>
            </a:r>
            <a:r>
              <a:rPr lang="en-US" b="1" dirty="0" smtClean="0"/>
              <a:t>is the legal right to use and derive profit or benefit from property (often land)that belongs to another person, as long as the property has not been not damaged or </a:t>
            </a:r>
            <a:r>
              <a:rPr lang="en-US" b="1" dirty="0" err="1" smtClean="0"/>
              <a:t>degradated</a:t>
            </a:r>
            <a:r>
              <a:rPr lang="en-US" b="1"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Land Tenure</a:t>
            </a:r>
          </a:p>
        </p:txBody>
      </p:sp>
      <p:pic>
        <p:nvPicPr>
          <p:cNvPr id="20483"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p:pic>
      <p:sp>
        <p:nvSpPr>
          <p:cNvPr id="52229" name="Rectangle 5"/>
          <p:cNvSpPr>
            <a:spLocks noGrp="1" noChangeArrowheads="1"/>
          </p:cNvSpPr>
          <p:nvPr>
            <p:ph type="body" sz="half" idx="2"/>
          </p:nvPr>
        </p:nvSpPr>
        <p:spPr/>
        <p:txBody>
          <a:bodyPr/>
          <a:lstStyle/>
          <a:p>
            <a:pPr eaLnBrk="1" hangingPunct="1">
              <a:lnSpc>
                <a:spcPct val="90000"/>
              </a:lnSpc>
              <a:defRPr/>
            </a:pPr>
            <a:endParaRPr lang="en-US" dirty="0" smtClean="0"/>
          </a:p>
          <a:p>
            <a:pPr eaLnBrk="1" hangingPunct="1">
              <a:lnSpc>
                <a:spcPct val="90000"/>
              </a:lnSpc>
              <a:defRPr/>
            </a:pPr>
            <a:r>
              <a:rPr lang="en-US" dirty="0" smtClean="0"/>
              <a:t>Usufruct</a:t>
            </a:r>
          </a:p>
          <a:p>
            <a:pPr eaLnBrk="1" hangingPunct="1">
              <a:lnSpc>
                <a:spcPct val="90000"/>
              </a:lnSpc>
              <a:defRPr/>
            </a:pPr>
            <a:endParaRPr lang="en-US" dirty="0" smtClean="0"/>
          </a:p>
          <a:p>
            <a:pPr eaLnBrk="1" hangingPunct="1">
              <a:lnSpc>
                <a:spcPct val="90000"/>
              </a:lnSpc>
              <a:defRPr/>
            </a:pPr>
            <a:r>
              <a:rPr lang="en-US" dirty="0" smtClean="0"/>
              <a:t>Legal Ownership</a:t>
            </a:r>
          </a:p>
          <a:p>
            <a:pPr eaLnBrk="1" hangingPunct="1">
              <a:lnSpc>
                <a:spcPct val="90000"/>
              </a:lnSpc>
              <a:defRPr/>
            </a:pPr>
            <a:endParaRPr lang="en-US" dirty="0" smtClean="0"/>
          </a:p>
          <a:p>
            <a:pPr eaLnBrk="1" hangingPunct="1">
              <a:lnSpc>
                <a:spcPct val="90000"/>
              </a:lnSpc>
              <a:defRPr/>
            </a:pPr>
            <a:r>
              <a:rPr lang="en-US" dirty="0" smtClean="0"/>
              <a:t>Individual Access but no ownership</a:t>
            </a:r>
          </a:p>
          <a:p>
            <a:pPr eaLnBrk="1" hangingPunct="1">
              <a:lnSpc>
                <a:spcPct val="90000"/>
              </a:lnSpc>
              <a:defRPr/>
            </a:pPr>
            <a:endParaRPr lang="en-US" dirty="0" smtClean="0"/>
          </a:p>
          <a:p>
            <a:pPr eaLnBrk="1" hangingPunct="1">
              <a:lnSpc>
                <a:spcPct val="90000"/>
              </a:lnSpc>
              <a:defRPr/>
            </a:pPr>
            <a:r>
              <a:rPr lang="en-US" dirty="0" smtClean="0"/>
              <a:t>Common Access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8750"/>
            <a:ext cx="8229600" cy="1517650"/>
          </a:xfrm>
        </p:spPr>
        <p:txBody>
          <a:bodyPr/>
          <a:lstStyle/>
          <a:p>
            <a:pPr eaLnBrk="1" hangingPunct="1">
              <a:defRPr/>
            </a:pPr>
            <a:r>
              <a:rPr lang="en-US" sz="3200" b="1" smtClean="0"/>
              <a:t>Models of Agriculture and private and non-profit sector (Bebbington and Farmington in Edwards and Hume)</a:t>
            </a:r>
          </a:p>
        </p:txBody>
      </p:sp>
      <p:sp>
        <p:nvSpPr>
          <p:cNvPr id="37891" name="Rectangle 3"/>
          <p:cNvSpPr>
            <a:spLocks noGrp="1" noChangeArrowheads="1"/>
          </p:cNvSpPr>
          <p:nvPr>
            <p:ph type="body" idx="1"/>
          </p:nvPr>
        </p:nvSpPr>
        <p:spPr/>
        <p:txBody>
          <a:bodyPr/>
          <a:lstStyle/>
          <a:p>
            <a:pPr eaLnBrk="1" hangingPunct="1">
              <a:buFont typeface="Wingdings" pitchFamily="2" charset="2"/>
              <a:buNone/>
              <a:defRPr/>
            </a:pPr>
            <a:r>
              <a:rPr lang="en-US" b="1" smtClean="0"/>
              <a:t>	</a:t>
            </a:r>
          </a:p>
          <a:p>
            <a:pPr eaLnBrk="1" hangingPunct="1">
              <a:buFont typeface="Wingdings" pitchFamily="2" charset="2"/>
              <a:buNone/>
              <a:defRPr/>
            </a:pPr>
            <a:r>
              <a:rPr lang="en-US" b="1" smtClean="0"/>
              <a:t>	a. Public-Private partnerships (collaboration)</a:t>
            </a:r>
          </a:p>
          <a:p>
            <a:pPr eaLnBrk="1" hangingPunct="1">
              <a:buFont typeface="Wingdings" pitchFamily="2" charset="2"/>
              <a:buNone/>
              <a:defRPr/>
            </a:pPr>
            <a:r>
              <a:rPr lang="en-US" b="1" smtClean="0"/>
              <a:t>	</a:t>
            </a:r>
          </a:p>
          <a:p>
            <a:pPr eaLnBrk="1" hangingPunct="1">
              <a:buFont typeface="Wingdings" pitchFamily="2" charset="2"/>
              <a:buNone/>
              <a:defRPr/>
            </a:pPr>
            <a:r>
              <a:rPr lang="en-US" b="1" smtClean="0"/>
              <a:t>	b. Associations as local appointed agents of peasants- not directly representative in a self- governance sense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Week Ten</a:t>
            </a:r>
          </a:p>
        </p:txBody>
      </p:sp>
      <p:sp>
        <p:nvSpPr>
          <p:cNvPr id="26627" name="Rectangle 3"/>
          <p:cNvSpPr>
            <a:spLocks noGrp="1" noChangeArrowheads="1"/>
          </p:cNvSpPr>
          <p:nvPr>
            <p:ph type="body" idx="1"/>
          </p:nvPr>
        </p:nvSpPr>
        <p:spPr/>
        <p:txBody>
          <a:bodyPr/>
          <a:lstStyle/>
          <a:p>
            <a:pPr algn="ctr" eaLnBrk="1" hangingPunct="1">
              <a:defRPr/>
            </a:pPr>
            <a:endParaRPr lang="en-US" b="1" smtClean="0"/>
          </a:p>
          <a:p>
            <a:pPr algn="ctr" eaLnBrk="1" hangingPunct="1">
              <a:defRPr/>
            </a:pPr>
            <a:endParaRPr lang="en-US" b="1" smtClean="0"/>
          </a:p>
          <a:p>
            <a:pPr algn="ctr" eaLnBrk="1" hangingPunct="1">
              <a:defRPr/>
            </a:pPr>
            <a:endParaRPr lang="en-US" b="1" smtClean="0"/>
          </a:p>
          <a:p>
            <a:pPr algn="ctr" eaLnBrk="1" hangingPunct="1">
              <a:defRPr/>
            </a:pPr>
            <a:r>
              <a:rPr lang="en-US" sz="4400" b="1" smtClean="0"/>
              <a:t>Debates about Rural Development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41513"/>
            <a:ext cx="53054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Grp="1" noChangeArrowheads="1"/>
          </p:cNvSpPr>
          <p:nvPr>
            <p:ph type="title" idx="4294967295"/>
          </p:nvPr>
        </p:nvSpPr>
        <p:spPr>
          <a:xfrm>
            <a:off x="0" y="158750"/>
            <a:ext cx="8915400" cy="1258888"/>
          </a:xfrm>
        </p:spPr>
        <p:txBody>
          <a:bodyPr/>
          <a:lstStyle/>
          <a:p>
            <a:pPr eaLnBrk="1" hangingPunct="1">
              <a:defRPr/>
            </a:pPr>
            <a:r>
              <a:rPr lang="en-US" sz="4000" smtClean="0"/>
              <a:t>Community Based Rural Association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Models- Two</a:t>
            </a:r>
          </a:p>
        </p:txBody>
      </p:sp>
      <p:sp>
        <p:nvSpPr>
          <p:cNvPr id="38915" name="Rectangle 3"/>
          <p:cNvSpPr>
            <a:spLocks noGrp="1" noChangeArrowheads="1"/>
          </p:cNvSpPr>
          <p:nvPr>
            <p:ph type="body" idx="1"/>
          </p:nvPr>
        </p:nvSpPr>
        <p:spPr/>
        <p:txBody>
          <a:bodyPr/>
          <a:lstStyle/>
          <a:p>
            <a:pPr eaLnBrk="1" hangingPunct="1">
              <a:buFont typeface="Wingdings" pitchFamily="2" charset="2"/>
              <a:buNone/>
              <a:defRPr/>
            </a:pPr>
            <a:r>
              <a:rPr lang="en-US" b="1" smtClean="0"/>
              <a:t>	c.  Direct involvement </a:t>
            </a:r>
          </a:p>
          <a:p>
            <a:pPr eaLnBrk="1" hangingPunct="1">
              <a:buFont typeface="Wingdings" pitchFamily="2" charset="2"/>
              <a:buNone/>
              <a:defRPr/>
            </a:pPr>
            <a:r>
              <a:rPr lang="en-US" b="1" smtClean="0"/>
              <a:t>			(eg. water groups, 				producers cooperatives)</a:t>
            </a:r>
          </a:p>
          <a:p>
            <a:pPr eaLnBrk="1" hangingPunct="1">
              <a:buFont typeface="Wingdings" pitchFamily="2" charset="2"/>
              <a:buNone/>
              <a:defRPr/>
            </a:pPr>
            <a:endParaRPr lang="en-US" b="1" smtClean="0"/>
          </a:p>
          <a:p>
            <a:pPr eaLnBrk="1" hangingPunct="1">
              <a:buFont typeface="Wingdings" pitchFamily="2" charset="2"/>
              <a:buNone/>
              <a:defRPr/>
            </a:pPr>
            <a:r>
              <a:rPr lang="en-US" b="1" smtClean="0"/>
              <a:t>			Issue: Representation and 		problems of scale (eg. 			Ostrom)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Direct Self Governance</a:t>
            </a:r>
          </a:p>
        </p:txBody>
      </p:sp>
      <p:pic>
        <p:nvPicPr>
          <p:cNvPr id="24579"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smtClean="0"/>
              <a:t>Models- Three</a:t>
            </a:r>
          </a:p>
        </p:txBody>
      </p:sp>
      <p:sp>
        <p:nvSpPr>
          <p:cNvPr id="39939" name="Rectangle 3"/>
          <p:cNvSpPr>
            <a:spLocks noGrp="1" noChangeArrowheads="1"/>
          </p:cNvSpPr>
          <p:nvPr>
            <p:ph type="body" idx="1"/>
          </p:nvPr>
        </p:nvSpPr>
        <p:spPr>
          <a:xfrm>
            <a:off x="457200" y="1600200"/>
            <a:ext cx="8229600" cy="5257800"/>
          </a:xfrm>
        </p:spPr>
        <p:txBody>
          <a:bodyPr/>
          <a:lstStyle/>
          <a:p>
            <a:pPr eaLnBrk="1" hangingPunct="1">
              <a:lnSpc>
                <a:spcPct val="90000"/>
              </a:lnSpc>
              <a:buFont typeface="Wingdings" pitchFamily="2" charset="2"/>
              <a:buNone/>
              <a:defRPr/>
            </a:pPr>
            <a:r>
              <a:rPr lang="en-US" b="1" smtClean="0"/>
              <a:t>	d. Issue of service delivery which is non-hierarchical</a:t>
            </a:r>
          </a:p>
          <a:p>
            <a:pPr eaLnBrk="1" hangingPunct="1">
              <a:lnSpc>
                <a:spcPct val="90000"/>
              </a:lnSpc>
              <a:buFont typeface="Wingdings" pitchFamily="2" charset="2"/>
              <a:buNone/>
              <a:defRPr/>
            </a:pPr>
            <a:endParaRPr lang="en-US" b="1" smtClean="0"/>
          </a:p>
          <a:p>
            <a:pPr eaLnBrk="1" hangingPunct="1">
              <a:lnSpc>
                <a:spcPct val="90000"/>
              </a:lnSpc>
              <a:buFont typeface="Wingdings" pitchFamily="2" charset="2"/>
              <a:buNone/>
              <a:defRPr/>
            </a:pPr>
            <a:r>
              <a:rPr lang="en-US" b="1" smtClean="0"/>
              <a:t>			i. Need to adapt to the 			field</a:t>
            </a:r>
          </a:p>
          <a:p>
            <a:pPr eaLnBrk="1" hangingPunct="1">
              <a:lnSpc>
                <a:spcPct val="90000"/>
              </a:lnSpc>
              <a:buFont typeface="Wingdings" pitchFamily="2" charset="2"/>
              <a:buNone/>
              <a:defRPr/>
            </a:pPr>
            <a:endParaRPr lang="en-US" b="1" smtClean="0"/>
          </a:p>
          <a:p>
            <a:pPr eaLnBrk="1" hangingPunct="1">
              <a:lnSpc>
                <a:spcPct val="90000"/>
              </a:lnSpc>
              <a:buFont typeface="Wingdings" pitchFamily="2" charset="2"/>
              <a:buNone/>
              <a:defRPr/>
            </a:pPr>
            <a:r>
              <a:rPr lang="en-US" b="1" smtClean="0"/>
              <a:t>			ii. The Farms systems 			research and training and 		visit (T &amp; V) techniques 		(Staudt)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t>Training </a:t>
            </a:r>
            <a:r>
              <a:rPr lang="en-US" smtClean="0"/>
              <a:t>and Visit (T&amp;V)</a:t>
            </a:r>
            <a:endParaRPr lang="en-US" dirty="0" smtClean="0"/>
          </a:p>
        </p:txBody>
      </p:sp>
      <p:pic>
        <p:nvPicPr>
          <p:cNvPr id="266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smtClean="0"/>
              <a:t>Models- Four</a:t>
            </a:r>
          </a:p>
        </p:txBody>
      </p:sp>
      <p:sp>
        <p:nvSpPr>
          <p:cNvPr id="40963" name="Rectangle 3"/>
          <p:cNvSpPr>
            <a:spLocks noGrp="1" noChangeArrowheads="1"/>
          </p:cNvSpPr>
          <p:nvPr>
            <p:ph type="body" idx="1"/>
          </p:nvPr>
        </p:nvSpPr>
        <p:spPr/>
        <p:txBody>
          <a:bodyPr/>
          <a:lstStyle/>
          <a:p>
            <a:pPr eaLnBrk="1" hangingPunct="1">
              <a:defRPr/>
            </a:pPr>
            <a:endParaRPr lang="en-US" b="1" smtClean="0"/>
          </a:p>
          <a:p>
            <a:pPr eaLnBrk="1" hangingPunct="1">
              <a:buFont typeface="Wingdings" pitchFamily="2" charset="2"/>
              <a:buNone/>
              <a:defRPr/>
            </a:pPr>
            <a:r>
              <a:rPr lang="en-US" b="1" smtClean="0"/>
              <a:t>	e. The role of incentives for farmers: self-organization, self-management, and its alternatives</a:t>
            </a:r>
          </a:p>
          <a:p>
            <a:pPr eaLnBrk="1" hangingPunct="1">
              <a:defRPr/>
            </a:pPr>
            <a:endParaRPr lang="en-US" b="1" smtClean="0"/>
          </a:p>
          <a:p>
            <a:pPr eaLnBrk="1" hangingPunct="1">
              <a:defRPr/>
            </a:pPr>
            <a:endParaRPr lang="en-US" b="1" smtClean="0"/>
          </a:p>
          <a:p>
            <a:pPr eaLnBrk="1" hangingPunct="1">
              <a:buFont typeface="Wingdings" pitchFamily="2" charset="2"/>
              <a:buNone/>
              <a:defRPr/>
            </a:pPr>
            <a:r>
              <a:rPr lang="en-US" b="1" smtClean="0"/>
              <a:t>	f. NGOs as contractors (Beltway Bandits)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642938"/>
            <a:ext cx="6619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smtClean="0"/>
              <a:t>Quotes-  Discuss each.</a:t>
            </a:r>
            <a:r>
              <a:rPr lang="en-US" smtClean="0"/>
              <a:t>  </a:t>
            </a:r>
            <a:r>
              <a:rPr lang="en-US" b="1" smtClean="0"/>
              <a:t>One:</a:t>
            </a:r>
          </a:p>
        </p:txBody>
      </p:sp>
      <p:sp>
        <p:nvSpPr>
          <p:cNvPr id="28675" name="Rectangle 3"/>
          <p:cNvSpPr>
            <a:spLocks noGrp="1" noChangeArrowheads="1"/>
          </p:cNvSpPr>
          <p:nvPr>
            <p:ph type="body" idx="1"/>
          </p:nvPr>
        </p:nvSpPr>
        <p:spPr/>
        <p:txBody>
          <a:bodyPr/>
          <a:lstStyle/>
          <a:p>
            <a:pPr eaLnBrk="1" hangingPunct="1">
              <a:defRPr/>
            </a:pPr>
            <a:endParaRPr lang="en-US" smtClean="0"/>
          </a:p>
          <a:p>
            <a:pPr eaLnBrk="1" hangingPunct="1">
              <a:buFont typeface="Wingdings" pitchFamily="2" charset="2"/>
              <a:buNone/>
              <a:defRPr/>
            </a:pPr>
            <a:r>
              <a:rPr lang="en-US" b="1" smtClean="0"/>
              <a:t>	</a:t>
            </a:r>
          </a:p>
          <a:p>
            <a:pPr eaLnBrk="1" hangingPunct="1">
              <a:buFont typeface="Wingdings" pitchFamily="2" charset="2"/>
              <a:buNone/>
              <a:defRPr/>
            </a:pPr>
            <a:r>
              <a:rPr lang="en-US" b="1" smtClean="0"/>
              <a:t>	“Agriculture is about ‘getting the prices right’“</a:t>
            </a:r>
          </a:p>
          <a:p>
            <a:pPr eaLnBrk="1" hangingPunct="1">
              <a:buFont typeface="Wingdings" pitchFamily="2" charset="2"/>
              <a:buNone/>
              <a:defRPr/>
            </a:pPr>
            <a:endParaRPr lang="en-US" b="1" smtClean="0"/>
          </a:p>
          <a:p>
            <a:pPr eaLnBrk="1" hangingPunct="1">
              <a:buFont typeface="Wingdings" pitchFamily="2" charset="2"/>
              <a:buNone/>
              <a:defRPr/>
            </a:pPr>
            <a:r>
              <a:rPr lang="en-US" b="1" smtClean="0"/>
              <a:t>			A Public Choice Mantra</a:t>
            </a:r>
            <a:endParaRPr lang="en-US" smtClean="0"/>
          </a:p>
          <a:p>
            <a:pPr eaLnBrk="1" hangingPunct="1">
              <a:defRPr/>
            </a:pPr>
            <a:endParaRPr lang="en-US" smtClean="0"/>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1" smtClean="0"/>
              <a:t>Two:</a:t>
            </a:r>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r>
              <a:rPr lang="en-US" b="1" smtClean="0"/>
              <a:t>	</a:t>
            </a:r>
          </a:p>
          <a:p>
            <a:pPr eaLnBrk="1" hangingPunct="1">
              <a:buFont typeface="Wingdings" pitchFamily="2" charset="2"/>
              <a:buNone/>
              <a:defRPr/>
            </a:pPr>
            <a:endParaRPr lang="en-US" b="1" smtClean="0"/>
          </a:p>
          <a:p>
            <a:pPr eaLnBrk="1" hangingPunct="1">
              <a:buFont typeface="Wingdings" pitchFamily="2" charset="2"/>
              <a:buNone/>
              <a:defRPr/>
            </a:pPr>
            <a:r>
              <a:rPr lang="en-US" b="1" smtClean="0"/>
              <a:t>	"Collective self-management of the resources is a socially and culturally embedded institutional arrangement..."</a:t>
            </a:r>
          </a:p>
          <a:p>
            <a:pPr eaLnBrk="1" hangingPunct="1">
              <a:buFont typeface="Wingdings" pitchFamily="2" charset="2"/>
              <a:buNone/>
              <a:defRPr/>
            </a:pPr>
            <a:r>
              <a:rPr lang="en-US" b="1" smtClean="0"/>
              <a:t>	</a:t>
            </a:r>
          </a:p>
          <a:p>
            <a:pPr eaLnBrk="1" hangingPunct="1">
              <a:buFont typeface="Wingdings" pitchFamily="2" charset="2"/>
              <a:buNone/>
              <a:defRPr/>
            </a:pPr>
            <a:r>
              <a:rPr lang="en-US" b="1" smtClean="0"/>
              <a:t>			Martinussen on Ostrom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1" smtClean="0"/>
              <a:t>Three:</a:t>
            </a:r>
          </a:p>
        </p:txBody>
      </p:sp>
      <p:sp>
        <p:nvSpPr>
          <p:cNvPr id="30723" name="Rectangle 3"/>
          <p:cNvSpPr>
            <a:spLocks noGrp="1" noChangeArrowheads="1"/>
          </p:cNvSpPr>
          <p:nvPr>
            <p:ph type="body" idx="1"/>
          </p:nvPr>
        </p:nvSpPr>
        <p:spPr/>
        <p:txBody>
          <a:bodyPr/>
          <a:lstStyle/>
          <a:p>
            <a:pPr eaLnBrk="1" hangingPunct="1">
              <a:buFont typeface="Wingdings" pitchFamily="2" charset="2"/>
              <a:buNone/>
              <a:defRPr/>
            </a:pPr>
            <a:endParaRPr lang="en-US" b="1" smtClean="0"/>
          </a:p>
          <a:p>
            <a:pPr eaLnBrk="1" hangingPunct="1">
              <a:buFont typeface="Wingdings" pitchFamily="2" charset="2"/>
              <a:buNone/>
              <a:defRPr/>
            </a:pPr>
            <a:endParaRPr lang="en-US" b="1" smtClean="0"/>
          </a:p>
          <a:p>
            <a:pPr eaLnBrk="1" hangingPunct="1">
              <a:buFont typeface="Wingdings" pitchFamily="2" charset="2"/>
              <a:buNone/>
              <a:defRPr/>
            </a:pPr>
            <a:r>
              <a:rPr lang="en-US" b="1" smtClean="0"/>
              <a:t>	"The patron-client relationship  [is] an exchange relationship between roles."</a:t>
            </a:r>
          </a:p>
          <a:p>
            <a:pPr eaLnBrk="1" hangingPunct="1">
              <a:buFont typeface="Wingdings" pitchFamily="2" charset="2"/>
              <a:buNone/>
              <a:defRPr/>
            </a:pPr>
            <a:endParaRPr lang="en-US" b="1" smtClean="0"/>
          </a:p>
          <a:p>
            <a:pPr eaLnBrk="1" hangingPunct="1">
              <a:buFont typeface="Wingdings" pitchFamily="2" charset="2"/>
              <a:buNone/>
              <a:defRPr/>
            </a:pPr>
            <a:r>
              <a:rPr lang="en-US" b="1" smtClean="0"/>
              <a:t>					James C. Scott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Presentations</a:t>
            </a:r>
          </a:p>
        </p:txBody>
      </p:sp>
      <p:sp>
        <p:nvSpPr>
          <p:cNvPr id="27651" name="Rectangle 3"/>
          <p:cNvSpPr>
            <a:spLocks noGrp="1" noChangeArrowheads="1"/>
          </p:cNvSpPr>
          <p:nvPr>
            <p:ph type="body" idx="1"/>
          </p:nvPr>
        </p:nvSpPr>
        <p:spPr/>
        <p:txBody>
          <a:bodyPr/>
          <a:lstStyle/>
          <a:p>
            <a:pPr eaLnBrk="1" hangingPunct="1">
              <a:defRPr/>
            </a:pPr>
            <a:endParaRPr lang="en-US" b="1" smtClean="0"/>
          </a:p>
          <a:p>
            <a:pPr eaLnBrk="1" hangingPunct="1">
              <a:defRPr/>
            </a:pPr>
            <a:r>
              <a:rPr lang="en-US" b="1" smtClean="0"/>
              <a:t>I. Synthesis</a:t>
            </a:r>
            <a:endParaRPr lang="en-US" smtClean="0"/>
          </a:p>
          <a:p>
            <a:pPr eaLnBrk="1" hangingPunct="1">
              <a:buFont typeface="Wingdings" pitchFamily="2" charset="2"/>
              <a:buNone/>
              <a:defRPr/>
            </a:pPr>
            <a:endParaRPr lang="en-US" b="1" smtClean="0"/>
          </a:p>
          <a:p>
            <a:pPr eaLnBrk="1" hangingPunct="1">
              <a:defRPr/>
            </a:pPr>
            <a:r>
              <a:rPr lang="en-US" b="1" smtClean="0"/>
              <a:t>II. Literary Map</a:t>
            </a:r>
          </a:p>
          <a:p>
            <a:pPr eaLnBrk="1" hangingPunct="1">
              <a:defRPr/>
            </a:pPr>
            <a:endParaRPr lang="en-US" b="1" smtClean="0"/>
          </a:p>
          <a:p>
            <a:pPr eaLnBrk="1" hangingPunct="1">
              <a:defRPr/>
            </a:pPr>
            <a:r>
              <a:rPr lang="en-US" b="1" smtClean="0"/>
              <a:t>III. Golden Oldies</a:t>
            </a:r>
          </a:p>
          <a:p>
            <a:pPr eaLnBrk="1" hangingPunct="1">
              <a:defRPr/>
            </a:pPr>
            <a:endParaRPr lang="en-US"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4000" b="1" smtClean="0"/>
              <a:t>Mock Comprehensive Question</a:t>
            </a:r>
          </a:p>
        </p:txBody>
      </p:sp>
      <p:sp>
        <p:nvSpPr>
          <p:cNvPr id="34819" name="Rectangle 3"/>
          <p:cNvSpPr>
            <a:spLocks noGrp="1" noChangeArrowheads="1"/>
          </p:cNvSpPr>
          <p:nvPr>
            <p:ph type="body" idx="1"/>
          </p:nvPr>
        </p:nvSpPr>
        <p:spPr>
          <a:xfrm>
            <a:off x="0" y="1600200"/>
            <a:ext cx="9144000" cy="5257800"/>
          </a:xfrm>
        </p:spPr>
        <p:txBody>
          <a:bodyPr/>
          <a:lstStyle/>
          <a:p>
            <a:pPr eaLnBrk="1" hangingPunct="1">
              <a:buFont typeface="Wingdings" pitchFamily="2" charset="2"/>
              <a:buNone/>
              <a:defRPr/>
            </a:pPr>
            <a:r>
              <a:rPr lang="en-US" b="1" smtClean="0"/>
              <a:t>	Mock Comprehensive Question. How is development theory impacted by the debate over agricultural and rural development? What are the practical implications of the different "theories" of agriculture on farmers, governments and NGOs? Critique the literature on rural transformation, agricultural development and management.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b="1" smtClean="0"/>
              <a:t>Exercise</a:t>
            </a:r>
          </a:p>
        </p:txBody>
      </p:sp>
      <p:sp>
        <p:nvSpPr>
          <p:cNvPr id="59395" name="Rectangle 3"/>
          <p:cNvSpPr>
            <a:spLocks noGrp="1" noChangeArrowheads="1"/>
          </p:cNvSpPr>
          <p:nvPr>
            <p:ph type="body" idx="1"/>
          </p:nvPr>
        </p:nvSpPr>
        <p:spPr/>
        <p:txBody>
          <a:bodyPr/>
          <a:lstStyle/>
          <a:p>
            <a:pPr marL="609600" indent="-609600" eaLnBrk="1" hangingPunct="1">
              <a:defRPr/>
            </a:pPr>
            <a:r>
              <a:rPr lang="en-US" b="1" smtClean="0"/>
              <a:t>Each Group:</a:t>
            </a:r>
          </a:p>
          <a:p>
            <a:pPr marL="609600" indent="-609600" eaLnBrk="1" hangingPunct="1">
              <a:defRPr/>
            </a:pPr>
            <a:endParaRPr lang="en-US" b="1" smtClean="0"/>
          </a:p>
          <a:p>
            <a:pPr marL="1371600" lvl="2" indent="-457200" eaLnBrk="1" hangingPunct="1">
              <a:buFont typeface="Wingdings" pitchFamily="2" charset="2"/>
              <a:buAutoNum type="arabicPeriod"/>
              <a:defRPr/>
            </a:pPr>
            <a:r>
              <a:rPr lang="en-US" b="1" smtClean="0"/>
              <a:t>Deconstruct Question with ten references</a:t>
            </a:r>
          </a:p>
          <a:p>
            <a:pPr marL="1371600" lvl="2" indent="-457200" eaLnBrk="1" hangingPunct="1">
              <a:buFont typeface="Wingdings" pitchFamily="2" charset="2"/>
              <a:buAutoNum type="arabicPeriod"/>
              <a:defRPr/>
            </a:pPr>
            <a:endParaRPr lang="en-US" b="1" smtClean="0"/>
          </a:p>
          <a:p>
            <a:pPr marL="1371600" lvl="2" indent="-457200" eaLnBrk="1" hangingPunct="1">
              <a:buFont typeface="Wingdings" pitchFamily="2" charset="2"/>
              <a:buAutoNum type="arabicPeriod"/>
              <a:defRPr/>
            </a:pPr>
            <a:endParaRPr lang="en-US" b="1" smtClean="0"/>
          </a:p>
          <a:p>
            <a:pPr marL="1371600" lvl="2" indent="-457200" eaLnBrk="1" hangingPunct="1">
              <a:buFont typeface="Wingdings" pitchFamily="2" charset="2"/>
              <a:buAutoNum type="arabicPeriod"/>
              <a:defRPr/>
            </a:pPr>
            <a:r>
              <a:rPr lang="en-US" b="1" smtClean="0"/>
              <a:t>Write questions for each quote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158750"/>
            <a:ext cx="8839200" cy="1258888"/>
          </a:xfrm>
        </p:spPr>
        <p:txBody>
          <a:bodyPr/>
          <a:lstStyle/>
          <a:p>
            <a:pPr eaLnBrk="1" hangingPunct="1">
              <a:defRPr/>
            </a:pPr>
            <a:r>
              <a:rPr lang="en-US" sz="4000" b="1" smtClean="0"/>
              <a:t>Agriculture vs. Rural Development</a:t>
            </a:r>
          </a:p>
        </p:txBody>
      </p:sp>
      <p:sp>
        <p:nvSpPr>
          <p:cNvPr id="41987" name="Rectangle 3"/>
          <p:cNvSpPr>
            <a:spLocks noGrp="1" noChangeArrowheads="1"/>
          </p:cNvSpPr>
          <p:nvPr>
            <p:ph type="body" idx="1"/>
          </p:nvPr>
        </p:nvSpPr>
        <p:spPr>
          <a:xfrm>
            <a:off x="457200" y="1600200"/>
            <a:ext cx="8229600" cy="5257800"/>
          </a:xfrm>
        </p:spPr>
        <p:txBody>
          <a:bodyPr/>
          <a:lstStyle/>
          <a:p>
            <a:pPr marL="609600" indent="-609600" eaLnBrk="1" hangingPunct="1">
              <a:buFont typeface="Wingdings" pitchFamily="2" charset="2"/>
              <a:buNone/>
              <a:defRPr/>
            </a:pPr>
            <a:r>
              <a:rPr lang="en-US" b="1" smtClean="0"/>
              <a:t>A.  Agricultural Development</a:t>
            </a:r>
          </a:p>
          <a:p>
            <a:pPr marL="609600" indent="-609600" eaLnBrk="1" hangingPunct="1">
              <a:buFont typeface="Wingdings" pitchFamily="2" charset="2"/>
              <a:buAutoNum type="alphaUcPeriod"/>
              <a:defRPr/>
            </a:pPr>
            <a:endParaRPr lang="en-US" b="1" smtClean="0"/>
          </a:p>
          <a:p>
            <a:pPr marL="609600" indent="-609600" eaLnBrk="1" hangingPunct="1">
              <a:defRPr/>
            </a:pPr>
            <a:r>
              <a:rPr lang="en-US" b="1" smtClean="0"/>
              <a:t>	Hunting and Gathering</a:t>
            </a:r>
          </a:p>
          <a:p>
            <a:pPr marL="609600" indent="-609600" eaLnBrk="1" hangingPunct="1">
              <a:defRPr/>
            </a:pPr>
            <a:endParaRPr lang="en-US" b="1" smtClean="0"/>
          </a:p>
          <a:p>
            <a:pPr marL="609600" indent="-609600" eaLnBrk="1" hangingPunct="1">
              <a:defRPr/>
            </a:pPr>
            <a:r>
              <a:rPr lang="en-US" b="1" smtClean="0"/>
              <a:t>	Subsistence Agriculture- Food</a:t>
            </a:r>
          </a:p>
          <a:p>
            <a:pPr marL="609600" indent="-609600" eaLnBrk="1" hangingPunct="1">
              <a:defRPr/>
            </a:pPr>
            <a:endParaRPr lang="en-US" b="1" smtClean="0"/>
          </a:p>
          <a:p>
            <a:pPr marL="609600" indent="-609600" eaLnBrk="1" hangingPunct="1">
              <a:defRPr/>
            </a:pPr>
            <a:r>
              <a:rPr lang="en-US" b="1" smtClean="0"/>
              <a:t>	Livestock</a:t>
            </a:r>
          </a:p>
          <a:p>
            <a:pPr marL="609600" indent="-609600" eaLnBrk="1" hangingPunct="1">
              <a:defRPr/>
            </a:pPr>
            <a:endParaRPr lang="en-US" b="1" smtClean="0"/>
          </a:p>
          <a:p>
            <a:pPr marL="609600" indent="-609600" eaLnBrk="1" hangingPunct="1">
              <a:defRPr/>
            </a:pPr>
            <a:r>
              <a:rPr lang="en-US" b="1" smtClean="0"/>
              <a:t>	Commercial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b="1" smtClean="0"/>
              <a:t>Hunting and Gathering</a:t>
            </a:r>
          </a:p>
        </p:txBody>
      </p:sp>
      <p:pic>
        <p:nvPicPr>
          <p:cNvPr id="71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257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defRPr/>
            </a:pPr>
            <a:r>
              <a:rPr lang="en-US" b="1" smtClean="0"/>
              <a:t>B.  Rural Development</a:t>
            </a:r>
          </a:p>
        </p:txBody>
      </p:sp>
      <p:sp>
        <p:nvSpPr>
          <p:cNvPr id="43011" name="Rectangle 3"/>
          <p:cNvSpPr>
            <a:spLocks noGrp="1" noChangeArrowheads="1"/>
          </p:cNvSpPr>
          <p:nvPr>
            <p:ph type="body" idx="1"/>
          </p:nvPr>
        </p:nvSpPr>
        <p:spPr>
          <a:xfrm>
            <a:off x="457200" y="1600200"/>
            <a:ext cx="8229600" cy="5257800"/>
          </a:xfrm>
        </p:spPr>
        <p:txBody>
          <a:bodyPr/>
          <a:lstStyle/>
          <a:p>
            <a:pPr eaLnBrk="1" hangingPunct="1">
              <a:lnSpc>
                <a:spcPct val="90000"/>
              </a:lnSpc>
              <a:buFont typeface="Wingdings" pitchFamily="2" charset="2"/>
              <a:buNone/>
              <a:defRPr/>
            </a:pPr>
            <a:r>
              <a:rPr lang="en-US" smtClean="0"/>
              <a:t>		Land Use and Land Tenure</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		Water Points</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		Rural Industrialization</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		Micro-Credit</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		Integrated Development: Social 	and Economic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b="1" smtClean="0"/>
              <a:t>Land Use</a:t>
            </a:r>
          </a:p>
        </p:txBody>
      </p:sp>
      <p:pic>
        <p:nvPicPr>
          <p:cNvPr id="92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257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8750"/>
            <a:ext cx="9144000" cy="1258888"/>
          </a:xfrm>
        </p:spPr>
        <p:txBody>
          <a:bodyPr/>
          <a:lstStyle/>
          <a:p>
            <a:pPr eaLnBrk="1" hangingPunct="1">
              <a:defRPr/>
            </a:pPr>
            <a:r>
              <a:rPr lang="en-US" sz="3600" b="1" dirty="0" smtClean="0"/>
              <a:t>Theories of agricultural development: Issue- Peasant farmer as decision-maker</a:t>
            </a:r>
            <a:r>
              <a:rPr lang="en-US" sz="4000" dirty="0" smtClean="0"/>
              <a:t> </a:t>
            </a:r>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80000"/>
              </a:lnSpc>
              <a:buFont typeface="Wingdings" pitchFamily="2" charset="2"/>
              <a:buNone/>
              <a:defRPr/>
            </a:pPr>
            <a:r>
              <a:rPr lang="en-US" sz="2800" b="1" smtClean="0"/>
              <a:t>	</a:t>
            </a:r>
            <a:r>
              <a:rPr lang="en-US" b="1" smtClean="0"/>
              <a:t>1. Moral Economy- social and family obligations predominate</a:t>
            </a:r>
          </a:p>
          <a:p>
            <a:pPr eaLnBrk="1" hangingPunct="1">
              <a:lnSpc>
                <a:spcPct val="80000"/>
              </a:lnSpc>
              <a:buFont typeface="Wingdings" pitchFamily="2" charset="2"/>
              <a:buNone/>
              <a:defRPr/>
            </a:pPr>
            <a:endParaRPr lang="en-US" b="1" smtClean="0"/>
          </a:p>
          <a:p>
            <a:pPr eaLnBrk="1" hangingPunct="1">
              <a:lnSpc>
                <a:spcPct val="80000"/>
              </a:lnSpc>
              <a:buFont typeface="Wingdings" pitchFamily="2" charset="2"/>
              <a:buNone/>
              <a:defRPr/>
            </a:pPr>
            <a:r>
              <a:rPr lang="en-US" b="1" smtClean="0"/>
              <a:t>	2. Rational Economy- peasants are economically rational- self serving</a:t>
            </a:r>
          </a:p>
          <a:p>
            <a:pPr eaLnBrk="1" hangingPunct="1">
              <a:lnSpc>
                <a:spcPct val="80000"/>
              </a:lnSpc>
              <a:buFont typeface="Wingdings" pitchFamily="2" charset="2"/>
              <a:buNone/>
              <a:defRPr/>
            </a:pPr>
            <a:endParaRPr lang="en-US" b="1" smtClean="0"/>
          </a:p>
          <a:p>
            <a:pPr eaLnBrk="1" hangingPunct="1">
              <a:lnSpc>
                <a:spcPct val="80000"/>
              </a:lnSpc>
              <a:buFont typeface="Wingdings" pitchFamily="2" charset="2"/>
              <a:buNone/>
              <a:defRPr/>
            </a:pPr>
            <a:r>
              <a:rPr lang="en-US" b="1" smtClean="0"/>
              <a:t>	3. Patronage and Exchange Theory-rural dwellers seek protection in Zero Sum political Games (James Scott)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47800"/>
            <a:ext cx="4876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Grp="1" noChangeArrowheads="1"/>
          </p:cNvSpPr>
          <p:nvPr>
            <p:ph type="title"/>
          </p:nvPr>
        </p:nvSpPr>
        <p:spPr/>
        <p:txBody>
          <a:bodyPr/>
          <a:lstStyle/>
          <a:p>
            <a:pPr eaLnBrk="1" hangingPunct="1">
              <a:defRPr/>
            </a:pPr>
            <a:r>
              <a:rPr lang="en-US" b="1" smtClean="0"/>
              <a:t>Moral Economy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Competition</Template>
  <TotalTime>133</TotalTime>
  <Words>266</Words>
  <Application>Microsoft Office PowerPoint</Application>
  <PresentationFormat>On-screen Show (4:3)</PresentationFormat>
  <Paragraphs>144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Verdana</vt:lpstr>
      <vt:lpstr>Arial</vt:lpstr>
      <vt:lpstr>Wingdings</vt:lpstr>
      <vt:lpstr>Calibri</vt:lpstr>
      <vt:lpstr>Competition</vt:lpstr>
      <vt:lpstr>PIA 3395</vt:lpstr>
      <vt:lpstr>Week Ten</vt:lpstr>
      <vt:lpstr>Presentations</vt:lpstr>
      <vt:lpstr>Agriculture vs. Rural Development</vt:lpstr>
      <vt:lpstr>Hunting and Gathering</vt:lpstr>
      <vt:lpstr>B.  Rural Development</vt:lpstr>
      <vt:lpstr>Land Use</vt:lpstr>
      <vt:lpstr>Theories of agricultural development: Issue- Peasant farmer as decision-maker </vt:lpstr>
      <vt:lpstr>Moral Economy</vt:lpstr>
      <vt:lpstr>Role of Agriculture in development- (Martinussen) (1)</vt:lpstr>
      <vt:lpstr>Lack of Economic Surplus</vt:lpstr>
      <vt:lpstr>Role of Agriculture in development- (Martinussen) (2)</vt:lpstr>
      <vt:lpstr>Lurpak- Danish Dairy Production</vt:lpstr>
      <vt:lpstr>Service Delivery: NGOs, agriculture and the Private Sector (Staudt)</vt:lpstr>
      <vt:lpstr>Tea Plantation</vt:lpstr>
      <vt:lpstr>Service Delivery- Two</vt:lpstr>
      <vt:lpstr>Usufrict Defined</vt:lpstr>
      <vt:lpstr>Land Tenure</vt:lpstr>
      <vt:lpstr>Models of Agriculture and private and non-profit sector (Bebbington and Farmington in Edwards and Hume)</vt:lpstr>
      <vt:lpstr>Community Based Rural Association</vt:lpstr>
      <vt:lpstr>Models- Two</vt:lpstr>
      <vt:lpstr>Direct Self Governance</vt:lpstr>
      <vt:lpstr>Models- Three</vt:lpstr>
      <vt:lpstr>Training and Visit (T&amp;V)</vt:lpstr>
      <vt:lpstr>Models- Four</vt:lpstr>
      <vt:lpstr>PowerPoint Presentation</vt:lpstr>
      <vt:lpstr>Quotes-  Discuss each.  One:</vt:lpstr>
      <vt:lpstr>Two:</vt:lpstr>
      <vt:lpstr>Three:</vt:lpstr>
      <vt:lpstr>Mock Comprehensive Question</vt:lpstr>
      <vt:lpstr>Exercise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3393</dc:title>
  <dc:creator>Picard</dc:creator>
  <cp:lastModifiedBy>Owner</cp:lastModifiedBy>
  <cp:revision>10</cp:revision>
  <dcterms:created xsi:type="dcterms:W3CDTF">2009-03-10T16:02:48Z</dcterms:created>
  <dcterms:modified xsi:type="dcterms:W3CDTF">2013-03-19T19:32:31Z</dcterms:modified>
</cp:coreProperties>
</file>