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88" r:id="rId3"/>
    <p:sldId id="297" r:id="rId4"/>
    <p:sldId id="286" r:id="rId5"/>
    <p:sldId id="287" r:id="rId6"/>
    <p:sldId id="289" r:id="rId7"/>
    <p:sldId id="285" r:id="rId8"/>
    <p:sldId id="258" r:id="rId9"/>
    <p:sldId id="260" r:id="rId10"/>
    <p:sldId id="295" r:id="rId11"/>
    <p:sldId id="296" r:id="rId12"/>
    <p:sldId id="263" r:id="rId13"/>
    <p:sldId id="261" r:id="rId14"/>
    <p:sldId id="262" r:id="rId15"/>
    <p:sldId id="290" r:id="rId16"/>
    <p:sldId id="264" r:id="rId17"/>
    <p:sldId id="259" r:id="rId18"/>
    <p:sldId id="265" r:id="rId19"/>
    <p:sldId id="266" r:id="rId20"/>
    <p:sldId id="267" r:id="rId21"/>
    <p:sldId id="268" r:id="rId22"/>
    <p:sldId id="278" r:id="rId23"/>
    <p:sldId id="269" r:id="rId24"/>
    <p:sldId id="279" r:id="rId25"/>
    <p:sldId id="270" r:id="rId26"/>
    <p:sldId id="271" r:id="rId27"/>
    <p:sldId id="291" r:id="rId28"/>
    <p:sldId id="280" r:id="rId29"/>
    <p:sldId id="277" r:id="rId30"/>
    <p:sldId id="281" r:id="rId31"/>
    <p:sldId id="272" r:id="rId32"/>
    <p:sldId id="292" r:id="rId33"/>
    <p:sldId id="273" r:id="rId34"/>
    <p:sldId id="282" r:id="rId35"/>
    <p:sldId id="274" r:id="rId36"/>
    <p:sldId id="293" r:id="rId37"/>
    <p:sldId id="275" r:id="rId38"/>
    <p:sldId id="283" r:id="rId39"/>
    <p:sldId id="294" r:id="rId40"/>
    <p:sldId id="276" r:id="rId41"/>
    <p:sldId id="28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1E7F3E-5406-49E3-A9E8-FDC517617E64}" type="datetimeFigureOut">
              <a:rPr lang="en-US"/>
              <a:pPr/>
              <a:t>1/5/2013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9D939-9150-46D8-9D1D-B731DB5F4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CB2186-A0EF-4896-810B-EEBD4E20B5EB}" type="datetimeFigureOut">
              <a:rPr lang="en-US"/>
              <a:pPr/>
              <a:t>1/5/2013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BC07E-1659-4F84-A9BF-AB1A6A94F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2B5C1-5DD8-45F8-A885-18E7867D4465}" type="datetimeFigureOut">
              <a:rPr lang="en-US"/>
              <a:pPr/>
              <a:t>1/5/2013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067AA-DCF1-41E3-B6BC-1A1FAA4F8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1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34D9F-2048-498F-8C78-635DADA8C15E}" type="datetimeFigureOut">
              <a:rPr lang="en-US"/>
              <a:pPr/>
              <a:t>1/5/2013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547FD-3D5A-40A4-B783-C02208FC74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8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17E84-159B-4E91-95AA-92542C407589}" type="datetimeFigureOut">
              <a:rPr lang="en-US"/>
              <a:pPr/>
              <a:t>1/5/2013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0FCBC-81C4-4793-A0D0-9C5DF09C8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26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D58D9-72AE-4708-9233-45D4933826DF}" type="datetimeFigureOut">
              <a:rPr lang="en-US"/>
              <a:pPr/>
              <a:t>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E68C3-5DD6-4C72-A5D9-425398A47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97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D61D3-D5C9-4E27-B3F4-2FAEE105FEA4}" type="datetimeFigureOut">
              <a:rPr lang="en-US"/>
              <a:pPr/>
              <a:t>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4C9BD-4F93-4D51-A036-19E57F36A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6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FBF93-B05C-4ED7-B608-E0312E387959}" type="datetimeFigureOut">
              <a:rPr lang="en-US"/>
              <a:pPr/>
              <a:t>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E4574-4273-4A00-B912-7472631ABB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4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D8513D-E75E-4395-9609-436060E2E9F4}" type="datetimeFigureOut">
              <a:rPr lang="en-US"/>
              <a:pPr/>
              <a:t>1/5/2013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457E5-678C-45E3-B87D-79D5A8EAE5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7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5199D3-3E86-465F-A777-C95759690321}" type="datetimeFigureOut">
              <a:rPr lang="en-US"/>
              <a:pPr/>
              <a:t>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99B8D-4547-4508-82A5-213782FEB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68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6D595-E794-48BA-AA57-A499663F0F36}" type="datetimeFigureOut">
              <a:rPr lang="en-US"/>
              <a:pPr/>
              <a:t>1/5/2013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F9CA0-8765-455D-88E8-8161517EEF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7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BCC50720-70CE-4366-B9B9-2B169EEF485E}" type="datetimeFigureOut">
              <a:rPr lang="en-US"/>
              <a:pPr/>
              <a:t>1/5/2013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527A748-8BB8-429D-934D-5B88C20CD6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2" r:id="rId2"/>
    <p:sldLayoutId id="2147483807" r:id="rId3"/>
    <p:sldLayoutId id="2147483808" r:id="rId4"/>
    <p:sldLayoutId id="2147483809" r:id="rId5"/>
    <p:sldLayoutId id="2147483810" r:id="rId6"/>
    <p:sldLayoutId id="2147483803" r:id="rId7"/>
    <p:sldLayoutId id="2147483811" r:id="rId8"/>
    <p:sldLayoutId id="2147483812" r:id="rId9"/>
    <p:sldLayoutId id="2147483804" r:id="rId10"/>
    <p:sldLayoutId id="21474838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imgres?imgurl=http://z.about.com/d/animatedtv/1/0/2/D/hmguirk.jpg&amp;imgrefurl=http://animatedtv.about.com/od/homermovies/ig/-Home-Movies--Pictures/Coach-McGuirk.htm&amp;h=480&amp;w=640&amp;sz=122&amp;tbnid=fFcw-6zNxm0J::&amp;tbnh=103&amp;tbnw=137&amp;prev=/images?q=%2522Picture+of+coach%2522&amp;hl=en&amp;sa=X&amp;oi=image_result&amp;resnum=1&amp;ct=image&amp;cd=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358139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dirty="0" smtClean="0">
                <a:ea typeface="+mj-ea"/>
              </a:rPr>
              <a:t>PIA 3</a:t>
            </a:r>
            <a:r>
              <a:rPr lang="en-US" sz="6000" dirty="0" smtClean="0">
                <a:ea typeface="+mj-ea"/>
              </a:rPr>
              <a:t>395: </a:t>
            </a:r>
            <a:br>
              <a:rPr lang="en-US" sz="6000" dirty="0" smtClean="0">
                <a:ea typeface="+mj-ea"/>
              </a:rPr>
            </a:br>
            <a:r>
              <a:rPr lang="en-US" sz="6000" dirty="0" smtClean="0">
                <a:ea typeface="+mj-ea"/>
              </a:rPr>
              <a:t>Field Seminar in Development Theory</a:t>
            </a:r>
            <a:endParaRPr sz="6000" dirty="0" smtClean="0">
              <a:ea typeface="+mj-ea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en-US" sz="4000" b="1" smtClean="0"/>
          </a:p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Context in Time Is Important</a:t>
            </a:r>
            <a:endParaRPr lang="en-US" dirty="0">
              <a:ea typeface="+mj-ea"/>
            </a:endParaRPr>
          </a:p>
        </p:txBody>
      </p:sp>
      <p:pic>
        <p:nvPicPr>
          <p:cNvPr id="21506" name="Picture 2" descr="http://www.stanford.edu/dept/history/undergraduate/images/interdisciplin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55725"/>
            <a:ext cx="61722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edcommunity.apple.com/ali/galleryfiles/11251/Stravinsky_char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4390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ubtitle 4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376862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  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r>
              <a:rPr lang="en-US" sz="2100" b="1" smtClean="0"/>
              <a:t>The Readers Digest Approach:  Books about Books and Writers about Writers (WARNING)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endParaRPr lang="en-US" sz="2100" b="1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r>
              <a:rPr lang="en-US" sz="2100" b="1" smtClean="0"/>
              <a:t>Technique: Literature Mapping: Development Economics vs. Social and political concepts (See Literary Maps in Martinussen).  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endParaRPr lang="en-US" sz="2100" b="1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r>
              <a:rPr lang="en-US" sz="2100" b="1" smtClean="0"/>
              <a:t>As part of this process, prepare 6-7 sentences- major themes coming out of the reading. 10-12 authors in literary map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endParaRPr lang="en-US" sz="2100" b="1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r>
              <a:rPr lang="en-US" sz="2100" b="1" smtClean="0"/>
              <a:t>For ID students Materials from this class form the basis of the beginning of your preparation for the PhD Comprehensives. 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endParaRPr lang="en-US" sz="2100" b="1" smtClean="0"/>
          </a:p>
          <a:p>
            <a:pPr marL="493713" lvl="2" indent="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1500" b="1" smtClean="0"/>
              <a:t>                                       </a:t>
            </a:r>
            <a:r>
              <a:rPr lang="en-US" sz="2400" b="1" smtClean="0">
                <a:solidFill>
                  <a:srgbClr val="FF0000"/>
                </a:solidFill>
              </a:rPr>
              <a:t>Necessary but not sufficient</a:t>
            </a:r>
            <a:endParaRPr lang="en-US" sz="2400" smtClean="0">
              <a:solidFill>
                <a:srgbClr val="FF0000"/>
              </a:solidFill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endParaRPr lang="en-US" sz="2400" smtClean="0">
              <a:solidFill>
                <a:srgbClr val="FF0000"/>
              </a:solidFill>
            </a:endParaRPr>
          </a:p>
        </p:txBody>
      </p:sp>
      <p:sp>
        <p:nvSpPr>
          <p:cNvPr id="102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smtClean="0">
                <a:ea typeface="+mj-ea"/>
              </a:rPr>
              <a:t>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evelopme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55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Synthesis</a:t>
            </a:r>
            <a:endParaRPr lang="en-US" dirty="0">
              <a:ea typeface="+mj-ea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The bringing together of several things to find a common Theme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Reduction of a set of ideas to its core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Short succinct statements of comprehensive understanding .</a:t>
            </a:r>
            <a:r>
              <a:rPr lang="en-US" b="1" u="sng" smtClean="0"/>
              <a:t>LESS THAN TEN SENTENCES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rajcalab.files.wordpress.com/2008/03/cs11_synthesis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8009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Route B synthesis, </a:t>
            </a:r>
            <a:br>
              <a:rPr lang="en-US" dirty="0" smtClean="0">
                <a:ea typeface="+mj-ea"/>
              </a:rPr>
            </a:br>
            <a:r>
              <a:rPr lang="en-US" dirty="0" err="1" smtClean="0">
                <a:ea typeface="+mj-ea"/>
              </a:rPr>
              <a:t>monoannelation</a:t>
            </a:r>
            <a:r>
              <a:rPr lang="en-US" dirty="0" smtClean="0">
                <a:ea typeface="+mj-ea"/>
              </a:rPr>
              <a:t> 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1.  What is Development Studies? 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 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 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2. To what extent is it a normative rather than an empirical system of knowledge development? 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 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 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3. What changes of emphasis have occurred in the field since the Second World War?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 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 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4.  What has been the impact of September 11, 2001 on the field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Char char=""/>
            </a:pPr>
            <a:endParaRPr lang="en-US" sz="21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Four questions over the next fifteen weeks-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	The Theoretical Origins of Development Economics and Social and Political origins of Development</a:t>
            </a:r>
          </a:p>
          <a:p>
            <a:pPr eaLnBrk="1" hangingPunct="1">
              <a:lnSpc>
                <a:spcPct val="80000"/>
              </a:lnSpc>
            </a:pPr>
            <a:endParaRPr lang="en-US" sz="2500" b="1" smtClean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900" b="1" smtClean="0"/>
              <a:t>Golden Oldies:  Put in context, in time- </a:t>
            </a:r>
            <a:endParaRPr lang="en-US" sz="1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en-US" sz="2500" b="1" smtClean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900" b="1" smtClean="0"/>
              <a:t>The World According to Barbara Ward and Rupert Emerson:? </a:t>
            </a:r>
            <a:endParaRPr lang="en-US" sz="1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en-US" sz="2500" b="1" smtClean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900" b="1" smtClean="0"/>
              <a:t>This means the World at the End of Colonialism (Barbara Ward). </a:t>
            </a:r>
            <a:endParaRPr lang="en-US" sz="1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en-US" sz="2500" b="1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	The Questions and the Answer in 1960:  Capital Accumulation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5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The Logical Process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smtClean="0"/>
          </a:p>
          <a:p>
            <a:pPr eaLnBrk="1" hangingPunct="1">
              <a:buFont typeface="Wingdings 3" pitchFamily="18" charset="2"/>
              <a:buNone/>
            </a:pPr>
            <a:r>
              <a:rPr lang="en-US" b="1" smtClean="0"/>
              <a:t>	</a:t>
            </a:r>
            <a:r>
              <a:rPr lang="ja-JP" altLang="en-US" b="1" smtClean="0"/>
              <a:t>“</a:t>
            </a:r>
            <a:r>
              <a:rPr lang="en-US" altLang="ja-JP" b="1" smtClean="0"/>
              <a:t>Out of this 'primitive accumulation' came what might be called a 'breakthrough' to a new type of economy where, ...fresh capital [is] applied to all the processes of production...</a:t>
            </a:r>
            <a:r>
              <a:rPr lang="ja-JP" altLang="en-US" b="1" smtClean="0"/>
              <a:t>”</a:t>
            </a:r>
            <a:endParaRPr lang="en-US" altLang="ja-JP" smtClean="0"/>
          </a:p>
          <a:p>
            <a:pPr eaLnBrk="1" hangingPunct="1">
              <a:buFont typeface="Wingdings 3" pitchFamily="18" charset="2"/>
              <a:buNone/>
            </a:pPr>
            <a:r>
              <a:rPr lang="en-US" b="1" smtClean="0"/>
              <a:t> </a:t>
            </a:r>
            <a:endParaRPr lang="en-US" smtClean="0"/>
          </a:p>
          <a:p>
            <a:pPr eaLnBrk="1" hangingPunct="1">
              <a:buFont typeface="Wingdings 3" pitchFamily="18" charset="2"/>
              <a:buNone/>
            </a:pPr>
            <a:r>
              <a:rPr lang="en-US" b="1" smtClean="0"/>
              <a:t>						Barbara Ward</a:t>
            </a:r>
          </a:p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Barbara Ward Quote: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Development Theories</a:t>
            </a:r>
            <a:endParaRPr lang="en-US" dirty="0">
              <a:ea typeface="+mj-ea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sz="4400" b="1" smtClean="0"/>
              <a:t>Week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Primary Theory of Development</a:t>
            </a:r>
            <a:endParaRPr lang="en-US" dirty="0">
              <a:ea typeface="+mj-ea"/>
            </a:endParaRPr>
          </a:p>
        </p:txBody>
      </p:sp>
      <p:sp>
        <p:nvSpPr>
          <p:cNvPr id="31746" name="Text Placeholder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Dame Barbara Ward</a:t>
            </a:r>
          </a:p>
        </p:txBody>
      </p:sp>
      <p:sp>
        <p:nvSpPr>
          <p:cNvPr id="31747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Surplus Accumulation</a:t>
            </a:r>
          </a:p>
        </p:txBody>
      </p:sp>
      <p:pic>
        <p:nvPicPr>
          <p:cNvPr id="31748" name="Content Placeholder 6" descr="1100385i1[1]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52600"/>
            <a:ext cx="4073525" cy="3581400"/>
          </a:xfrm>
          <a:ln>
            <a:prstDash val="solid"/>
          </a:ln>
        </p:spPr>
      </p:pic>
      <p:pic>
        <p:nvPicPr>
          <p:cNvPr id="31749" name="Content Placeholder 7" descr="Surplus Accumulation]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497013"/>
            <a:ext cx="4041775" cy="3836987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b="1" smtClean="0"/>
              <a:t> </a:t>
            </a:r>
            <a:endParaRPr lang="en-US" sz="2300" smtClean="0"/>
          </a:p>
          <a:p>
            <a:pPr eaLnBrk="1" hangingPunct="1">
              <a:lnSpc>
                <a:spcPct val="80000"/>
              </a:lnSpc>
            </a:pPr>
            <a:r>
              <a:rPr lang="en-US" sz="2300" b="1" smtClean="0"/>
              <a:t> </a:t>
            </a:r>
            <a:endParaRPr lang="en-US" sz="2300" smtClean="0"/>
          </a:p>
          <a:p>
            <a:pPr eaLnBrk="1" hangingPunct="1">
              <a:lnSpc>
                <a:spcPct val="80000"/>
              </a:lnSpc>
            </a:pPr>
            <a:r>
              <a:rPr lang="en-US" sz="2300" b="1" smtClean="0"/>
              <a:t>1.  "The Primary Obstacles to Development are Administrative not Economic.</a:t>
            </a:r>
            <a:r>
              <a:rPr lang="ja-JP" altLang="en-US" sz="2300" b="1" smtClean="0"/>
              <a:t>“</a:t>
            </a:r>
            <a:r>
              <a:rPr lang="en-US" altLang="ja-JP" sz="2300" smtClean="0"/>
              <a:t>    </a:t>
            </a:r>
          </a:p>
          <a:p>
            <a:pPr eaLnBrk="1" hangingPunct="1">
              <a:lnSpc>
                <a:spcPct val="80000"/>
              </a:lnSpc>
            </a:pPr>
            <a:endParaRPr lang="en-US" sz="2300" b="1" smtClean="0"/>
          </a:p>
          <a:p>
            <a:pPr lvl="4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3700" b="1" smtClean="0"/>
              <a:t>               </a:t>
            </a:r>
            <a:r>
              <a:rPr lang="en-US" sz="3200" b="1" smtClean="0"/>
              <a:t>Donald Stone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b="1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b="1" smtClean="0"/>
              <a:t> </a:t>
            </a:r>
            <a:endParaRPr lang="en-US" sz="2300" smtClean="0"/>
          </a:p>
          <a:p>
            <a:pPr eaLnBrk="1" hangingPunct="1">
              <a:lnSpc>
                <a:spcPct val="80000"/>
              </a:lnSpc>
            </a:pPr>
            <a:r>
              <a:rPr lang="en-US" sz="2300" b="1" smtClean="0"/>
              <a:t>2. Development:  </a:t>
            </a:r>
            <a:r>
              <a:rPr lang="ja-JP" altLang="en-US" sz="2300" b="1" smtClean="0"/>
              <a:t>“</a:t>
            </a:r>
            <a:r>
              <a:rPr lang="en-US" altLang="ja-JP" sz="2300" b="1" smtClean="0"/>
              <a:t>Fad, theory or Problem?</a:t>
            </a:r>
            <a:r>
              <a:rPr lang="ja-JP" altLang="en-US" sz="2300" b="1" smtClean="0"/>
              <a:t>”</a:t>
            </a:r>
            <a:r>
              <a:rPr lang="en-US" altLang="ja-JP" sz="2300" b="1" smtClean="0"/>
              <a:t>      </a:t>
            </a:r>
          </a:p>
          <a:p>
            <a:pPr eaLnBrk="1" hangingPunct="1">
              <a:lnSpc>
                <a:spcPct val="80000"/>
              </a:lnSpc>
            </a:pPr>
            <a:endParaRPr lang="en-US" sz="2300" b="1" smtClean="0"/>
          </a:p>
          <a:p>
            <a:pPr eaLnBrk="1" hangingPunct="1">
              <a:lnSpc>
                <a:spcPct val="80000"/>
              </a:lnSpc>
            </a:pPr>
            <a:r>
              <a:rPr lang="en-US" sz="2300" b="1" smtClean="0"/>
              <a:t>                                </a:t>
            </a:r>
            <a:r>
              <a:rPr lang="en-US" sz="3000" b="1" smtClean="0"/>
              <a:t>Martin Staniland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 </a:t>
            </a:r>
          </a:p>
          <a:p>
            <a:pPr eaLnBrk="1" hangingPunct="1">
              <a:lnSpc>
                <a:spcPct val="80000"/>
              </a:lnSpc>
            </a:pPr>
            <a:endParaRPr lang="en-US" sz="230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Preliminary Criticism of Development Theory:</a:t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Commentary: No </a:t>
            </a:r>
            <a:r>
              <a:rPr lang="en-US" dirty="0" err="1" smtClean="0">
                <a:ea typeface="+mj-ea"/>
              </a:rPr>
              <a:t>monotheory</a:t>
            </a:r>
            <a:endParaRPr lang="en-US" dirty="0">
              <a:ea typeface="+mj-ea"/>
            </a:endParaRPr>
          </a:p>
        </p:txBody>
      </p:sp>
      <p:sp>
        <p:nvSpPr>
          <p:cNvPr id="33794" name="Text Placeholder 4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Donald C. Stone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</a:rPr>
              <a:t>Martin </a:t>
            </a:r>
            <a:r>
              <a:rPr lang="en-US" dirty="0" err="1" smtClean="0">
                <a:ea typeface="+mn-ea"/>
              </a:rPr>
              <a:t>Staniland</a:t>
            </a:r>
            <a:r>
              <a:rPr lang="en-US" dirty="0" smtClean="0">
                <a:ea typeface="+mn-ea"/>
              </a:rPr>
              <a:t> and Students</a:t>
            </a:r>
            <a:endParaRPr lang="en-US" dirty="0">
              <a:ea typeface="+mn-ea"/>
            </a:endParaRPr>
          </a:p>
        </p:txBody>
      </p:sp>
      <p:pic>
        <p:nvPicPr>
          <p:cNvPr id="33796" name="Content Placeholder 8" descr="fig113[1].gif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649413"/>
            <a:ext cx="2724150" cy="3533775"/>
          </a:xfrm>
          <a:ln>
            <a:prstDash val="solid"/>
          </a:ln>
        </p:spPr>
      </p:pic>
      <p:pic>
        <p:nvPicPr>
          <p:cNvPr id="33797" name="Content Placeholder 9" descr="Martin Staniland and Students.bmp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739900"/>
            <a:ext cx="4041775" cy="3351213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smtClean="0"/>
              <a:t> </a:t>
            </a:r>
            <a:endParaRPr lang="en-US" sz="19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smtClean="0"/>
              <a:t>1. Social Changes: A concept of progress.  Society is getting better. Basic Needs Approach</a:t>
            </a:r>
            <a:endParaRPr lang="en-US" sz="19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smtClean="0"/>
              <a:t> </a:t>
            </a:r>
            <a:endParaRPr lang="en-US" sz="19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smtClean="0"/>
              <a:t> </a:t>
            </a:r>
            <a:endParaRPr lang="en-US" sz="19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smtClean="0"/>
              <a:t>2. Physical and biological changes and population growth</a:t>
            </a:r>
            <a:endParaRPr lang="en-US" sz="19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smtClean="0"/>
              <a:t> </a:t>
            </a:r>
            <a:endParaRPr lang="en-US" sz="19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smtClean="0"/>
              <a:t> </a:t>
            </a:r>
            <a:endParaRPr lang="en-US" sz="19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smtClean="0"/>
              <a:t>3. Economic Growth- The application of science and the use of savings (capital) to develop it (Primitive Accumulation and take off- Walt Rostow and Arthur Lewis)</a:t>
            </a:r>
            <a:endParaRPr lang="en-US" sz="19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smtClean="0"/>
              <a:t> </a:t>
            </a:r>
            <a:endParaRPr lang="en-US" sz="19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smtClean="0"/>
              <a:t> </a:t>
            </a:r>
            <a:endParaRPr lang="en-US" sz="19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smtClean="0"/>
              <a:t>4. Debate over the role of Government and the role of Nationalism (Turner and Holme)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1900" b="1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smtClean="0"/>
              <a:t>5. Debates about Underdevelopment</a:t>
            </a:r>
            <a:endParaRPr lang="en-US" sz="1900" smtClean="0"/>
          </a:p>
          <a:p>
            <a:pPr eaLnBrk="1" hangingPunct="1">
              <a:lnSpc>
                <a:spcPct val="80000"/>
              </a:lnSpc>
            </a:pPr>
            <a:endParaRPr lang="en-US" sz="19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Development- A Multiplicity of Views: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 </a:t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UNDERDEVELOPMENT</a:t>
            </a:r>
            <a:endParaRPr lang="en-US" dirty="0">
              <a:ea typeface="+mj-ea"/>
            </a:endParaRPr>
          </a:p>
        </p:txBody>
      </p:sp>
      <p:pic>
        <p:nvPicPr>
          <p:cNvPr id="35842" name="Content Placeholder 5" descr="Underdevelopme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0213" y="1600200"/>
            <a:ext cx="5767387" cy="4305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a. Overall Debate: Protestantism and wealth (neo-orthodoxy) vs. Keynesianism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 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b. Modernization and Keynes 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 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 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c. Structuralism and dependence 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 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 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d. Neo-populist basic needs vs. Orthodoxy Market</a:t>
            </a:r>
            <a:endParaRPr lang="en-US" sz="2500" smtClean="0"/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Debate over Government and Market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700" b="1" smtClean="0"/>
              <a:t> </a:t>
            </a:r>
            <a:endParaRPr lang="en-US" sz="17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700" b="1" smtClean="0"/>
              <a:t> </a:t>
            </a:r>
            <a:endParaRPr lang="en-US" sz="17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700" b="1" smtClean="0"/>
              <a:t>	</a:t>
            </a:r>
            <a:r>
              <a:rPr lang="en-US" sz="2100" b="1" smtClean="0"/>
              <a:t>Social Centric: class analysis and Marxist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	Discourages entrepreneurialism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	Anti-pluralism, corporatist theories</a:t>
            </a:r>
          </a:p>
          <a:p>
            <a:pPr eaLnBrk="1" hangingPunct="1">
              <a:lnSpc>
                <a:spcPct val="80000"/>
              </a:lnSpc>
            </a:pPr>
            <a:endParaRPr lang="en-US" sz="2100" b="1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	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	Neo-Classical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700" b="1" smtClean="0"/>
              <a:t> </a:t>
            </a:r>
            <a:endParaRPr lang="en-US" sz="1700" smtClean="0"/>
          </a:p>
          <a:p>
            <a:pPr eaLnBrk="1" hangingPunct="1">
              <a:lnSpc>
                <a:spcPct val="80000"/>
              </a:lnSpc>
            </a:pPr>
            <a:r>
              <a:rPr lang="en-US" sz="1700" b="1" smtClean="0"/>
              <a:t> </a:t>
            </a:r>
            <a:endParaRPr lang="en-US" sz="17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Critiques of the Role of State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workerspartynz.files.wordpress.com/2008/04/marxism-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4724400" cy="66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Class?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Content Placeholder 3" descr="findlay_market_plaza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3050" y="1481138"/>
            <a:ext cx="60579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Entrepreneurialism?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1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 	Public choice- rational state interests  (institutional state)- Development theory is anti-freedom and anti-rational.  Rational decisions must be individual</a:t>
            </a:r>
            <a:endParaRPr lang="en-US" sz="21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 </a:t>
            </a:r>
            <a:endParaRPr lang="en-US" sz="21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 </a:t>
            </a:r>
            <a:endParaRPr lang="en-US" sz="21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	Anti State Centric: bureaucratic politics is the danger</a:t>
            </a:r>
            <a:endParaRPr lang="en-US" sz="21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 </a:t>
            </a:r>
            <a:endParaRPr lang="en-US" sz="2100" smtClean="0"/>
          </a:p>
          <a:p>
            <a:pPr eaLnBrk="1" hangingPunct="1">
              <a:lnSpc>
                <a:spcPct val="80000"/>
              </a:lnSpc>
            </a:pPr>
            <a:endParaRPr lang="en-US" sz="21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	Development Administration vs. Policy vs. Management</a:t>
            </a:r>
            <a:endParaRPr lang="en-US" sz="21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 </a:t>
            </a:r>
            <a:endParaRPr lang="en-US" sz="21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 </a:t>
            </a:r>
            <a:endParaRPr lang="en-US" sz="21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smtClean="0"/>
              <a:t>	The Role of Theory and </a:t>
            </a:r>
            <a:r>
              <a:rPr lang="ja-JP" altLang="en-US" sz="2100" b="1" smtClean="0"/>
              <a:t>“</a:t>
            </a:r>
            <a:r>
              <a:rPr lang="en-US" altLang="ja-JP" sz="2100" b="1" smtClean="0"/>
              <a:t>Theory Perusal</a:t>
            </a:r>
            <a:r>
              <a:rPr lang="ja-JP" altLang="en-US" sz="2100" b="1" smtClean="0"/>
              <a:t>”</a:t>
            </a:r>
            <a:r>
              <a:rPr lang="en-US" altLang="ja-JP" sz="2100" b="1" smtClean="0"/>
              <a:t> (Staniland).  Should practitioners be anti-theory</a:t>
            </a:r>
            <a:endParaRPr lang="en-US" altLang="ja-JP" sz="2100" smtClean="0"/>
          </a:p>
          <a:p>
            <a:pPr eaLnBrk="1" hangingPunct="1">
              <a:lnSpc>
                <a:spcPct val="80000"/>
              </a:lnSpc>
            </a:pPr>
            <a:endParaRPr lang="en-US" sz="2100" smtClean="0"/>
          </a:p>
          <a:p>
            <a:pPr eaLnBrk="1" hangingPunct="1">
              <a:lnSpc>
                <a:spcPct val="80000"/>
              </a:lnSpc>
            </a:pPr>
            <a:endParaRPr lang="en-US" sz="21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Neo-Classical Criticism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z="4400" smtClean="0"/>
              <a:t>The Syllabus</a:t>
            </a:r>
          </a:p>
          <a:p>
            <a:endParaRPr lang="en-US" sz="4400" smtClean="0"/>
          </a:p>
          <a:p>
            <a:r>
              <a:rPr lang="en-US" sz="4400" smtClean="0"/>
              <a:t>The Methodology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Overview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Content Placeholder 3" descr="nq041206[1].gi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8763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	Normative vs. Moral (Isbister)- Statements of Value-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		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			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			eg. Normative is important 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 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  		a. The Framework: (Descartes-  Cartesian)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 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		b.  An Ideology:  Marxism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 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 </a:t>
            </a:r>
            <a:r>
              <a:rPr lang="en-US" sz="2000" smtClean="0"/>
              <a:t>                </a:t>
            </a:r>
            <a:r>
              <a:rPr lang="en-US" sz="2000" b="1" smtClean="0"/>
              <a:t>eg. Power which the Third World (Estate) Lacks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 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 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		c.  Social Obligations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 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Normative vs. the Empirical Dimension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t1.gstatic.com/images?q=tbn:OpaNhXmhBkTJ9M:http://www.religionrocks.me.uk/Whos%20who/descartes.jpg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29565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4" descr="http://www.styluspub.com/images/authors/14388_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Normative</a:t>
            </a:r>
            <a:endParaRPr lang="en-US" dirty="0">
              <a:ea typeface="+mj-ea"/>
            </a:endParaRPr>
          </a:p>
        </p:txBody>
      </p:sp>
      <p:sp>
        <p:nvSpPr>
          <p:cNvPr id="44036" name="Text Placeholder 20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r>
              <a:rPr lang="en-US" b="1" smtClean="0"/>
              <a:t>René Descartes  31 March 1596 – 11 February 1650</a:t>
            </a:r>
          </a:p>
        </p:txBody>
      </p:sp>
      <p:sp>
        <p:nvSpPr>
          <p:cNvPr id="44037" name="Text Placeholder 22"/>
          <p:cNvSpPr>
            <a:spLocks noGrp="1"/>
          </p:cNvSpPr>
          <p:nvPr>
            <p:ph type="body" sz="half" idx="3"/>
          </p:nvPr>
        </p:nvSpPr>
        <p:spPr>
          <a:xfrm>
            <a:off x="4645025" y="4953000"/>
            <a:ext cx="4041775" cy="1905000"/>
          </a:xfrm>
          <a:ln>
            <a:headEnd/>
            <a:tailEnd/>
          </a:ln>
        </p:spPr>
        <p:txBody>
          <a:bodyPr/>
          <a:lstStyle/>
          <a:p>
            <a:r>
              <a:rPr lang="en-US" b="1" smtClean="0"/>
              <a:t>René Descartes, French Philosopher, 1596-1650</a:t>
            </a:r>
            <a:endParaRPr lang="en-US" smtClean="0"/>
          </a:p>
        </p:txBody>
      </p:sp>
      <p:sp>
        <p:nvSpPr>
          <p:cNvPr id="44038" name="Content Placeholder 13"/>
          <p:cNvSpPr>
            <a:spLocks noGrp="1"/>
          </p:cNvSpPr>
          <p:nvPr>
            <p:ph sz="quarter" idx="2"/>
          </p:nvPr>
        </p:nvSpPr>
        <p:spPr>
          <a:xfrm>
            <a:off x="228600" y="609600"/>
            <a:ext cx="4268788" cy="6553200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7950" indent="0">
              <a:buFont typeface="Wingdings 3" pitchFamily="18" charset="2"/>
              <a:buNone/>
            </a:pPr>
            <a:r>
              <a:rPr lang="en-US" b="1" smtClean="0"/>
              <a:t>	John Isbister</a:t>
            </a:r>
          </a:p>
          <a:p>
            <a:pPr marL="107950" indent="0">
              <a:buFont typeface="Wingdings 3" pitchFamily="18" charset="2"/>
              <a:buNone/>
            </a:pPr>
            <a:endParaRPr lang="en-US" b="1" smtClean="0"/>
          </a:p>
          <a:p>
            <a:pPr marL="107950" indent="0">
              <a:buFont typeface="Wingdings 3" pitchFamily="18" charset="2"/>
              <a:buNone/>
            </a:pPr>
            <a:r>
              <a:rPr lang="en-US" b="1" smtClean="0"/>
              <a:t>	Laurentian University 	Ontario</a:t>
            </a:r>
          </a:p>
        </p:txBody>
      </p:sp>
      <p:sp>
        <p:nvSpPr>
          <p:cNvPr id="44039" name="Content Placeholder 23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9196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smtClean="0"/>
              <a:t> </a:t>
            </a:r>
            <a:endParaRPr lang="en-US" sz="23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smtClean="0"/>
              <a:t>a. Observation- based on evidence, experience and inference</a:t>
            </a:r>
            <a:endParaRPr lang="en-US" sz="23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smtClean="0"/>
              <a:t> </a:t>
            </a:r>
            <a:endParaRPr lang="en-US" sz="23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smtClean="0"/>
              <a:t>b. Methodology- Multidisciplinary </a:t>
            </a:r>
            <a:endParaRPr lang="en-US" sz="23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smtClean="0"/>
              <a:t>  </a:t>
            </a:r>
            <a:endParaRPr lang="en-US" sz="23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smtClean="0"/>
              <a:t>c. Paradigm of Analysis:  Scientific Method</a:t>
            </a:r>
            <a:endParaRPr lang="en-US" sz="23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smtClean="0"/>
              <a:t> </a:t>
            </a:r>
            <a:endParaRPr lang="en-US" sz="23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smtClean="0"/>
              <a:t> </a:t>
            </a:r>
            <a:r>
              <a:rPr lang="en-US" sz="2300" smtClean="0"/>
              <a:t>		</a:t>
            </a:r>
            <a:r>
              <a:rPr lang="en-US" sz="2300" b="1" smtClean="0"/>
              <a:t>Methodology is a way of carrying out an inquiry 	consisting of a set of quantitative or qualitative 	methods</a:t>
            </a:r>
            <a:endParaRPr lang="en-US" sz="23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smtClean="0"/>
              <a:t> </a:t>
            </a:r>
            <a:endParaRPr lang="en-US" sz="23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smtClean="0"/>
              <a:t>d. The role models and Ideal Types- Allow for measurement</a:t>
            </a:r>
            <a:endParaRPr lang="en-US" sz="2300" smtClean="0"/>
          </a:p>
          <a:p>
            <a:pPr eaLnBrk="1" hangingPunct="1">
              <a:lnSpc>
                <a:spcPct val="80000"/>
              </a:lnSpc>
            </a:pPr>
            <a:endParaRPr lang="en-US" sz="23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Empirical Analysis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Content Placeholder 3" descr="Empiric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50" y="2362200"/>
            <a:ext cx="6456363" cy="304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Empirical Criticism of Normative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analysis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smtClean="0"/>
              <a:t>	Theories are generalized statements summarizing the relationships between the actions of sets of variables </a:t>
            </a:r>
            <a:endParaRPr lang="en-US" sz="250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smtClean="0"/>
              <a:t> </a:t>
            </a:r>
            <a:endParaRPr lang="en-US" sz="250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smtClean="0"/>
              <a:t> </a:t>
            </a:r>
            <a:endParaRPr lang="en-US" sz="250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smtClean="0"/>
              <a:t>	Deductive theories suggest a hierarchical system of propositions that implies some precisely specified outcomes or events </a:t>
            </a:r>
            <a:endParaRPr lang="en-US" sz="250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smtClean="0"/>
              <a:t> </a:t>
            </a:r>
            <a:endParaRPr lang="en-US" sz="250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smtClean="0"/>
              <a:t> </a:t>
            </a:r>
            <a:endParaRPr lang="en-US" sz="250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smtClean="0"/>
              <a:t>	Inductive models are developed from the observation of patterns of random events</a:t>
            </a:r>
            <a:endParaRPr lang="en-US" sz="2500" smtClean="0"/>
          </a:p>
          <a:p>
            <a:pPr eaLnBrk="1" hangingPunct="1">
              <a:lnSpc>
                <a:spcPct val="90000"/>
              </a:lnSpc>
            </a:pPr>
            <a:endParaRPr lang="en-US" sz="25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Theories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www.thoughtsfromaconservativemom.com/wp-content/uploads/2010/07/penguin-log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5463"/>
            <a:ext cx="6019800" cy="60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376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	1. paradigms are models, systems, concepts that constitute a framework for research and approaches that constitute a framework for research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 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 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	2. Models are simplified ways of describing relationships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	 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	 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	3. Causality suggests a relationship where one condition influences another issue.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  </a:t>
            </a:r>
            <a:endParaRPr lang="en-US" sz="2000" smtClean="0"/>
          </a:p>
          <a:p>
            <a:pPr lvl="1" eaLnBrk="1" hangingPunct="1">
              <a:lnSpc>
                <a:spcPct val="80000"/>
              </a:lnSpc>
              <a:buFont typeface="Verdana" pitchFamily="34" charset="0"/>
              <a:buNone/>
            </a:pPr>
            <a:r>
              <a:rPr lang="en-US" sz="2000" b="1" smtClean="0"/>
              <a:t>	-Independent variables that changes in the variable effect changes on the other variable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000" smtClean="0"/>
          </a:p>
          <a:p>
            <a:pPr lvl="1" eaLnBrk="1" hangingPunct="1">
              <a:lnSpc>
                <a:spcPct val="80000"/>
              </a:lnSpc>
              <a:buFont typeface="Verdana" pitchFamily="34" charset="0"/>
              <a:buNone/>
            </a:pPr>
            <a:r>
              <a:rPr lang="en-US" sz="2000" b="1" smtClean="0"/>
              <a:t>	-Dependent variables suggest that the variables are explained by other actions that the theory seeks to explain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/>
              <a:t/>
            </a:r>
            <a:br>
              <a:rPr lang="en-US" sz="1300" smtClean="0"/>
            </a:br>
            <a:endParaRPr lang="en-US" sz="1300" smtClean="0"/>
          </a:p>
          <a:p>
            <a:pPr eaLnBrk="1" hangingPunct="1">
              <a:lnSpc>
                <a:spcPct val="80000"/>
              </a:lnSpc>
            </a:pPr>
            <a:endParaRPr lang="en-US" sz="1300" smtClean="0"/>
          </a:p>
          <a:p>
            <a:pPr eaLnBrk="1" hangingPunct="1">
              <a:lnSpc>
                <a:spcPct val="80000"/>
              </a:lnSpc>
            </a:pPr>
            <a:endParaRPr lang="en-US" sz="13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A basic vocabulary</a:t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Content Placeholder 3" descr="causality_to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295400"/>
            <a:ext cx="5537200" cy="49831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Causality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ttps://ijtihadtoday.org/reason/images/e/e0/DeductiveLogic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24775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91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ea typeface="+mj-ea"/>
              </a:rPr>
              <a:t>Return on Investment (ROI)</a:t>
            </a:r>
            <a:br>
              <a:rPr lang="en-US" sz="4000" dirty="0" smtClean="0">
                <a:ea typeface="+mj-ea"/>
              </a:rPr>
            </a:br>
            <a:r>
              <a:rPr lang="en-US" sz="4000" dirty="0" smtClean="0">
                <a:ea typeface="+mj-ea"/>
              </a:rPr>
              <a:t>Logical Reasoning</a:t>
            </a:r>
            <a:endParaRPr lang="en-US" sz="4000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Course Methodology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Focus in this course: Major conceptual approaches to Development Theory (Planning, Management and Policies)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Role of Instructor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That of a </a:t>
            </a:r>
            <a:r>
              <a:rPr lang="ja-JP" altLang="en-US" b="1" smtClean="0"/>
              <a:t>“</a:t>
            </a:r>
            <a:r>
              <a:rPr lang="en-US" altLang="ja-JP" b="1" smtClean="0"/>
              <a:t>Coach</a:t>
            </a:r>
            <a:r>
              <a:rPr lang="ja-JP" altLang="en-US" b="1" smtClean="0"/>
              <a:t>”</a:t>
            </a:r>
            <a:r>
              <a:rPr lang="en-US" altLang="ja-JP" b="1" smtClean="0"/>
              <a:t> to support efforts to support efforts to pass comprehensives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No pre-tests, no papers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b="1" dirty="0" smtClean="0">
                <a:ea typeface="+mn-ea"/>
              </a:rPr>
              <a:t>	4. The hypothesis is a statement of the relationship between two or more variables when at least one is dependent and the other is independent.</a:t>
            </a:r>
            <a:endParaRPr lang="en-US" sz="2800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800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800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b="1" dirty="0" smtClean="0">
                <a:ea typeface="+mn-ea"/>
              </a:rPr>
              <a:t>	5. Research design development is an operational plan put into an operational framework that is applied in the field</a:t>
            </a:r>
            <a:endParaRPr lang="en-US" dirty="0">
              <a:ea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A Basic Vocabulary, Continued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z="4400" b="1" smtClean="0"/>
              <a:t>DISCUSSION AND QUESTIONS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Review of Syllabus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animatedtv.about.com/od/homermovies/ig/-Home-Movies--Pictures/Coach-McGuirk.ht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47640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PHD Students</a:t>
            </a:r>
            <a:endParaRPr lang="en-US" dirty="0">
              <a:ea typeface="+mj-ea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sz="4400" b="1" smtClean="0"/>
              <a:t>After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075432" cy="5626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ea typeface="+mj-ea"/>
              </a:rPr>
              <a:t>Michael Phelps</a:t>
            </a:r>
            <a:r>
              <a:rPr lang="en-US" sz="3200" dirty="0" smtClean="0">
                <a:ea typeface="+mj-ea"/>
              </a:rPr>
              <a:t/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/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/>
            </a:r>
            <a:br>
              <a:rPr lang="en-US" sz="3200" dirty="0" smtClean="0">
                <a:ea typeface="+mj-ea"/>
              </a:rPr>
            </a:br>
            <a:endParaRPr lang="en-US" sz="3200" dirty="0" smtClean="0">
              <a:ea typeface="+mj-ea"/>
            </a:endParaRPr>
          </a:p>
        </p:txBody>
      </p:sp>
      <p:pic>
        <p:nvPicPr>
          <p:cNvPr id="11267" name="Picture Placeholder 4" descr="Michael Phelp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5" r="235"/>
          <a:stretch>
            <a:fillRect/>
          </a:stretch>
        </p:blipFill>
        <p:spPr>
          <a:xfrm>
            <a:off x="609600" y="0"/>
            <a:ext cx="7848600" cy="5105400"/>
          </a:xfrm>
        </p:spPr>
      </p:pic>
      <p:sp>
        <p:nvSpPr>
          <p:cNvPr id="18435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 eaLnBrk="1" hangingPunct="1"/>
            <a:endParaRPr lang="en-US" b="1" smtClean="0"/>
          </a:p>
          <a:p>
            <a:pPr marR="0" eaLnBrk="1" hangingPunct="1"/>
            <a:r>
              <a:rPr lang="en-US" sz="2800" b="1" smtClean="0"/>
              <a:t>After Comprehensives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376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Note:  	Specific links with Development 			Policy and Management (PIA 2501)- 		The Building Course.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b="1" smtClean="0"/>
              <a:t>		1.  Golden Oldies: Putting Context in Time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b="1" smtClean="0"/>
              <a:t>		2.  Literary Maps: Understanding Linkages 	     of Time and People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b="1" smtClean="0"/>
              <a:t>		3.  Synthesis:  Extracting Core Meaning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b="1" smtClean="0"/>
              <a:t>	          from material 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Course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jukebox-world.de/Forum/Bilder/OnRecords/GoldenOldies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6096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1574</TotalTime>
  <Words>219</Words>
  <Application>Microsoft Office PowerPoint</Application>
  <PresentationFormat>On-screen Show (4:3)</PresentationFormat>
  <Paragraphs>295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MS PGothic</vt:lpstr>
      <vt:lpstr>Lucida Sans Unicode</vt:lpstr>
      <vt:lpstr>Wingdings 3</vt:lpstr>
      <vt:lpstr>Verdana</vt:lpstr>
      <vt:lpstr>Wingdings 2</vt:lpstr>
      <vt:lpstr>Calibri</vt:lpstr>
      <vt:lpstr>Wingdings</vt:lpstr>
      <vt:lpstr>Concourse</vt:lpstr>
      <vt:lpstr>PIA 3395:  Field Seminar in Development Theory</vt:lpstr>
      <vt:lpstr>Development Theories</vt:lpstr>
      <vt:lpstr>Overview</vt:lpstr>
      <vt:lpstr>Course Methodology</vt:lpstr>
      <vt:lpstr>PowerPoint Presentation</vt:lpstr>
      <vt:lpstr>PHD Students</vt:lpstr>
      <vt:lpstr>Michael Phelps   </vt:lpstr>
      <vt:lpstr>Course Components</vt:lpstr>
      <vt:lpstr>PowerPoint Presentation</vt:lpstr>
      <vt:lpstr>Context in Time Is Important</vt:lpstr>
      <vt:lpstr>PowerPoint Presentation</vt:lpstr>
      <vt:lpstr>Methodology</vt:lpstr>
      <vt:lpstr>PowerPoint Presentation</vt:lpstr>
      <vt:lpstr>PowerPoint Presentation</vt:lpstr>
      <vt:lpstr>Synthesis</vt:lpstr>
      <vt:lpstr>Route B synthesis,  monoannelation </vt:lpstr>
      <vt:lpstr>Four questions over the next fifteen weeks-</vt:lpstr>
      <vt:lpstr> The Logical Process  </vt:lpstr>
      <vt:lpstr>The Barbara Ward Quote:</vt:lpstr>
      <vt:lpstr>Primary Theory of Development</vt:lpstr>
      <vt:lpstr>  Preliminary Criticism of Development Theory: </vt:lpstr>
      <vt:lpstr>Commentary: No monotheory</vt:lpstr>
      <vt:lpstr>  Development- A Multiplicity of Views:   </vt:lpstr>
      <vt:lpstr>UNDERDEVELOPMENT</vt:lpstr>
      <vt:lpstr>Debate over Government and Market</vt:lpstr>
      <vt:lpstr>Critiques of the Role of State</vt:lpstr>
      <vt:lpstr>Class?</vt:lpstr>
      <vt:lpstr>Entrepreneurialism?</vt:lpstr>
      <vt:lpstr>Neo-Classical Criticism</vt:lpstr>
      <vt:lpstr>PowerPoint Presentation</vt:lpstr>
      <vt:lpstr>The Normative vs. the Empirical Dimension</vt:lpstr>
      <vt:lpstr>Normative</vt:lpstr>
      <vt:lpstr>Empirical Analysis</vt:lpstr>
      <vt:lpstr>Empirical Criticism of Normative  analysis</vt:lpstr>
      <vt:lpstr>Theories</vt:lpstr>
      <vt:lpstr>PowerPoint Presentation</vt:lpstr>
      <vt:lpstr> A basic vocabulary </vt:lpstr>
      <vt:lpstr>Causality</vt:lpstr>
      <vt:lpstr>Return on Investment (ROI) Logical Reasoning</vt:lpstr>
      <vt:lpstr>A Basic Vocabulary, Continued</vt:lpstr>
      <vt:lpstr>Review of Syllabus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3090</dc:title>
  <dc:creator>Lou</dc:creator>
  <cp:lastModifiedBy>Owner</cp:lastModifiedBy>
  <cp:revision>55</cp:revision>
  <dcterms:created xsi:type="dcterms:W3CDTF">2006-08-16T00:00:00Z</dcterms:created>
  <dcterms:modified xsi:type="dcterms:W3CDTF">2013-01-05T16:22:02Z</dcterms:modified>
</cp:coreProperties>
</file>