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37"/>
  </p:notesMasterIdLst>
  <p:handoutMasterIdLst>
    <p:handoutMasterId r:id="rId38"/>
  </p:handoutMasterIdLst>
  <p:sldIdLst>
    <p:sldId id="391" r:id="rId2"/>
    <p:sldId id="729" r:id="rId3"/>
    <p:sldId id="730" r:id="rId4"/>
    <p:sldId id="725" r:id="rId5"/>
    <p:sldId id="727" r:id="rId6"/>
    <p:sldId id="726" r:id="rId7"/>
    <p:sldId id="723" r:id="rId8"/>
    <p:sldId id="724" r:id="rId9"/>
    <p:sldId id="728" r:id="rId10"/>
    <p:sldId id="443" r:id="rId11"/>
    <p:sldId id="700" r:id="rId12"/>
    <p:sldId id="442" r:id="rId13"/>
    <p:sldId id="467" r:id="rId14"/>
    <p:sldId id="440" r:id="rId15"/>
    <p:sldId id="704" r:id="rId16"/>
    <p:sldId id="705" r:id="rId17"/>
    <p:sldId id="706" r:id="rId18"/>
    <p:sldId id="660" r:id="rId19"/>
    <p:sldId id="719" r:id="rId20"/>
    <p:sldId id="731" r:id="rId21"/>
    <p:sldId id="710" r:id="rId22"/>
    <p:sldId id="718" r:id="rId23"/>
    <p:sldId id="656" r:id="rId24"/>
    <p:sldId id="722" r:id="rId25"/>
    <p:sldId id="657" r:id="rId26"/>
    <p:sldId id="658" r:id="rId27"/>
    <p:sldId id="659" r:id="rId28"/>
    <p:sldId id="662" r:id="rId29"/>
    <p:sldId id="661" r:id="rId30"/>
    <p:sldId id="629" r:id="rId31"/>
    <p:sldId id="721" r:id="rId32"/>
    <p:sldId id="613" r:id="rId33"/>
    <p:sldId id="713" r:id="rId34"/>
    <p:sldId id="709" r:id="rId35"/>
    <p:sldId id="591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754" y="-100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6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E3983F92-1A76-4BC5-B1D4-E309A06D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65BFB1A-E927-41A4-993C-99875CAA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02AA0E6-7BC4-4F6A-AF92-A01C038DD37E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57B6AA7-348D-435B-B202-03A27499913D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05A2D083-2C2D-4BD6-8548-DFFA116BAB40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4F96950E-DD3E-45AB-90F5-53C4A318DB67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B16B708-1DC7-4F41-A495-4A17A9266AB2}" type="slidenum">
              <a:rPr lang="en-US" sz="1200" smtClean="0">
                <a:latin typeface="Times New Roman" pitchFamily="18" charset="0"/>
              </a:rPr>
              <a:pPr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F9D593D-CB91-4957-844D-3CCD3166B764}" type="slidenum">
              <a:rPr lang="en-US" sz="1200">
                <a:latin typeface="Times New Roman" pitchFamily="18" charset="0"/>
              </a:rPr>
              <a:pPr algn="r"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3FC4E4D8-3870-4A0C-8FB2-1CFF8852480A}" type="slidenum">
              <a:rPr lang="en-US" sz="1200" smtClean="0">
                <a:latin typeface="Times New Roman" pitchFamily="18" charset="0"/>
              </a:rPr>
              <a:pPr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F700-88E6-4E23-97E9-F050F7605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453D-5202-476E-A30C-96F2086FB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A132-74E6-4FBC-8C13-DF94C8D70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8E95-712F-4AF7-BD98-08A81B07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438E-E4C4-4DCE-A8AB-72E48015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7754-D36A-4C22-BFCF-AADB9486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C9F5-C526-496B-B0E2-200893A18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8AF1-2E0F-419F-BEE0-1F02A0E7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92CF-5ABA-437E-8D10-2D9D63D9A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0190-4096-4611-B286-E35C61B7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9608-B889-4F2C-B5AF-CD94D88E7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2EF430-7EED-42FC-B4F7-6E86C231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1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2" name="Group 16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9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20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21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22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23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24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26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27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28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Line 30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3" name="Group 39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41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43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47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48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49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50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51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52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53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54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55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56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57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58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59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60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63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64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65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66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67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68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6" name="Rectangle 69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Line 7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8" name="Group 71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20" name="Line 72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7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Arc 74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PIA 2501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en-US" sz="4400" b="1" smtClean="0"/>
              <a:t>Development Policy and Management</a:t>
            </a:r>
          </a:p>
          <a:p>
            <a:pPr marR="0">
              <a:lnSpc>
                <a:spcPct val="80000"/>
              </a:lnSpc>
            </a:pPr>
            <a:endParaRPr lang="en-US" sz="4400" b="1" smtClean="0"/>
          </a:p>
          <a:p>
            <a:pPr marR="0">
              <a:lnSpc>
                <a:spcPct val="80000"/>
              </a:lnSpc>
            </a:pPr>
            <a:r>
              <a:rPr lang="en-US" sz="4400" b="1" smtClean="0"/>
              <a:t>WEEK 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PICARD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066800"/>
            <a:ext cx="7772400" cy="41148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pPr lvl="2" algn="ctr">
              <a:buFont typeface="Wingdings" pitchFamily="2" charset="2"/>
              <a:buNone/>
            </a:pPr>
            <a:r>
              <a:rPr lang="ja-JP" altLang="en-US" sz="3200" b="1" smtClean="0">
                <a:cs typeface="HGP明朝E"/>
              </a:rPr>
              <a:t>“</a:t>
            </a:r>
            <a:r>
              <a:rPr lang="en-US" altLang="ja-JP" sz="3200" b="1" smtClean="0">
                <a:cs typeface="HGP明朝E"/>
              </a:rPr>
              <a:t>Unpaid Editorial</a:t>
            </a:r>
            <a:r>
              <a:rPr lang="ja-JP" altLang="en-US" sz="3200" b="1" smtClean="0">
                <a:cs typeface="HGP明朝E"/>
              </a:rPr>
              <a:t>”</a:t>
            </a:r>
            <a:endParaRPr lang="en-US" altLang="ja-JP" sz="3200" b="1" smtClean="0">
              <a:cs typeface="HGP明朝E"/>
            </a:endParaRPr>
          </a:p>
          <a:p>
            <a:pPr algn="ctr"/>
            <a:endParaRPr lang="en-US" smtClean="0"/>
          </a:p>
        </p:txBody>
      </p:sp>
      <p:pic>
        <p:nvPicPr>
          <p:cNvPr id="14340" name="Picture 5" descr="http://www.stockphotosecrets.com/wp-content/uploads/2011/03/edito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Theme Seven:  Foreign Aid Debates</a:t>
            </a:r>
          </a:p>
        </p:txBody>
      </p:sp>
      <p:pic>
        <p:nvPicPr>
          <p:cNvPr id="15363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784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smtClean="0"/>
              <a:t>The Problem (1): Bad Planning and Foreign Aid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1.  Bureaucrats/practitioners ignored development theories &amp; ideas</a:t>
            </a:r>
          </a:p>
          <a:p>
            <a:pPr marL="1371600" lvl="2" indent="-457200">
              <a:lnSpc>
                <a:spcPct val="90000"/>
              </a:lnSpc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2.  LDC Development Institutes were largely irrelevant as training centers--donors used overseas training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3.  International Organizations (UNDP, IMF and World Bank) promoted Programs that were unworkable.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Foreign Aid Meeting</a:t>
            </a:r>
          </a:p>
        </p:txBody>
      </p:sp>
      <p:pic>
        <p:nvPicPr>
          <p:cNvPr id="17411" name="Content Placeholder 3" descr="May05-Foreign-Aid-5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1935163"/>
            <a:ext cx="67945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b="1" smtClean="0"/>
              <a:t>The Problem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24050"/>
            <a:ext cx="4648200" cy="4933950"/>
          </a:xfrm>
        </p:spPr>
        <p:txBody>
          <a:bodyPr/>
          <a:lstStyle/>
          <a:p>
            <a:pPr marL="1371600" lvl="2" indent="-457200"/>
            <a:r>
              <a:rPr lang="en-US" b="1" smtClean="0"/>
              <a:t>Development administration did little to deal with issues of population control, food production and rural development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b="1" smtClean="0"/>
          </a:p>
          <a:p>
            <a:pPr marL="1371600" lvl="2" indent="-457200"/>
            <a:r>
              <a:rPr lang="en-US" b="1" smtClean="0"/>
              <a:t>Foreign aid was seen as little more than a front for foreign policy</a:t>
            </a:r>
          </a:p>
          <a:p>
            <a:pPr marL="1371600" lvl="2" indent="-457200"/>
            <a:endParaRPr lang="en-US" b="1" smtClean="0"/>
          </a:p>
          <a:p>
            <a:pPr marL="1371600" lvl="2" indent="-457200"/>
            <a:r>
              <a:rPr lang="en-US" b="1" smtClean="0"/>
              <a:t>Failure to address issues of Health and Education</a:t>
            </a:r>
          </a:p>
          <a:p>
            <a:pPr marL="609600" indent="-609600">
              <a:buFont typeface="Wingdings" pitchFamily="2" charset="2"/>
              <a:buNone/>
            </a:pPr>
            <a:endParaRPr lang="en-US" sz="2000" b="1" smtClean="0"/>
          </a:p>
        </p:txBody>
      </p:sp>
      <p:sp>
        <p:nvSpPr>
          <p:cNvPr id="18436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7" name="Picture 5" descr="http://static.guim.co.uk/sys-images/Guardian/Pix/online/2008/05/09/Katine-secondary-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33600"/>
            <a:ext cx="4254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But….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b="1" smtClean="0"/>
              <a:t>Donors Need Planning Skills (Still)</a:t>
            </a:r>
          </a:p>
          <a:p>
            <a:endParaRPr lang="en-US" sz="2800" b="1" smtClean="0"/>
          </a:p>
          <a:p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National Program Support Office, Afghanistan</a:t>
            </a:r>
            <a:r>
              <a:rPr lang="ja-JP" altLang="en-US" sz="2800" b="1" smtClean="0">
                <a:cs typeface="HGP明朝E"/>
              </a:rPr>
              <a:t>”</a:t>
            </a:r>
            <a:r>
              <a:rPr lang="en-US" altLang="ja-JP" sz="2800" b="1" smtClean="0">
                <a:cs typeface="HGP明朝E"/>
              </a:rPr>
              <a:t> (October, 2005) </a:t>
            </a:r>
          </a:p>
          <a:p>
            <a:endParaRPr lang="en-US" sz="2800" b="1" smtClean="0"/>
          </a:p>
          <a:p>
            <a:r>
              <a:rPr lang="en-US" sz="2800" b="1" smtClean="0"/>
              <a:t>Project Management Unit  (PMU)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Autonomous Work Packaging Model</a:t>
            </a:r>
          </a:p>
        </p:txBody>
      </p:sp>
      <p:pic>
        <p:nvPicPr>
          <p:cNvPr id="20483" name="Content Placeholder 3" descr="pic1[1]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78038"/>
            <a:ext cx="533400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17713"/>
            <a:ext cx="8153400" cy="4114800"/>
          </a:xfrm>
        </p:spPr>
        <p:txBody>
          <a:bodyPr/>
          <a:lstStyle/>
          <a:p>
            <a:r>
              <a:rPr lang="en-US" b="1" smtClean="0"/>
              <a:t>Planning Became Project Planning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cs typeface="HGP明朝E"/>
              </a:rPr>
              <a:t>“</a:t>
            </a:r>
            <a:r>
              <a:rPr lang="en-US" altLang="ja-JP" b="1" smtClean="0">
                <a:cs typeface="HGP明朝E"/>
              </a:rPr>
              <a:t>End of Editorial</a:t>
            </a:r>
            <a:r>
              <a:rPr lang="ja-JP" altLang="en-US" b="1" smtClean="0">
                <a:cs typeface="HGP明朝E"/>
              </a:rPr>
              <a:t>”</a:t>
            </a:r>
            <a:endParaRPr lang="en-US" b="1" smtClean="0"/>
          </a:p>
        </p:txBody>
      </p:sp>
      <p:pic>
        <p:nvPicPr>
          <p:cNvPr id="21507" name="Picture 4" descr="http://techchai.com/wp-content/uploads/2011/07/ProjectPlanning5-mai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656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350963" y="-304800"/>
            <a:ext cx="7793037" cy="1462088"/>
          </a:xfrm>
        </p:spPr>
        <p:txBody>
          <a:bodyPr/>
          <a:lstStyle/>
          <a:p>
            <a:r>
              <a:rPr lang="en-US" smtClean="0"/>
              <a:t>What is the Answer?</a:t>
            </a:r>
          </a:p>
        </p:txBody>
      </p:sp>
      <p:pic>
        <p:nvPicPr>
          <p:cNvPr id="22531" name="Picture 2" descr="http://pdfcast.org/data/screenshot/The-Ugly-American-Stereotype-Presentation-Transcript-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1575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9850"/>
            <a:ext cx="8610600" cy="1190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/>
              <a:t>The Problems of Foreign Aid and Development Management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410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b="1" smtClean="0"/>
              <a:t>	Quote of the Week:  The Quiet American- An Alternative to expatriate involvement?</a:t>
            </a:r>
          </a:p>
          <a:p>
            <a:pPr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Non-Involvement?</a:t>
            </a:r>
          </a:p>
          <a:p>
            <a:pPr>
              <a:buFont typeface="Wingdings" pitchFamily="2" charset="2"/>
              <a:buNone/>
            </a:pPr>
            <a:endParaRPr lang="en-US" sz="2400" b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"The Human Condition being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what it was, let them fight, let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them love, let them murder,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I would not be involved.</a:t>
            </a:r>
            <a:r>
              <a:rPr lang="ja-JP" altLang="en-US" sz="2400" b="1" smtClean="0">
                <a:cs typeface="Times New Roman" pitchFamily="18" charset="0"/>
              </a:rPr>
              <a:t>“</a:t>
            </a:r>
            <a:endParaRPr lang="en-US" altLang="ja-JP" sz="2400" b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000" b="1" smtClean="0">
              <a:latin typeface="Aria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cs typeface="Times New Roman" pitchFamily="18" charset="0"/>
              </a:rPr>
              <a:t>Graham Greene </a:t>
            </a:r>
          </a:p>
        </p:txBody>
      </p:sp>
      <p:pic>
        <p:nvPicPr>
          <p:cNvPr id="23556" name="Picture 4" descr="http://thethingaboutflying.files.wordpress.com/2012/03/gre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36825"/>
            <a:ext cx="3124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are the authors?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9371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 smtClean="0"/>
              <a:t>	Paul A. </a:t>
            </a:r>
            <a:r>
              <a:rPr lang="en-US" sz="4000" b="1" dirty="0" err="1" smtClean="0"/>
              <a:t>Haslam</a:t>
            </a:r>
            <a:r>
              <a:rPr lang="en-US" sz="4000" b="1" dirty="0" smtClean="0"/>
              <a:t>, Jessica Schafer and Pierre </a:t>
            </a:r>
            <a:r>
              <a:rPr lang="en-US" sz="4000" b="1" dirty="0" err="1" smtClean="0"/>
              <a:t>Beaudet</a:t>
            </a:r>
            <a:endParaRPr lang="en-US" sz="40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 smtClean="0"/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 smtClean="0"/>
              <a:t>	</a:t>
            </a:r>
            <a:r>
              <a:rPr lang="en-US" sz="3800" b="1" u="sng" dirty="0" smtClean="0"/>
              <a:t>Introduction to International Development: Approaches Actors and Issues</a:t>
            </a:r>
            <a:r>
              <a:rPr lang="en-US" sz="3800" b="1" dirty="0" smtClean="0"/>
              <a:t> (Oxford, UK: Oxford University Press, 2009).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/>
              <a:t>Paul A. </a:t>
            </a:r>
            <a:r>
              <a:rPr lang="en-US" sz="3200" b="1" dirty="0" err="1" smtClean="0"/>
              <a:t>Haslam</a:t>
            </a:r>
            <a:r>
              <a:rPr lang="en-US" sz="3200" b="1" dirty="0" smtClean="0"/>
              <a:t>, University of Ottawa</a:t>
            </a:r>
            <a:endParaRPr lang="en-US" sz="3200" b="1" dirty="0"/>
          </a:p>
        </p:txBody>
      </p:sp>
      <p:pic>
        <p:nvPicPr>
          <p:cNvPr id="6149" name="Picture 2" descr="Paul Alexander Ha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5146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smtClean="0"/>
              <a:t>Late Colonial Philippines</a:t>
            </a:r>
          </a:p>
        </p:txBody>
      </p:sp>
      <p:pic>
        <p:nvPicPr>
          <p:cNvPr id="24579" name="Content Placeholder 3" descr="macabebe[1]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575" y="2017713"/>
            <a:ext cx="55594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838200"/>
            <a:ext cx="7793037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Discussion: Stanley Karnow:  </a:t>
            </a:r>
            <a:r>
              <a:rPr lang="ja-JP" altLang="en-US" b="1" smtClean="0"/>
              <a:t>“</a:t>
            </a:r>
            <a:r>
              <a:rPr lang="en-US" altLang="ja-JP" b="1" smtClean="0"/>
              <a:t>In Our Image?</a:t>
            </a:r>
            <a:r>
              <a:rPr lang="ja-JP" altLang="en-US" b="1" smtClean="0"/>
              <a:t>”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17713"/>
            <a:ext cx="4608513" cy="4840287"/>
          </a:xfrm>
        </p:spPr>
        <p:txBody>
          <a:bodyPr/>
          <a:lstStyle/>
          <a:p>
            <a:r>
              <a:rPr lang="en-US" sz="2000" b="1" smtClean="0"/>
              <a:t>In Our Image (France, U.S., Portugal)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Is assimilation the answer?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In the Philippines, South East Asia, Middle East /Africa?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Latin America: Just Spain?</a:t>
            </a:r>
          </a:p>
          <a:p>
            <a:endParaRPr lang="en-US" sz="2000" b="1" smtClean="0"/>
          </a:p>
          <a:p>
            <a:r>
              <a:rPr lang="en-US" sz="2000" b="1" smtClean="0"/>
              <a:t>Died January 27, 2013 (87Years old )</a:t>
            </a:r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765550"/>
            <a:ext cx="990600" cy="74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photos-a.xx.fbcdn.net/hphotos-prn1/18602_10200178166891158_14561867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0577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4"/>
          <p:cNvSpPr>
            <a:spLocks noGrp="1"/>
          </p:cNvSpPr>
          <p:nvPr>
            <p:ph type="title"/>
          </p:nvPr>
        </p:nvSpPr>
        <p:spPr>
          <a:xfrm>
            <a:off x="1350963" y="-457200"/>
            <a:ext cx="7793037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How Important is Foreign Aid?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44000" cy="1200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William J. </a:t>
            </a:r>
            <a:r>
              <a:rPr lang="en-US" b="1" dirty="0" err="1" smtClean="0"/>
              <a:t>Lederer</a:t>
            </a:r>
            <a:r>
              <a:rPr lang="en-US" b="1" dirty="0" smtClean="0"/>
              <a:t> and Eugene L. Burdick- The Origin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40188" cy="3951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b="1" smtClean="0"/>
              <a:t>(March 31, 1912 to December 05, 2009)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765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676400"/>
            <a:ext cx="4114800" cy="8032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smtClean="0"/>
              <a:t>(December 12, 1918–July 26, 1965)</a:t>
            </a:r>
          </a:p>
        </p:txBody>
      </p:sp>
      <p:pic>
        <p:nvPicPr>
          <p:cNvPr id="27653" name="Picture 2" descr="http://photo.goodreads.com/authors/1266187425p5/4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124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img.freebase.com/api/trans/image_thumb/m/0d6wt5j?errorid=%2Ffreebase%2Fno_image_png&amp;maxheight=200&amp;mode=fit&amp;max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43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200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altLang="en-US" b="1" dirty="0" smtClean="0"/>
              <a:t>“</a:t>
            </a:r>
            <a:r>
              <a:rPr lang="en-US" b="1" dirty="0" smtClean="0"/>
              <a:t>The Book of the Week Club</a:t>
            </a:r>
            <a:r>
              <a:rPr lang="en-US" altLang="en-US" b="1" dirty="0" smtClean="0"/>
              <a:t>” A Book Worth Reading</a:t>
            </a:r>
            <a:r>
              <a:rPr lang="en-US" dirty="0" smtClean="0"/>
              <a:t> </a:t>
            </a:r>
          </a:p>
        </p:txBody>
      </p:sp>
      <p:sp>
        <p:nvSpPr>
          <p:cNvPr id="2867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14400" y="2362200"/>
            <a:ext cx="8229600" cy="5334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smtClean="0"/>
              <a:t> </a:t>
            </a:r>
            <a:r>
              <a:rPr lang="en-US" b="1" smtClean="0"/>
              <a:t>William Lederer and Eugene Burdick, </a:t>
            </a:r>
            <a:r>
              <a:rPr lang="en-US" b="1" u="sng" smtClean="0"/>
              <a:t>The Ugly American</a:t>
            </a:r>
          </a:p>
          <a:p>
            <a:pPr marL="0" indent="0">
              <a:lnSpc>
                <a:spcPct val="90000"/>
              </a:lnSpc>
            </a:pPr>
            <a:endParaRPr lang="en-US" sz="2200" b="1" u="sng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message do these give us about foreigners in Asia and Africa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sz="2200" b="1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message do the books give us about </a:t>
            </a:r>
            <a:r>
              <a:rPr lang="ja-JP" altLang="en-US" sz="2200" b="1" smtClean="0">
                <a:cs typeface="HGP明朝E"/>
              </a:rPr>
              <a:t>“</a:t>
            </a:r>
            <a:r>
              <a:rPr lang="en-US" altLang="ja-JP" sz="2200" b="1" smtClean="0">
                <a:cs typeface="HGP明朝E"/>
              </a:rPr>
              <a:t>development</a:t>
            </a:r>
            <a:r>
              <a:rPr lang="ja-JP" altLang="en-US" sz="2200" b="1" smtClean="0">
                <a:cs typeface="HGP明朝E"/>
              </a:rPr>
              <a:t>”</a:t>
            </a:r>
            <a:r>
              <a:rPr lang="en-US" altLang="ja-JP" sz="2200" b="1" smtClean="0">
                <a:cs typeface="HGP明朝E"/>
              </a:rPr>
              <a:t> or the lack of it.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sz="2200" b="1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criticism would you make of the books?</a:t>
            </a:r>
          </a:p>
          <a:p>
            <a:pPr marL="971550" lvl="1" indent="-514350">
              <a:lnSpc>
                <a:spcPct val="90000"/>
              </a:lnSpc>
              <a:buFontTx/>
              <a:buNone/>
            </a:pPr>
            <a:r>
              <a:rPr lang="en-US" sz="26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Who is the Ugly American?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77888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Background: Origins of U.S. Foreign Aid Policy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Marshall Plan and Point Four Program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Agricultural College Bias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Ugly American and the Peace Corps (and the other </a:t>
            </a:r>
            <a:r>
              <a:rPr lang="ja-JP" altLang="en-US" b="1" smtClean="0">
                <a:latin typeface="Franklin Gothic Medium" pitchFamily="34" charset="0"/>
              </a:rPr>
              <a:t>“</a:t>
            </a:r>
            <a:r>
              <a:rPr lang="en-US" altLang="ja-JP" b="1" smtClean="0">
                <a:latin typeface="Franklin Gothic Medium" pitchFamily="34" charset="0"/>
              </a:rPr>
              <a:t>peace corps</a:t>
            </a:r>
            <a:r>
              <a:rPr lang="ja-JP" altLang="en-US" b="1" smtClean="0">
                <a:latin typeface="Franklin Gothic Medium" pitchFamily="34" charset="0"/>
              </a:rPr>
              <a:t>”</a:t>
            </a:r>
            <a:r>
              <a:rPr lang="en-US" altLang="ja-JP" b="1" smtClean="0">
                <a:latin typeface="Franklin Gothic Medium" pitchFamily="34" charset="0"/>
              </a:rPr>
              <a:t>)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Technical Assistance in Vietnam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Models of Malaya and Kenya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en-US" b="1" smtClean="0">
                <a:latin typeface="Franklin Gothic Medium" pitchFamily="34" charset="0"/>
              </a:rPr>
              <a:t>“</a:t>
            </a:r>
            <a:r>
              <a:rPr lang="en-US" altLang="ja-JP" b="1" smtClean="0">
                <a:latin typeface="Franklin Gothic Medium" pitchFamily="34" charset="0"/>
              </a:rPr>
              <a:t>Hearts and Minds</a:t>
            </a:r>
            <a:r>
              <a:rPr lang="ja-JP" altLang="en-US" b="1" smtClean="0">
                <a:latin typeface="Franklin Gothic Medium" pitchFamily="34" charset="0"/>
              </a:rPr>
              <a:t>”</a:t>
            </a:r>
            <a:r>
              <a:rPr lang="en-US" altLang="ja-JP" b="1" smtClean="0">
                <a:latin typeface="Franklin Gothic Medium" pitchFamily="34" charset="0"/>
              </a:rPr>
              <a:t> (French term, taken to Viet Nam, later used in South Africa, Iraq)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Vietnam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www.pantawee.com/nong_khai_hotel_picture/vietn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Authors of the Week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b="1" smtClean="0">
              <a:solidFill>
                <a:srgbClr val="FF0000"/>
              </a:solidFill>
            </a:endParaRP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U.S. Administrators and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official U.S.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Need to outwit the communists; find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decent Asian</a:t>
            </a:r>
            <a:r>
              <a:rPr lang="ja-JP" altLang="en-US" sz="2000" b="1" smtClean="0"/>
              <a:t>”</a:t>
            </a:r>
            <a:endParaRPr lang="en-US" altLang="ja-JP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American compound mentality: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overseas American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sees unusual and unorthodox as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threatening</a:t>
            </a:r>
            <a:r>
              <a:rPr lang="ja-JP" altLang="en-US" sz="2000" b="1" smtClean="0"/>
              <a:t>”</a:t>
            </a:r>
            <a:endParaRPr lang="en-US" altLang="ja-JP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Basic ideology of the 1950s—Image of Russian officials: cultural and linguistic sensitivity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U.S. Press—seldom writes about foreign policy and when they do, focus is on those who are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threatening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U.S. interests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Religion: able to penetrate LDCs, and recruit indigenous allies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288"/>
            <a:ext cx="8001000" cy="1938337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William Lederer and Eugene Burdick, </a:t>
            </a:r>
            <a:r>
              <a:rPr lang="en-US" sz="2800" u="sng" smtClean="0">
                <a:cs typeface="Times New Roman" pitchFamily="18" charset="0"/>
              </a:rPr>
              <a:t>The Ugly American</a:t>
            </a:r>
            <a:br>
              <a:rPr lang="en-US" sz="2800" u="sng" smtClean="0">
                <a:cs typeface="Times New Roman" pitchFamily="18" charset="0"/>
              </a:rPr>
            </a:br>
            <a:endParaRPr lang="en-US" sz="2800" smtClean="0"/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457200" y="1828800"/>
            <a:ext cx="3008313" cy="46910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smtClean="0"/>
          </a:p>
          <a:p>
            <a:pPr marL="640080"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Major Themes</a:t>
            </a:r>
          </a:p>
          <a:p>
            <a:pPr marL="640080"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Various meanings of the term, </a:t>
            </a:r>
            <a:r>
              <a:rPr lang="ja-JP" altLang="en-US" sz="1800" b="1" smtClean="0"/>
              <a:t>“</a:t>
            </a:r>
            <a:r>
              <a:rPr lang="en-US" altLang="ja-JP" sz="1800" b="1" smtClean="0"/>
              <a:t>ugly american</a:t>
            </a:r>
            <a:r>
              <a:rPr lang="ja-JP" altLang="en-US" sz="1800" b="1" smtClean="0"/>
              <a:t>”</a:t>
            </a:r>
            <a:endParaRPr lang="en-US" altLang="ja-JP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Types of Americans overseas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The U.S. Foreign Service in 1958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Midwestern Salt of the Earth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800" b="1" smtClean="0"/>
              <a:t>“</a:t>
            </a:r>
            <a:r>
              <a:rPr lang="en-US" altLang="ja-JP" sz="1800" b="1" smtClean="0"/>
              <a:t>Hearts and Minds</a:t>
            </a:r>
            <a:r>
              <a:rPr lang="ja-JP" altLang="en-US" sz="1800" b="1" smtClean="0"/>
              <a:t>”</a:t>
            </a:r>
            <a:endParaRPr lang="en-US" altLang="ja-JP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b="1" smtClean="0"/>
          </a:p>
        </p:txBody>
      </p:sp>
      <p:pic>
        <p:nvPicPr>
          <p:cNvPr id="32772" name="Content Placeholder 6" descr="untitled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075" y="3338513"/>
            <a:ext cx="1663700" cy="124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r>
              <a:rPr lang="en-US" b="1" smtClean="0"/>
              <a:t>From the Authors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77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smtClean="0"/>
              <a:t>	William Lederer and Eugene Burdick- Journalists- Say Non-Fiction</a:t>
            </a:r>
            <a:endParaRPr lang="en-US" b="1" smtClean="0"/>
          </a:p>
          <a:p>
            <a:pPr lvl="1">
              <a:buFontTx/>
              <a:buNone/>
            </a:pPr>
            <a:r>
              <a:rPr lang="en-US" sz="3200" b="1" smtClean="0"/>
              <a:t>Characters—their significance</a:t>
            </a:r>
          </a:p>
          <a:p>
            <a:pPr lvl="2"/>
            <a:r>
              <a:rPr lang="en-US" sz="2800" b="1" smtClean="0"/>
              <a:t>Development Officials</a:t>
            </a:r>
          </a:p>
          <a:p>
            <a:pPr lvl="2"/>
            <a:r>
              <a:rPr lang="en-US" sz="2800" b="1" smtClean="0"/>
              <a:t>Communist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followers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pPr lvl="2"/>
            <a:r>
              <a:rPr lang="en-US" sz="2800" b="1" smtClean="0"/>
              <a:t>Dairy Specialists and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Engineers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pPr lvl="2"/>
            <a:r>
              <a:rPr lang="en-US" sz="2800" b="1" smtClean="0"/>
              <a:t>Priests</a:t>
            </a:r>
          </a:p>
          <a:p>
            <a:pPr lvl="2"/>
            <a:r>
              <a:rPr lang="en-US" sz="2800" b="1" smtClean="0"/>
              <a:t>Secretaries as Lacking in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Both from the University of Ottawa</a:t>
            </a:r>
            <a:endParaRPr lang="en-US" dirty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b="1" smtClean="0"/>
              <a:t>Pierre Beaudet</a:t>
            </a:r>
          </a:p>
          <a:p>
            <a:endParaRPr lang="en-US" smtClean="0"/>
          </a:p>
        </p:txBody>
      </p:sp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smtClean="0"/>
              <a:t> </a:t>
            </a:r>
            <a:r>
              <a:rPr lang="en-US" b="1" smtClean="0"/>
              <a:t>Jessica Schafer</a:t>
            </a:r>
          </a:p>
        </p:txBody>
      </p:sp>
      <p:pic>
        <p:nvPicPr>
          <p:cNvPr id="7173" name="Picture 2" descr="Pierre Beau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622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m3.licdn.com/mpr/pub/image-zmbGFH1KDIXY0Gy9IUs3tVi4liGnfGAxc2b2b5LHlK-Gf5f6zmb2banKlM6gf6QEnTpX/jessica-scha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>
          <a:xfrm>
            <a:off x="1219200" y="0"/>
            <a:ext cx="8410575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Millennium Development Goals: Eight Goals for 2015</a:t>
            </a:r>
          </a:p>
        </p:txBody>
      </p:sp>
      <p:pic>
        <p:nvPicPr>
          <p:cNvPr id="35843" name="Picture 4" descr="http://www.nigeriaintel.com/wp-content/uploads/2012/12/MDG-g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484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1560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Social Mobilization Training Still Around</a:t>
            </a:r>
          </a:p>
        </p:txBody>
      </p:sp>
      <p:pic>
        <p:nvPicPr>
          <p:cNvPr id="36867" name="Picture 2" descr="http://www.cgisp.org.np/images/mobil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67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Middle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The Moderate Interpretation of Development Administration Failures</a:t>
            </a:r>
          </a:p>
          <a:p>
            <a:pPr>
              <a:buFont typeface="Wingdings" pitchFamily="2" charset="2"/>
              <a:buNone/>
            </a:pPr>
            <a:endParaRPr lang="en-US" sz="2800" b="1" smtClean="0"/>
          </a:p>
          <a:p>
            <a:r>
              <a:rPr lang="en-US" sz="2800" b="1" smtClean="0"/>
              <a:t>Goal: Realistic Decision-Making based on sufficient knowledge (strategic planning) 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Mixed Scanning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endParaRPr lang="en-US" sz="2800" b="1" smtClean="0"/>
          </a:p>
          <a:p>
            <a:r>
              <a:rPr lang="en-US" sz="2800" b="1" smtClean="0"/>
              <a:t>Balance Public-Private Partnerships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The Twenty-First Century Model Redux</a:t>
            </a:r>
          </a:p>
        </p:txBody>
      </p:sp>
      <p:pic>
        <p:nvPicPr>
          <p:cNvPr id="38915" name="Content Placeholder 3" descr="PublicPrivate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982788"/>
            <a:ext cx="4295775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sz="2800" b="1" smtClean="0"/>
              <a:t>Denis A. Goulet, 75, died December 26, 2006: Appropriate Theory and Practice</a:t>
            </a:r>
            <a:r>
              <a:rPr lang="en-US" smtClean="0"/>
              <a:t> 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446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350963" y="838200"/>
            <a:ext cx="7793037" cy="1462087"/>
          </a:xfrm>
        </p:spPr>
        <p:txBody>
          <a:bodyPr>
            <a:normAutofit fontScale="9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</a:rPr>
              <a:t>Case Studies: Norman and Elsa Rush, Co-Directors, Peace Corps Botswana, 1978 to 1983</a:t>
            </a:r>
            <a:r>
              <a:rPr lang="en-US" sz="1800" b="1" dirty="0">
                <a:solidFill>
                  <a:sysClr val="windowText" lastClr="000000"/>
                </a:solidFill>
              </a:rPr>
              <a:t/>
            </a:r>
            <a:br>
              <a:rPr lang="en-US" sz="1800" b="1" dirty="0">
                <a:solidFill>
                  <a:sysClr val="windowText" lastClr="000000"/>
                </a:solidFill>
              </a:rPr>
            </a:b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endParaRPr lang="en-US" b="1" smtClean="0"/>
          </a:p>
          <a:p>
            <a:endParaRPr lang="en-US" b="1" smtClean="0"/>
          </a:p>
        </p:txBody>
      </p:sp>
      <p:pic>
        <p:nvPicPr>
          <p:cNvPr id="8196" name="Picture 2" descr="http://www.theparisreview.org/blog/wp-content/uploads/2010/09/2_Fontanas911_ElsaNorman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8907462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Terry Buss, Director Carnegie</a:t>
            </a:r>
            <a:br>
              <a:rPr lang="en-US" sz="3600" b="1" dirty="0" smtClean="0"/>
            </a:br>
            <a:r>
              <a:rPr lang="en-US" sz="3600" b="1" dirty="0" smtClean="0"/>
              <a:t> Mellon Heinz School in Australia</a:t>
            </a:r>
            <a:endParaRPr lang="en-US" sz="3600" b="1" dirty="0"/>
          </a:p>
        </p:txBody>
      </p:sp>
      <p:pic>
        <p:nvPicPr>
          <p:cNvPr id="9219" name="Picture 2" descr="http://i.ytimg.com/vi/HNgxL1xkNLc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Socialist, 1967</a:t>
            </a:r>
            <a:endParaRPr lang="en-US" b="1" dirty="0"/>
          </a:p>
        </p:txBody>
      </p:sp>
      <p:pic>
        <p:nvPicPr>
          <p:cNvPr id="10243" name="Picture 2" descr="C:\Users\Owner\Desktop\Mount Elgin- Pi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4538"/>
            <a:ext cx="576421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	Picard  "Socialism and the Field 	Administrator." </a:t>
            </a:r>
          </a:p>
          <a:p>
            <a:endParaRPr lang="en-US"/>
          </a:p>
          <a:p>
            <a:r>
              <a:rPr lang="en-US" b="1"/>
              <a:t>	Haslam, et. al., Chapters 8 and 9</a:t>
            </a:r>
          </a:p>
          <a:p>
            <a:endParaRPr lang="en-US"/>
          </a:p>
          <a:p>
            <a:r>
              <a:rPr lang="en-US" b="1"/>
              <a:t>	Picard and Buss, Fragile Balance</a:t>
            </a:r>
            <a:endParaRPr lang="en-US"/>
          </a:p>
          <a:p>
            <a:endParaRPr lang="en-US"/>
          </a:p>
          <a:p>
            <a:r>
              <a:rPr lang="en-US"/>
              <a:t>	</a:t>
            </a:r>
            <a:r>
              <a:rPr lang="en-US" b="1"/>
              <a:t>Norman Rush, "Alone in Africa and</a:t>
            </a:r>
            <a:endParaRPr lang="en-US"/>
          </a:p>
          <a:p>
            <a:r>
              <a:rPr lang="en-US" b="1"/>
              <a:t>	Rush, "Near Pala" both from from Norman 	Rush, </a:t>
            </a:r>
            <a:r>
              <a:rPr lang="en-US" b="1" u="sng"/>
              <a:t>Whites</a:t>
            </a:r>
            <a:r>
              <a:rPr lang="en-US" b="1"/>
              <a:t>  </a:t>
            </a:r>
            <a:endParaRPr lang="en-US"/>
          </a:p>
          <a:p>
            <a:r>
              <a:rPr lang="en-US" b="1"/>
              <a:t> </a:t>
            </a:r>
            <a:endParaRPr lang="en-US"/>
          </a:p>
          <a:p>
            <a:endParaRPr lang="en-US"/>
          </a:p>
        </p:txBody>
      </p:sp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r>
              <a:rPr lang="en-US" b="1" smtClean="0"/>
              <a:t> 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b="1" smtClean="0"/>
              <a:t>Books of the Week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en-US" b="1" smtClean="0"/>
          </a:p>
          <a:p>
            <a:r>
              <a:rPr lang="en-US" b="1" smtClean="0"/>
              <a:t>Kurban Said, Ali and Nino</a:t>
            </a:r>
          </a:p>
          <a:p>
            <a:endParaRPr lang="en-US" b="1" smtClean="0"/>
          </a:p>
          <a:p>
            <a:r>
              <a:rPr lang="en-US" b="1" smtClean="0"/>
              <a:t>Kushwant Singh, Train to Pakistan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953000" cy="4433888"/>
          </a:xfrm>
        </p:spPr>
        <p:txBody>
          <a:bodyPr/>
          <a:lstStyle/>
          <a:p>
            <a:r>
              <a:rPr lang="en-US" b="1" smtClean="0"/>
              <a:t>Kushwant Singh,  (born 2 February 1915)</a:t>
            </a:r>
          </a:p>
        </p:txBody>
      </p:sp>
      <p:pic>
        <p:nvPicPr>
          <p:cNvPr id="12293" name="Picture 2" descr="http://www.kasauli.net/kasauli-blog/wp-content/uploads/2012/11/Khushwant-Sin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9900"/>
            <a:ext cx="41052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Kurban Said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0" y="1920875"/>
            <a:ext cx="4495800" cy="4937125"/>
          </a:xfrm>
        </p:spPr>
        <p:txBody>
          <a:bodyPr/>
          <a:lstStyle/>
          <a:p>
            <a:r>
              <a:rPr lang="en-US" sz="2800" smtClean="0"/>
              <a:t> </a:t>
            </a:r>
            <a:r>
              <a:rPr lang="en-US" sz="2800" b="1" smtClean="0"/>
              <a:t>Said to be Lev Nussimbaum (Kiev, 1905 – Positano, 1942), who also wrote under the name Mohammad Essad Bey, was a writer and journalist, born in </a:t>
            </a:r>
            <a:r>
              <a:rPr lang="en-US" sz="2800" b="1" u="sng" smtClean="0"/>
              <a:t>Kiev</a:t>
            </a:r>
            <a:r>
              <a:rPr lang="en-US" sz="2800" b="1" smtClean="0"/>
              <a:t> to  a Jewish family</a:t>
            </a:r>
            <a:r>
              <a:rPr lang="en-US" sz="2800" smtClean="0"/>
              <a:t>.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3317" name="Picture 2" descr="http://www.idw-online.de/pages/de/newsimage?id=71308&amp;size=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5021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4370</TotalTime>
  <Words>642</Words>
  <Application>Microsoft Office PowerPoint</Application>
  <PresentationFormat>On-screen Show (4:3)</PresentationFormat>
  <Paragraphs>170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Tahoma</vt:lpstr>
      <vt:lpstr>MS PGothic</vt:lpstr>
      <vt:lpstr>Arial</vt:lpstr>
      <vt:lpstr>Calibri</vt:lpstr>
      <vt:lpstr>Constantia</vt:lpstr>
      <vt:lpstr>Wingdings 2</vt:lpstr>
      <vt:lpstr>Times New Roman</vt:lpstr>
      <vt:lpstr>Arial Narrow</vt:lpstr>
      <vt:lpstr>HGP明朝E</vt:lpstr>
      <vt:lpstr>Wingdings</vt:lpstr>
      <vt:lpstr>Franklin Gothic Medium</vt:lpstr>
      <vt:lpstr>Flow</vt:lpstr>
      <vt:lpstr>PIA 2501</vt:lpstr>
      <vt:lpstr> Who are the authors?</vt:lpstr>
      <vt:lpstr>Both from the University of Ottawa</vt:lpstr>
      <vt:lpstr>Case Studies: Norman and Elsa Rush, Co-Directors, Peace Corps Botswana, 1978 to 1983 </vt:lpstr>
      <vt:lpstr>Terry Buss, Director Carnegie  Mellon Heinz School in Australia</vt:lpstr>
      <vt:lpstr>The Socialist, 1967</vt:lpstr>
      <vt:lpstr>  Discussion </vt:lpstr>
      <vt:lpstr>Books of the Week</vt:lpstr>
      <vt:lpstr>Kurban Said</vt:lpstr>
      <vt:lpstr>PICARD</vt:lpstr>
      <vt:lpstr>Theme Seven:  Foreign Aid Debates</vt:lpstr>
      <vt:lpstr>The Problem (1): Bad Planning and Foreign Aid</vt:lpstr>
      <vt:lpstr>The Foreign Aid Meeting</vt:lpstr>
      <vt:lpstr>The Problem (2)</vt:lpstr>
      <vt:lpstr>But….</vt:lpstr>
      <vt:lpstr>Autonomous Work Packaging Model</vt:lpstr>
      <vt:lpstr>PowerPoint Presentation</vt:lpstr>
      <vt:lpstr>What is the Answer?</vt:lpstr>
      <vt:lpstr>The Problems of Foreign Aid and Development Management</vt:lpstr>
      <vt:lpstr>Late Colonial Philippines</vt:lpstr>
      <vt:lpstr> Discussion: Stanley Karnow:  “In Our Image?” </vt:lpstr>
      <vt:lpstr>How Important is Foreign Aid?</vt:lpstr>
      <vt:lpstr>William J. Lederer and Eugene L. Burdick- The Origin</vt:lpstr>
      <vt:lpstr>“    “The Book of the Week Club” A Book Worth Reading </vt:lpstr>
      <vt:lpstr>Who is the Ugly American?</vt:lpstr>
      <vt:lpstr>Vietnam</vt:lpstr>
      <vt:lpstr>Authors of the Week</vt:lpstr>
      <vt:lpstr>William Lederer and Eugene Burdick, The Ugly American </vt:lpstr>
      <vt:lpstr>From the Authors</vt:lpstr>
      <vt:lpstr>PowerPoint Presentation</vt:lpstr>
      <vt:lpstr>Millennium Development Goals: Eight Goals for 2015</vt:lpstr>
      <vt:lpstr>Social Mobilization Training Still Around</vt:lpstr>
      <vt:lpstr>The Middle View</vt:lpstr>
      <vt:lpstr>The Twenty-First Century Model Redux</vt:lpstr>
      <vt:lpstr>Denis A. Goulet, 75, died December 26, 2006: Appropriate Theory and Practice 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Owner</cp:lastModifiedBy>
  <cp:revision>165</cp:revision>
  <cp:lastPrinted>2001-02-16T19:14:07Z</cp:lastPrinted>
  <dcterms:created xsi:type="dcterms:W3CDTF">2001-01-31T16:17:11Z</dcterms:created>
  <dcterms:modified xsi:type="dcterms:W3CDTF">2013-02-09T15:45:58Z</dcterms:modified>
</cp:coreProperties>
</file>