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80"/>
  </p:notesMasterIdLst>
  <p:handoutMasterIdLst>
    <p:handoutMasterId r:id="rId81"/>
  </p:handoutMasterIdLst>
  <p:sldIdLst>
    <p:sldId id="396" r:id="rId2"/>
    <p:sldId id="420" r:id="rId3"/>
    <p:sldId id="408" r:id="rId4"/>
    <p:sldId id="394" r:id="rId5"/>
    <p:sldId id="388" r:id="rId6"/>
    <p:sldId id="409" r:id="rId7"/>
    <p:sldId id="395" r:id="rId8"/>
    <p:sldId id="377" r:id="rId9"/>
    <p:sldId id="378" r:id="rId10"/>
    <p:sldId id="380" r:id="rId11"/>
    <p:sldId id="412" r:id="rId12"/>
    <p:sldId id="399" r:id="rId13"/>
    <p:sldId id="387" r:id="rId14"/>
    <p:sldId id="371" r:id="rId15"/>
    <p:sldId id="328" r:id="rId16"/>
    <p:sldId id="410" r:id="rId17"/>
    <p:sldId id="329" r:id="rId18"/>
    <p:sldId id="414" r:id="rId19"/>
    <p:sldId id="413" r:id="rId20"/>
    <p:sldId id="425" r:id="rId21"/>
    <p:sldId id="362" r:id="rId22"/>
    <p:sldId id="330" r:id="rId23"/>
    <p:sldId id="415" r:id="rId24"/>
    <p:sldId id="421" r:id="rId25"/>
    <p:sldId id="331" r:id="rId26"/>
    <p:sldId id="439" r:id="rId27"/>
    <p:sldId id="332" r:id="rId28"/>
    <p:sldId id="372" r:id="rId29"/>
    <p:sldId id="416" r:id="rId30"/>
    <p:sldId id="333" r:id="rId31"/>
    <p:sldId id="418" r:id="rId32"/>
    <p:sldId id="334" r:id="rId33"/>
    <p:sldId id="419" r:id="rId34"/>
    <p:sldId id="335" r:id="rId35"/>
    <p:sldId id="336" r:id="rId36"/>
    <p:sldId id="337" r:id="rId37"/>
    <p:sldId id="456" r:id="rId38"/>
    <p:sldId id="367" r:id="rId39"/>
    <p:sldId id="368" r:id="rId40"/>
    <p:sldId id="366" r:id="rId41"/>
    <p:sldId id="449" r:id="rId42"/>
    <p:sldId id="417" r:id="rId43"/>
    <p:sldId id="400" r:id="rId44"/>
    <p:sldId id="455" r:id="rId45"/>
    <p:sldId id="338" r:id="rId46"/>
    <p:sldId id="339" r:id="rId47"/>
    <p:sldId id="422" r:id="rId48"/>
    <p:sldId id="340" r:id="rId49"/>
    <p:sldId id="454" r:id="rId50"/>
    <p:sldId id="450" r:id="rId51"/>
    <p:sldId id="453" r:id="rId52"/>
    <p:sldId id="341" r:id="rId53"/>
    <p:sldId id="423" r:id="rId54"/>
    <p:sldId id="342" r:id="rId55"/>
    <p:sldId id="451" r:id="rId56"/>
    <p:sldId id="343" r:id="rId57"/>
    <p:sldId id="344" r:id="rId58"/>
    <p:sldId id="424" r:id="rId59"/>
    <p:sldId id="345" r:id="rId60"/>
    <p:sldId id="346" r:id="rId61"/>
    <p:sldId id="452" r:id="rId62"/>
    <p:sldId id="347" r:id="rId63"/>
    <p:sldId id="426" r:id="rId64"/>
    <p:sldId id="348" r:id="rId65"/>
    <p:sldId id="427" r:id="rId66"/>
    <p:sldId id="443" r:id="rId67"/>
    <p:sldId id="440" r:id="rId68"/>
    <p:sldId id="433" r:id="rId69"/>
    <p:sldId id="444" r:id="rId70"/>
    <p:sldId id="445" r:id="rId71"/>
    <p:sldId id="434" r:id="rId72"/>
    <p:sldId id="447" r:id="rId73"/>
    <p:sldId id="437" r:id="rId74"/>
    <p:sldId id="446" r:id="rId75"/>
    <p:sldId id="435" r:id="rId76"/>
    <p:sldId id="436" r:id="rId77"/>
    <p:sldId id="432" r:id="rId78"/>
    <p:sldId id="448" r:id="rId7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0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3BB85-644D-4C55-8159-A67C74B1F5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095008-1E93-42CF-82CA-9CBE8CB42EFA}" type="datetimeFigureOut">
              <a:rPr lang="en-US"/>
              <a:pPr/>
              <a:t>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255327-B8D8-46F2-860C-EF3EAA986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7733B42-4173-4A34-905D-235AAD6DAFD6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1664DEFF-0C25-427A-8534-79E616F5A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9B954-A74E-4F2A-A6C8-C46A2F6E8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807A0-5EB9-4CD5-BEA5-8864A2A615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0531E68-C9ED-4B15-AD42-DF521DB05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7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39100-7E35-4AE6-A765-4965B2767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32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21034-B157-46E5-9A71-28C9B9F80F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8B8F05C2-1C63-46E8-AB28-8168F5BF9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8F2E-6AC4-4CE1-9377-0D48E6459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07B38-305E-4151-9815-50DC82350B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B1587-6ECE-4B02-9E38-CCC8CE985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CE848-92FC-4386-A695-50C0170A0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57898B98-7E64-4D7A-BCEE-79A049141C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040" name="Group 6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4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4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42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4" name="Group 59"/>
            <p:cNvGrpSpPr>
              <a:grpSpLocks/>
            </p:cNvGrpSpPr>
            <p:nvPr/>
          </p:nvGrpSpPr>
          <p:grpSpPr bwMode="auto">
            <a:xfrm>
              <a:off x="261" y="696"/>
              <a:ext cx="1124" cy="1464"/>
              <a:chOff x="96" y="916"/>
              <a:chExt cx="2208" cy="2876"/>
            </a:xfrm>
          </p:grpSpPr>
          <p:sp>
            <p:nvSpPr>
              <p:cNvPr id="1045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 w 43195"/>
                  <a:gd name="T1" fmla="*/ 0 h 43200"/>
                  <a:gd name="T2" fmla="*/ 0 w 43195"/>
                  <a:gd name="T3" fmla="*/ 1 h 43200"/>
                  <a:gd name="T4" fmla="*/ 1 w 43195"/>
                  <a:gd name="T5" fmla="*/ 1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2" r:id="rId4"/>
    <p:sldLayoutId id="2147483888" r:id="rId5"/>
    <p:sldLayoutId id="2147483883" r:id="rId6"/>
    <p:sldLayoutId id="2147483889" r:id="rId7"/>
    <p:sldLayoutId id="2147483890" r:id="rId8"/>
    <p:sldLayoutId id="2147483891" r:id="rId9"/>
    <p:sldLayoutId id="2147483884" r:id="rId10"/>
    <p:sldLayoutId id="21474838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File:Turkmen_man_with_camel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ardian.co.uk/world/2010/nov/14/mali-cotton-farmer-fair-trad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3V9Tq1mIsOA&amp;feature=related" TargetMode="Externa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social-engineer.org/framework/Influence_Tactics:_Consensus_or_Social_Proof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dailymail.co.uk/news/article-1178305/Anger-Kenyan-aristocrat-Thomas-Cholmondeley-jailed-just-months-killing-poache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msBnJFtJF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PIA 2501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a typeface="+mn-ea"/>
              </a:rPr>
              <a:t>DEVELOPMENT POLICY AND MANAGEMENT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 smtClean="0"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a typeface="+mn-ea"/>
              </a:rPr>
              <a:t>WEEK  FOUR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Dependency Theory: The Empirical Argument</a:t>
            </a:r>
          </a:p>
        </p:txBody>
      </p:sp>
      <p:sp>
        <p:nvSpPr>
          <p:cNvPr id="245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2027238"/>
            <a:ext cx="8229600" cy="4830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ea typeface="ＭＳ Ｐゴシック" pitchFamily="34" charset="-128"/>
              </a:rPr>
              <a:t>Interpretations of Underdevelopment and </a:t>
            </a:r>
            <a:r>
              <a:rPr lang="ja-JP" altLang="en-US" sz="2800" b="1" smtClean="0">
                <a:ea typeface="ＭＳ Ｐゴシック" pitchFamily="34" charset="-128"/>
              </a:rPr>
              <a:t>“</a:t>
            </a:r>
            <a:r>
              <a:rPr lang="en-US" altLang="ja-JP" sz="2800" b="1" smtClean="0">
                <a:ea typeface="ＭＳ Ｐゴシック" pitchFamily="34" charset="-128"/>
              </a:rPr>
              <a:t>Third Worldism</a:t>
            </a:r>
            <a:r>
              <a:rPr lang="ja-JP" altLang="en-US" sz="2800" b="1" smtClean="0">
                <a:ea typeface="ＭＳ Ｐゴシック" pitchFamily="34" charset="-128"/>
              </a:rPr>
              <a:t>”</a:t>
            </a:r>
            <a:endParaRPr lang="en-US" altLang="ja-JP" sz="28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In the beginning (1500) LDCs were self-sufficient at low level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Argument: Europe used its empire to market surplus goods and pay sub-economic costs for raw materials, agricultural products and minerals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Empirical Verification vs. Ideology (Better at the first)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Underdevelopment Theory- Reminder</a:t>
            </a:r>
          </a:p>
        </p:txBody>
      </p:sp>
      <p:sp>
        <p:nvSpPr>
          <p:cNvPr id="25602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During 500 Years of colonialism Northern Tier states used colonialism to extract from LDCs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Result often was the destruction of local production, agriculture and food production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The colonial government supported export import trade and where possible, SETTLERS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Europe became dependent on extraction from the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third world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altLang="ja-JP" b="1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II. Development Administration Assumptions (Prior to 1970)</a:t>
            </a:r>
          </a:p>
        </p:txBody>
      </p:sp>
      <p:sp>
        <p:nvSpPr>
          <p:cNvPr id="266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4000" b="1" smtClean="0"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smtClean="0">
                <a:ea typeface="ＭＳ Ｐゴシック" pitchFamily="34" charset="-128"/>
              </a:rPr>
              <a:t>Agricultural Self Sufficiency?</a:t>
            </a:r>
          </a:p>
        </p:txBody>
      </p:sp>
      <p:pic>
        <p:nvPicPr>
          <p:cNvPr id="26627" name="Picture 5" descr="kids a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810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http://upload.wikimedia.org/wikipedia/commons/thumb/7/71/Turkmen_man_with_camel.jpg/250px-Turkmen_man_with_camel.jpg">
            <a:hlinkClick r:id="rId3" tooltip="A Turkmen with a camel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0670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The Definition of Development Administration</a:t>
            </a:r>
          </a:p>
        </p:txBody>
      </p:sp>
      <p:sp>
        <p:nvSpPr>
          <p:cNvPr id="276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Quote of the Week: A Question?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	"...political systems in the developing areas must bear increasing responsibility for mobilizing the state's human and material resources in support of the objectives of economic and social mobilization.</a:t>
            </a:r>
            <a:r>
              <a:rPr lang="ja-JP" altLang="en-US" sz="2800" b="1" smtClean="0">
                <a:latin typeface="Arial" pitchFamily="34" charset="0"/>
                <a:ea typeface="ＭＳ Ｐゴシック" pitchFamily="34" charset="-128"/>
              </a:rPr>
              <a:t>“</a:t>
            </a:r>
            <a:endParaRPr lang="en-US" altLang="ja-JP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b="1" smtClean="0">
                <a:latin typeface="Arial" pitchFamily="34" charset="0"/>
                <a:ea typeface="ＭＳ Ｐゴシック" pitchFamily="34" charset="-128"/>
              </a:rPr>
              <a:t> 					Monte Palmer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Stages in Development Theory</a:t>
            </a:r>
          </a:p>
        </p:txBody>
      </p:sp>
      <p:sp>
        <p:nvSpPr>
          <p:cNvPr id="286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b="1" smtClean="0">
                <a:ea typeface="ＭＳ Ｐゴシック" pitchFamily="34" charset="-128"/>
              </a:rPr>
              <a:t>Theory of Economic Growth (Target: Vietnam)</a:t>
            </a:r>
          </a:p>
          <a:p>
            <a:pPr lvl="1" eaLnBrk="1" hangingPunct="1"/>
            <a:r>
              <a:rPr lang="en-US" sz="2600" b="1" smtClean="0">
                <a:ea typeface="ＭＳ Ｐゴシック" pitchFamily="34" charset="-128"/>
              </a:rPr>
              <a:t>Key figure—Walt Rostow, </a:t>
            </a:r>
            <a:r>
              <a:rPr lang="en-US" sz="2600" b="1" u="sng" smtClean="0">
                <a:ea typeface="ＭＳ Ｐゴシック" pitchFamily="34" charset="-128"/>
              </a:rPr>
              <a:t>The stages of economic growth: a non-Communist manifesto</a:t>
            </a:r>
            <a:r>
              <a:rPr lang="en-US" sz="2600" b="1" smtClean="0">
                <a:ea typeface="ＭＳ Ｐゴシック" pitchFamily="34" charset="-128"/>
              </a:rPr>
              <a:t> (Cambridge: Cambridge University Press, 1960)</a:t>
            </a:r>
          </a:p>
          <a:p>
            <a:pPr lvl="1" eaLnBrk="1" hangingPunct="1"/>
            <a:endParaRPr lang="en-US" sz="2600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200" b="1" smtClean="0">
                <a:ea typeface="ＭＳ Ｐゴシック" pitchFamily="34" charset="-128"/>
              </a:rPr>
              <a:t>There is a take off point that will lead to self-sustaining capital generation</a:t>
            </a:r>
          </a:p>
          <a:p>
            <a:pPr lvl="2" eaLnBrk="1" hangingPunct="1"/>
            <a:r>
              <a:rPr lang="en-US" sz="2200" b="1" smtClean="0">
                <a:ea typeface="ＭＳ Ｐゴシック" pitchFamily="34" charset="-128"/>
              </a:rPr>
              <a:t> Lesser Developed Countries (LDCs) are caught in a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low equilibrium trap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—not enough capital for growth</a:t>
            </a:r>
          </a:p>
          <a:p>
            <a:pPr lvl="2" eaLnBrk="1" hangingPunct="1"/>
            <a:r>
              <a:rPr lang="en-US" sz="2200" b="1" smtClean="0">
                <a:ea typeface="ＭＳ Ｐゴシック" pitchFamily="34" charset="-128"/>
              </a:rPr>
              <a:t>All nations are poor but are able to escape their poverty through their own domestic initiative (with correct policies)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Stages in Development Theory</a:t>
            </a:r>
          </a:p>
        </p:txBody>
      </p:sp>
      <p:sp>
        <p:nvSpPr>
          <p:cNvPr id="2969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Theory of Economic Growth (Rostow):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Popularized Modernization Assumptions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 Traditional vs. Modern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 Agraria vs. Industria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 Agriculture vs. Industry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Subsistence vs. Commercialism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Advocated the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Trickle Down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effect to economic growth (Third Way)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8200" y="344488"/>
            <a:ext cx="7772400" cy="1754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Rostow and Johnson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Controversy-Vietnam and Economic Development</a:t>
            </a:r>
          </a:p>
        </p:txBody>
      </p:sp>
      <p:pic>
        <p:nvPicPr>
          <p:cNvPr id="30722" name="Content Placeholder 3" descr="rostow2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3200"/>
            <a:ext cx="4549775" cy="3048000"/>
          </a:xfrm>
        </p:spPr>
      </p:pic>
      <p:pic>
        <p:nvPicPr>
          <p:cNvPr id="30723" name="Picture 2" descr="http://ec2.images-amazon.com/images/I/51iKgh6Y3JL._SL500_AA24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III. Problems with Development Administration</a:t>
            </a:r>
          </a:p>
        </p:txBody>
      </p:sp>
      <p:sp>
        <p:nvSpPr>
          <p:cNvPr id="3174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Decreasing Bureaucratic Capacity over Time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Lack of Technical and Management Skills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An expanding state meant expanding debt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Gap increased between bureaucratic elites and the mass of the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Bureaucratic Behavior</a:t>
            </a:r>
          </a:p>
        </p:txBody>
      </p:sp>
      <p:pic>
        <p:nvPicPr>
          <p:cNvPr id="32770" name="Content Placeholder 3" descr="police(corruption)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750" y="1554163"/>
            <a:ext cx="36449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Problems, Continued</a:t>
            </a:r>
          </a:p>
        </p:txBody>
      </p:sp>
      <p:sp>
        <p:nvSpPr>
          <p:cNvPr id="3379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Highly centralized state structures deaden the state</a:t>
            </a:r>
            <a:r>
              <a:rPr lang="ja-JP" altLang="en-US" b="1" smtClean="0">
                <a:ea typeface="ＭＳ Ｐゴシック" pitchFamily="34" charset="-128"/>
              </a:rPr>
              <a:t>’</a:t>
            </a:r>
            <a:r>
              <a:rPr lang="en-US" altLang="ja-JP" b="1" smtClean="0">
                <a:ea typeface="ＭＳ Ｐゴシック" pitchFamily="34" charset="-128"/>
              </a:rPr>
              <a:t>s development capacity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Inherited administrative structures seen as increasingly rigid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Debate over choice between administrative reform and structural reform  (Civil Service, Public Sector, Structural changes)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Week Four</a:t>
            </a:r>
          </a:p>
        </p:txBody>
      </p:sp>
      <p:sp>
        <p:nvSpPr>
          <p:cNvPr id="1638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algn="ctr" eaLnBrk="1" hangingPunct="1"/>
            <a:endParaRPr lang="en-US" sz="4000" b="1" smtClean="0">
              <a:ea typeface="ＭＳ Ｐゴシック" pitchFamily="34" charset="-128"/>
            </a:endParaRPr>
          </a:p>
          <a:p>
            <a:pPr algn="ctr" eaLnBrk="1" hangingPunct="1"/>
            <a:r>
              <a:rPr lang="en-US" sz="4000" b="1" smtClean="0">
                <a:ea typeface="ＭＳ Ｐゴシック" pitchFamily="34" charset="-128"/>
              </a:rPr>
              <a:t>Development Policy and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The Problems of Development Management</a:t>
            </a:r>
          </a:p>
        </p:txBody>
      </p:sp>
      <p:sp>
        <p:nvSpPr>
          <p:cNvPr id="3481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Quote of the Week: The Quiet American- An Alternative to expatriate non-involvement?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	"The Human Condition being what it was, let them fight, let them love, let them murder, I would not be involved.</a:t>
            </a:r>
            <a:r>
              <a:rPr lang="ja-JP" altLang="en-US" sz="2800" b="1" smtClean="0">
                <a:latin typeface="Arial" pitchFamily="34" charset="0"/>
                <a:ea typeface="ＭＳ Ｐゴシック" pitchFamily="34" charset="-128"/>
              </a:rPr>
              <a:t>“</a:t>
            </a:r>
            <a:endParaRPr lang="en-US" altLang="ja-JP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 Graham Greene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The Problems of Development Management</a:t>
            </a:r>
          </a:p>
        </p:txBody>
      </p:sp>
      <p:sp>
        <p:nvSpPr>
          <p:cNvPr id="358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Quotes of the Week: Failure of Capitalism and Socialism (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SOCIO-ECONOMIC EXIT)</a:t>
            </a: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	"The Economy of Affection...denotes a network of support, communications and interaction among structurally defined groups connected by </a:t>
            </a:r>
            <a:r>
              <a:rPr lang="en-US" sz="2800" b="1" i="1" u="sng" smtClean="0">
                <a:latin typeface="Arial" pitchFamily="34" charset="0"/>
                <a:ea typeface="ＭＳ Ｐゴシック" pitchFamily="34" charset="-128"/>
              </a:rPr>
              <a:t>blood, kin, community or other affinities</a:t>
            </a: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, for example, religion. It links together in a systematic fashion a variety of discrete economic and social units which in other regards may be autonomous.</a:t>
            </a:r>
            <a:r>
              <a:rPr lang="ja-JP" altLang="en-US" sz="2800" b="1" smtClean="0">
                <a:latin typeface="Arial" pitchFamily="34" charset="0"/>
                <a:ea typeface="ＭＳ Ｐゴシック" pitchFamily="34" charset="-128"/>
              </a:rPr>
              <a:t>“</a:t>
            </a:r>
            <a:endParaRPr lang="en-US" altLang="ja-JP" sz="2800" b="1" smtClean="0">
              <a:latin typeface="Arial" pitchFamily="34" charset="0"/>
              <a:ea typeface="ＭＳ Ｐゴシック" pitchFamily="34" charset="-128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Goran Hydan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  <a:cs typeface="Times New Roman" pitchFamily="18" charset="0"/>
              </a:rPr>
              <a:t>IV. Development Theory Revised: (1975-1983)</a:t>
            </a:r>
            <a:r>
              <a:rPr lang="en-US" smtClean="0">
                <a:ea typeface="+mj-ea"/>
              </a:rPr>
              <a:t> 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Robert McNamara  -- World Bank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KEY: Necessary redistribution of resources both internationally and within an LDC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New International Economic Order vs. Basic Needs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Equity both domestically (within a country) and internationally</a:t>
            </a:r>
            <a:endParaRPr lang="en-US" b="1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371600" y="344488"/>
            <a:ext cx="7772400" cy="641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ea typeface="+mj-ea"/>
              </a:rPr>
              <a:t>Basic Needs- The Poorest of the Poor... (Ben Heine, painter)</a:t>
            </a:r>
          </a:p>
        </p:txBody>
      </p:sp>
      <p:pic>
        <p:nvPicPr>
          <p:cNvPr id="37890" name="Content Placeholder 3" descr="1722493823_424c707369[1]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00200"/>
            <a:ext cx="4308475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http://history.sandiego.edu/gen/USPics45/mcnam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810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8" descr="http://www.latinamericanstudies.org/cold-war/macnamara-cas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191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Robert McNamara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  <a:cs typeface="Times New Roman" pitchFamily="18" charset="0"/>
              </a:rPr>
              <a:t>Development Theory Revised: </a:t>
            </a:r>
            <a:br>
              <a:rPr lang="en-US" b="1" smtClean="0">
                <a:ea typeface="+mj-ea"/>
                <a:cs typeface="Times New Roman" pitchFamily="18" charset="0"/>
              </a:rPr>
            </a:br>
            <a:r>
              <a:rPr lang="en-US" b="1" smtClean="0">
                <a:ea typeface="+mj-ea"/>
                <a:cs typeface="Times New Roman" pitchFamily="18" charset="0"/>
              </a:rPr>
              <a:t>1975-1984</a:t>
            </a:r>
            <a:r>
              <a:rPr lang="en-US" smtClean="0">
                <a:ea typeface="+mj-ea"/>
              </a:rPr>
              <a:t> </a:t>
            </a:r>
          </a:p>
        </p:txBody>
      </p:sp>
      <p:sp>
        <p:nvSpPr>
          <p:cNvPr id="399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>
                <a:ea typeface="ＭＳ Ｐゴシック" pitchFamily="34" charset="-128"/>
              </a:rPr>
              <a:t>KEY: Necessary redistribution of resources- Fundamental Differences with Growth Theory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New International Economic Order (NIEO)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LDCs- North/South Redistribution should replace Rostowian growth assumptions</a:t>
            </a:r>
          </a:p>
          <a:p>
            <a:pPr lvl="2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Basic Needs Assumption (World Bank)—Domestic redistribution</a:t>
            </a:r>
          </a:p>
          <a:p>
            <a:pPr lvl="1"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Strategy—growth with equity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New International Economic Order</a:t>
            </a:r>
          </a:p>
        </p:txBody>
      </p:sp>
      <p:sp>
        <p:nvSpPr>
          <p:cNvPr id="4096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Detailed Discussion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Still Reflects the Counter-Narrative of Many in the Streets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Key: Redistribution of Wealth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Times New Roman" pitchFamily="18" charset="0"/>
              </a:rPr>
              <a:t>Development Theory Revised: 19</a:t>
            </a:r>
            <a:r>
              <a:rPr lang="en-US" smtClean="0">
                <a:ea typeface="+mj-ea"/>
              </a:rPr>
              <a:t>73-1983</a:t>
            </a:r>
          </a:p>
        </p:txBody>
      </p:sp>
      <p:sp>
        <p:nvSpPr>
          <p:cNvPr id="419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2"/>
          </p:nvPr>
        </p:nvSpPr>
        <p:spPr>
          <a:xfrm>
            <a:off x="381000" y="2057400"/>
            <a:ext cx="3008313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KEY: Necessary- redistribution of resources : NIEO and Oil Cartel</a:t>
            </a:r>
          </a:p>
          <a:p>
            <a:pPr eaLnBrk="1" hangingPunct="1">
              <a:lnSpc>
                <a:spcPct val="80000"/>
              </a:lnSpc>
            </a:pPr>
            <a:endParaRPr lang="en-US" sz="19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Definition—Capacity, Equity, Empowerment and Sustainability</a:t>
            </a:r>
          </a:p>
          <a:p>
            <a:pPr lvl="1" eaLnBrk="1" hangingPunct="1">
              <a:lnSpc>
                <a:spcPct val="80000"/>
              </a:lnSpc>
            </a:pPr>
            <a:endParaRPr lang="en-US" sz="19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Reflects influence of Political Economy and Dependency Theories</a:t>
            </a:r>
          </a:p>
          <a:p>
            <a:pPr lvl="1" eaLnBrk="1" hangingPunct="1">
              <a:lnSpc>
                <a:spcPct val="80000"/>
              </a:lnSpc>
            </a:pPr>
            <a:endParaRPr lang="en-US" sz="19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NIEO: Original group of 77 countries, now 140</a:t>
            </a:r>
          </a:p>
        </p:txBody>
      </p:sp>
      <p:pic>
        <p:nvPicPr>
          <p:cNvPr id="41987" name="Content Placeholder 6" descr="Oil_Rigs.resize[1]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03325"/>
            <a:ext cx="5340350" cy="361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NIEO and the Brandt Report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Chair: Willy Brandt, former Chancellor of the Federal Republic of Germany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Common Crisis, North South: Cooperation for World Recovery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1980, 1983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Accepted (in theory) basic premises of Dependency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Willy Brandt (1972 and 1992)</a:t>
            </a:r>
          </a:p>
        </p:txBody>
      </p:sp>
      <p:pic>
        <p:nvPicPr>
          <p:cNvPr id="44034" name="Content Placeholder 3" descr="brandt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133600"/>
            <a:ext cx="2257425" cy="3238500"/>
          </a:xfrm>
        </p:spPr>
      </p:pic>
      <p:pic>
        <p:nvPicPr>
          <p:cNvPr id="44035" name="Picture 2" descr="http://www.willybrandtcenter.org/kniefall_348x298_h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28384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Overview of Themes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57150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</a:rPr>
              <a:t>I.  Review of Dependency Theory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2400" b="1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</a:rPr>
              <a:t>II. Development Administration Assumptions (Prior  to 1970)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</a:rPr>
              <a:t>III. Problems with Development Administration</a:t>
            </a:r>
            <a:r>
              <a:rPr lang="en-US" sz="2400" dirty="0" smtClean="0">
                <a:ea typeface="+mn-ea"/>
                <a:cs typeface="Times New Roman" pitchFamily="18" charset="0"/>
              </a:rPr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ea typeface="+mn-ea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  <a:cs typeface="Times New Roman" pitchFamily="18" charset="0"/>
              </a:rPr>
              <a:t>IV. Development Theory Revised: (1975-1983)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ea typeface="+mn-ea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</a:rPr>
              <a:t>V. Development Dilemmas: Donor Fatigue and Internal Capacity Limitations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</a:rPr>
              <a:t>VI. Structural Adjustment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2400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2400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450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700" b="1" smtClean="0">
                <a:ea typeface="ＭＳ Ｐゴシック" pitchFamily="34" charset="-128"/>
              </a:rPr>
              <a:t>Need for structural change in world economy</a:t>
            </a:r>
          </a:p>
          <a:p>
            <a:pPr eaLnBrk="1" hangingPunct="1">
              <a:lnSpc>
                <a:spcPct val="70000"/>
              </a:lnSpc>
            </a:pPr>
            <a:endParaRPr lang="en-US" sz="2700" b="1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700" b="1" smtClean="0">
                <a:ea typeface="ＭＳ Ｐゴシック" pitchFamily="34" charset="-128"/>
              </a:rPr>
              <a:t>Thesis: Industrial Development in Europe caused  underdevelopment in LDCs</a:t>
            </a:r>
          </a:p>
          <a:p>
            <a:pPr eaLnBrk="1" hangingPunct="1">
              <a:lnSpc>
                <a:spcPct val="70000"/>
              </a:lnSpc>
            </a:pPr>
            <a:endParaRPr lang="en-US" sz="27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sz="2400" b="1" smtClean="0">
                <a:ea typeface="ＭＳ Ｐゴシック" pitchFamily="34" charset="-128"/>
              </a:rPr>
              <a:t>Northern Tier States extract resources from LDCs</a:t>
            </a:r>
          </a:p>
          <a:p>
            <a:pPr lvl="1" eaLnBrk="1" hangingPunct="1">
              <a:lnSpc>
                <a:spcPct val="7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700" b="1" smtClean="0">
                <a:ea typeface="ＭＳ Ｐゴシック" pitchFamily="34" charset="-128"/>
              </a:rPr>
              <a:t>No low level equilibrium trap—regression to underdevelopment</a:t>
            </a:r>
          </a:p>
          <a:p>
            <a:pPr eaLnBrk="1" hangingPunct="1">
              <a:lnSpc>
                <a:spcPct val="70000"/>
              </a:lnSpc>
            </a:pPr>
            <a:endParaRPr lang="en-US" sz="2700" b="1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smtClean="0">
                <a:ea typeface="MS Mincho" pitchFamily="49" charset="-128"/>
              </a:rPr>
              <a:t>Sources: Thomas B. Birnberg and Stephen A. Resnik, </a:t>
            </a:r>
            <a:r>
              <a:rPr lang="en-US" sz="2000" b="1" u="sng" smtClean="0">
                <a:ea typeface="MS Mincho" pitchFamily="49" charset="-128"/>
              </a:rPr>
              <a:t>Colonial Development : an Econometric Study</a:t>
            </a:r>
            <a:r>
              <a:rPr lang="en-US" sz="2000" b="1" smtClean="0">
                <a:ea typeface="MS Mincho" pitchFamily="49" charset="-128"/>
              </a:rPr>
              <a:t> (New Haven : Yale University Press, 1975)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smtClean="0">
                <a:ea typeface="MS Mincho" pitchFamily="49" charset="-128"/>
              </a:rPr>
              <a:t> 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smtClean="0">
                <a:ea typeface="MS Mincho" pitchFamily="49" charset="-128"/>
              </a:rPr>
              <a:t>See also the works of Susan George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Underdevelopment</a:t>
            </a:r>
          </a:p>
        </p:txBody>
      </p:sp>
      <p:pic>
        <p:nvPicPr>
          <p:cNvPr id="46082" name="Content Placeholder 3" descr="Bad%20Road%20Underdevelopment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103438"/>
            <a:ext cx="4800600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471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European involvement in LDCs was extractive and "created" underdevelopment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underdevelopment is a historical problem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16th century—Europe and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Europe, 1600—technologically advanced but resource poor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Asia, Africa, Central and South America—resource "rich" and self-sufficient but technologically poor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Brandt Report</a:t>
            </a:r>
          </a:p>
        </p:txBody>
      </p:sp>
      <p:sp>
        <p:nvSpPr>
          <p:cNvPr id="4813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Imperialism from 1600 to 1900 led to resource transfer from LDCs to West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FROZEN INEQUITY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altLang="ja-JP" b="1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491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>
                <a:ea typeface="ＭＳ Ｐゴシック" pitchFamily="34" charset="-128"/>
              </a:rPr>
              <a:t>Result in LDCs was decline in agricultural self-sufficiency and indigenous commercial and industrial activity</a:t>
            </a:r>
          </a:p>
          <a:p>
            <a:pPr eaLnBrk="1" hangingPunct="1">
              <a:lnSpc>
                <a:spcPct val="80000"/>
              </a:lnSpc>
            </a:pPr>
            <a:endParaRPr lang="en-US" sz="30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b="1" smtClean="0">
                <a:ea typeface="ＭＳ Ｐゴシック" pitchFamily="34" charset="-128"/>
              </a:rPr>
              <a:t>Was no dual economy—a world economy was created which the peasant economy deeply penetrated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Metropole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Sub-Metropole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Periphery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Sub-periphery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50178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396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LDC acts as a market for more Developed Countries (MDCs)—eg. Agriculture depends on Agri-business</a:t>
            </a:r>
          </a:p>
          <a:p>
            <a:pPr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Cooptation of Local Elites as consumers of LDC resources </a:t>
            </a:r>
          </a:p>
          <a:p>
            <a:pPr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Continues to Influence Thinking</a:t>
            </a:r>
          </a:p>
        </p:txBody>
      </p:sp>
      <p:pic>
        <p:nvPicPr>
          <p:cNvPr id="5017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593850"/>
            <a:ext cx="2754313" cy="3744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52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a typeface="+mj-ea"/>
              </a:rPr>
              <a:t>Assumptions of the NIEO States: </a:t>
            </a:r>
            <a:r>
              <a:rPr lang="en-US" sz="2800" b="1" dirty="0" err="1" smtClean="0">
                <a:ea typeface="+mj-ea"/>
              </a:rPr>
              <a:t>Redeux</a:t>
            </a:r>
            <a:endParaRPr lang="en-US" sz="2800" b="1" dirty="0" smtClean="0">
              <a:ea typeface="+mj-ea"/>
            </a:endParaRPr>
          </a:p>
        </p:txBody>
      </p:sp>
      <p:sp>
        <p:nvSpPr>
          <p:cNvPr id="51202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0772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The Goal: Need to moderate or eliminate dependency relationship through counter-dependency</a:t>
            </a:r>
          </a:p>
          <a:p>
            <a:pPr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Self-sufficiency—China in the 1950s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Dependency avoidance—Canada, Scandinavia and Japan in nineteenth century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Dependency reversal—India, Brazil (1970s)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Dependent Development—(Newly Industrializing Countries, NICs, Emerging States The BRICS)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Regional Cooperation—ASEAN, CIS, SADC, ECOWAS, MERCESOR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“A New International Economic Order is Deemed Necessary”</a:t>
            </a:r>
            <a:endParaRPr lang="en-US" dirty="0">
              <a:ea typeface="+mj-ea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52227" name="Picture 2" descr="http://www.blackagendareport.com/images/stories/107/FoodSovereign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86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641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Basic Needs Assumptions: 1975-1983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456237"/>
          </a:xfrm>
        </p:spPr>
        <p:txBody>
          <a:bodyPr>
            <a:normAutofit fontScale="925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Institutionalize Project capacity in development program structures (The works of Dennis </a:t>
            </a:r>
            <a:r>
              <a:rPr lang="en-US" b="1" dirty="0" err="1" smtClean="0">
                <a:ea typeface="+mn-ea"/>
              </a:rPr>
              <a:t>Rondinelli</a:t>
            </a:r>
            <a:r>
              <a:rPr lang="en-US" b="1" dirty="0" smtClean="0">
                <a:ea typeface="+mn-ea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All civil service to explore new technologies and leadership styles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Promote Sustainability and Institutional Capacity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Shift Priorities to Rural Development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Small is Beautiful- appropriate technologies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A bit of Romanticism?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Basic Needs Assumptions</a:t>
            </a:r>
          </a:p>
        </p:txBody>
      </p:sp>
      <p:sp>
        <p:nvSpPr>
          <p:cNvPr id="542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Robert Chambers, </a:t>
            </a:r>
            <a:r>
              <a:rPr lang="en-US" b="1" u="sng" smtClean="0">
                <a:ea typeface="ＭＳ Ｐゴシック" pitchFamily="34" charset="-128"/>
              </a:rPr>
              <a:t>Rural Development: Putting the Last First</a:t>
            </a:r>
            <a:r>
              <a:rPr lang="en-US" b="1" smtClean="0">
                <a:ea typeface="ＭＳ Ｐゴシック" pitchFamily="34" charset="-128"/>
              </a:rPr>
              <a:t> (New York: Longman, 1983)</a:t>
            </a:r>
          </a:p>
          <a:p>
            <a:pPr lvl="1" eaLnBrk="1" hangingPunct="1"/>
            <a:endParaRPr lang="en-US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b="1" smtClean="0">
                <a:ea typeface="ＭＳ Ｐゴシック" pitchFamily="34" charset="-128"/>
              </a:rPr>
              <a:t>Move to Field Administration, Extension Work and Bottom Up Planning</a:t>
            </a:r>
          </a:p>
          <a:p>
            <a:pPr lvl="2" eaLnBrk="1" hangingPunct="1"/>
            <a:endParaRPr lang="en-US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b="1" smtClean="0">
                <a:ea typeface="ＭＳ Ｐゴシック" pitchFamily="34" charset="-128"/>
              </a:rPr>
              <a:t>Find a non-threatening way (vis-a-vis) elites to promote the redistribution of resources</a:t>
            </a:r>
            <a:r>
              <a:rPr lang="en-US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lvl="2" eaLnBrk="1" hangingPunct="1"/>
            <a:r>
              <a:rPr lang="en-US" b="1" smtClean="0">
                <a:ea typeface="ＭＳ Ｐゴシック" pitchFamily="34" charset="-128"/>
              </a:rPr>
              <a:t>Redistribution </a:t>
            </a:r>
          </a:p>
        </p:txBody>
      </p:sp>
      <p:pic>
        <p:nvPicPr>
          <p:cNvPr id="54275" name="Picture 5" descr="16615964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211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Argument Continued</a:t>
            </a:r>
          </a:p>
        </p:txBody>
      </p:sp>
      <p:sp>
        <p:nvSpPr>
          <p:cNvPr id="184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b="1" smtClean="0">
                <a:ea typeface="ＭＳ Ｐゴシック" pitchFamily="34" charset="-128"/>
              </a:rPr>
              <a:t>I. Dependency Theory (Review of Themes)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Donor Response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Basic Needs Assumptions: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-17463" y="1295400"/>
            <a:ext cx="8077201" cy="4876800"/>
          </a:xfrm>
        </p:spPr>
        <p:txBody>
          <a:bodyPr/>
          <a:lstStyle/>
          <a:p>
            <a:pPr lvl="1" eaLnBrk="1" hangingPunct="1">
              <a:buFont typeface="Wingdings 2" charset="0"/>
              <a:buChar char=""/>
              <a:defRPr/>
            </a:pPr>
            <a:r>
              <a:rPr lang="en-US" sz="2000" b="1" dirty="0"/>
              <a:t>Jon R. </a:t>
            </a:r>
            <a:r>
              <a:rPr lang="en-US" sz="2000" b="1" dirty="0" err="1"/>
              <a:t>Moris</a:t>
            </a:r>
            <a:r>
              <a:rPr lang="en-US" sz="2000" b="1" dirty="0"/>
              <a:t>, </a:t>
            </a:r>
            <a:r>
              <a:rPr lang="en-US" sz="2000" b="1" u="sng" dirty="0"/>
              <a:t>Managing Induced Rural Development</a:t>
            </a:r>
            <a:r>
              <a:rPr lang="en-US" sz="2000" b="1" dirty="0"/>
              <a:t> (Bloomington, </a:t>
            </a:r>
            <a:r>
              <a:rPr lang="en-US" sz="2000" b="1" dirty="0" err="1"/>
              <a:t>Ind</a:t>
            </a:r>
            <a:r>
              <a:rPr lang="en-US" sz="2000" b="1" dirty="0"/>
              <a:t>:  International Development Institute, Indiana University, 1981).</a:t>
            </a:r>
          </a:p>
          <a:p>
            <a:pPr lvl="1" eaLnBrk="1" hangingPunct="1">
              <a:buFont typeface="Wingdings 2" charset="0"/>
              <a:buChar char=""/>
              <a:defRPr/>
            </a:pPr>
            <a:endParaRPr lang="en-US" sz="2000" b="1" dirty="0"/>
          </a:p>
          <a:p>
            <a:pPr lvl="1" eaLnBrk="1" hangingPunct="1">
              <a:buFont typeface="Wingdings 2" charset="0"/>
              <a:buChar char=""/>
              <a:defRPr/>
            </a:pPr>
            <a:r>
              <a:rPr lang="en-US" sz="2000" b="1" dirty="0"/>
              <a:t>Jon R. </a:t>
            </a:r>
            <a:r>
              <a:rPr lang="en-US" sz="2000" b="1" dirty="0" err="1"/>
              <a:t>Moris</a:t>
            </a:r>
            <a:r>
              <a:rPr lang="en-US" sz="2000" b="1" dirty="0"/>
              <a:t> and James </a:t>
            </a:r>
            <a:r>
              <a:rPr lang="en-US" sz="2000" b="1" dirty="0" err="1"/>
              <a:t>Copestake</a:t>
            </a:r>
            <a:r>
              <a:rPr lang="en-US" sz="2000" b="1" dirty="0"/>
              <a:t>, </a:t>
            </a:r>
            <a:r>
              <a:rPr lang="en-US" sz="2000" b="1" u="sng" dirty="0"/>
              <a:t>Qualitative Enquiry for Rural Development : a Review </a:t>
            </a:r>
            <a:r>
              <a:rPr lang="en-US" sz="2000" b="1" dirty="0"/>
              <a:t>(London : Intermediate Technology Publications on behalf of the Overseas </a:t>
            </a:r>
            <a:endParaRPr lang="en-US" sz="2000" b="1" dirty="0" smtClean="0"/>
          </a:p>
          <a:p>
            <a:pPr marL="457200" lvl="1" indent="0" eaLnBrk="1" hangingPunct="1">
              <a:buFont typeface="Wingdings 2" charset="0"/>
              <a:buNone/>
              <a:defRPr/>
            </a:pPr>
            <a:r>
              <a:rPr lang="en-US" sz="2000" b="1" dirty="0" smtClean="0"/>
              <a:t>    Development </a:t>
            </a:r>
            <a:r>
              <a:rPr lang="en-US" sz="2000" b="1" dirty="0"/>
              <a:t>Institute, 1993). </a:t>
            </a:r>
          </a:p>
        </p:txBody>
      </p:sp>
      <p:pic>
        <p:nvPicPr>
          <p:cNvPr id="56323" name="Picture 5" descr="jmoris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06800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Problem with Dependency Reversal</a:t>
            </a:r>
            <a:endParaRPr lang="en-US" dirty="0">
              <a:ea typeface="+mj-ea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ea typeface="ＭＳ Ｐゴシック" pitchFamily="34" charset="-128"/>
                <a:hlinkClick r:id="rId2"/>
              </a:rPr>
              <a:t>Debates about Free Trade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  <a:hlinkClick r:id="rId2"/>
              </a:rPr>
              <a:t> 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   VIDEO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Break</a:t>
            </a:r>
          </a:p>
        </p:txBody>
      </p:sp>
      <p:sp>
        <p:nvSpPr>
          <p:cNvPr id="5837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TEN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End of Century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b="1" smtClean="0">
                <a:ea typeface="+mn-ea"/>
              </a:rPr>
              <a:t>	V. Development Dilemmas: Donor Fatigue and Internal Capacity Limitations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b="1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smtClean="0">
                <a:ea typeface="+mn-ea"/>
              </a:rPr>
              <a:t>	Note: # VI. Structural Adjustment-Next Week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b="1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http://hafsakhawaja.files.wordpress.com/2010/08/fsdfw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Donor Fatigue: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(1983-2000)</a:t>
            </a:r>
          </a:p>
        </p:txBody>
      </p:sp>
      <p:sp>
        <p:nvSpPr>
          <p:cNvPr id="61442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Donors defined as a problem as they set agendas for LDCs</a:t>
            </a:r>
          </a:p>
          <a:p>
            <a:pPr eaLnBrk="1" hangingPunct="1"/>
            <a:endParaRPr lang="en-US" sz="22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Expatriates are consumers (of LDC privileges): Development Cynics</a:t>
            </a:r>
          </a:p>
          <a:p>
            <a:pPr eaLnBrk="1" hangingPunct="1"/>
            <a:endParaRPr lang="en-US" sz="22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Career prospects shift from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Insensitive / AID / Embassy Types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 to Grassroots, cultural sensitivity and eventually to NGOs</a:t>
            </a: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sz="2200" b="1" smtClean="0">
                <a:ea typeface="ＭＳ Ｐゴシック" pitchFamily="34" charset="-128"/>
              </a:rPr>
              <a:t>(Lederer and Burdick </a:t>
            </a:r>
            <a:r>
              <a:rPr lang="en-US" sz="2200" b="1" u="sng" smtClean="0">
                <a:ea typeface="ＭＳ Ｐゴシック" pitchFamily="34" charset="-128"/>
              </a:rPr>
              <a:t>Ugly American</a:t>
            </a:r>
            <a:r>
              <a:rPr lang="en-US" sz="2200" b="1" smtClean="0">
                <a:ea typeface="ＭＳ Ｐゴシック" pitchFamily="34" charset="-128"/>
              </a:rPr>
              <a:t> influence)</a:t>
            </a:r>
          </a:p>
          <a:p>
            <a:pPr lvl="1" eaLnBrk="1" hangingPunct="1"/>
            <a:endParaRPr lang="en-US" sz="22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Donors begin to advocate privatization and contracting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52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ea typeface="+mj-ea"/>
              </a:rPr>
              <a:t>Internal Capacity Issues(Bryant &amp; White)</a:t>
            </a:r>
          </a:p>
        </p:txBody>
      </p:sp>
      <p:sp>
        <p:nvSpPr>
          <p:cNvPr id="4710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143000"/>
            <a:ext cx="8077200" cy="5334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</a:rPr>
              <a:t>Debates:  Which Comes First?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ea typeface="+mn-ea"/>
              </a:rPr>
              <a:t>	The Chicken or the Egg?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Development Administration vs. Development Management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Development Management vs. Management Development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Economic and Social Development (ESD) vs. Human Resource Development (HRD)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The Big Question</a:t>
            </a:r>
          </a:p>
        </p:txBody>
      </p:sp>
      <p:pic>
        <p:nvPicPr>
          <p:cNvPr id="63490" name="Picture 2" descr="http://boblandstrom.files.wordpress.com/2008/04/joel_chicken_or_eg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150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Which Comes First?</a:t>
            </a:r>
          </a:p>
        </p:txBody>
      </p:sp>
      <p:sp>
        <p:nvSpPr>
          <p:cNvPr id="64514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Development Management depends on administrative development and strengthening administrative structures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The deadlock—HRD vs. ESD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LDC administrators—more work with less pay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The Goal: Strengthen Administrative Capacity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Problem: Solutions to HRD increases social stratification and entrenches bureaucratic elites 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Articulated in the Millennium Development Goals (UN)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Millennium Development Goals</a:t>
            </a:r>
            <a:endParaRPr lang="en-US" b="1" dirty="0">
              <a:ea typeface="+mj-ea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5539" name="Picture 2" descr="http://i234.photobucket.com/albums/ee274/biopact3/MDG202x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Critiques of Modernization-Review of Arguments</a:t>
            </a:r>
          </a:p>
        </p:txBody>
      </p:sp>
      <p:sp>
        <p:nvSpPr>
          <p:cNvPr id="194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077200" cy="4876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b="1" smtClean="0">
              <a:ea typeface="ＭＳ Ｐゴシック" pitchFamily="34" charset="-128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smtClean="0">
                <a:ea typeface="ＭＳ Ｐゴシック" pitchFamily="34" charset="-128"/>
              </a:rPr>
              <a:t>Incorrect view of Subsistence Society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b="1" smtClean="0">
              <a:ea typeface="ＭＳ Ｐゴシック" pitchFamily="34" charset="-128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smtClean="0">
                <a:ea typeface="ＭＳ Ｐゴシック" pitchFamily="34" charset="-128"/>
              </a:rPr>
              <a:t>Ecology argument- balance vs. imbalance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b="1" smtClean="0">
              <a:ea typeface="ＭＳ Ｐゴシック" pitchFamily="34" charset="-128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smtClean="0">
                <a:ea typeface="ＭＳ Ｐゴシック" pitchFamily="34" charset="-128"/>
              </a:rPr>
              <a:t>Psychological Dependence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mtClean="0">
              <a:ea typeface="ＭＳ Ｐゴシック" pitchFamily="34" charset="-128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Development Management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5303837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More Collaborative than Development Administration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Involves Public, Non-Profit and Private Sector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Development management deals with the coordination and management processes of international development programs and projects.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The dominant focus in development management is the intervention in the form of a transfer of aid by an external agency/donor and the oversight of the related project cycle,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That is project identification, planning (formulation and appraisal), implementation and monitoring, and evaluation.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http://www.locallivelihoods.com/images/PM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8700"/>
            <a:ext cx="740886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Planning Cycle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a typeface="+mj-ea"/>
              </a:rPr>
              <a:t>Internal Capacity Issues</a:t>
            </a:r>
            <a:br>
              <a:rPr lang="en-US" sz="2800" b="1" dirty="0" smtClean="0">
                <a:ea typeface="+mj-ea"/>
              </a:rPr>
            </a:br>
            <a:r>
              <a:rPr lang="en-US" sz="2800" b="1" dirty="0" smtClean="0">
                <a:ea typeface="+mj-ea"/>
              </a:rPr>
              <a:t>(Bryant &amp; White) Debates, continued: Other Chicken and Egg Problems</a:t>
            </a:r>
          </a:p>
        </p:txBody>
      </p:sp>
      <p:sp>
        <p:nvSpPr>
          <p:cNvPr id="68610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6868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Balanced vs. Unbalanced Regional Development (Equity vs. Widening the Gap)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To what extent is a state planning approach, balancing regional development, possible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Unbalanced Growth and Class Formation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Balance between Public, Private (for profit and NGOs) and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Parastatal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 (Public Corporation) Sectors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Political vs. Economic Development (Deadlock of Development Administration)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ttp://img.thedailywtf.com/images/200802/dead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954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ea typeface="+mj-ea"/>
              </a:rPr>
              <a:t>Internal Capacity Issues</a:t>
            </a:r>
            <a:br>
              <a:rPr lang="en-US" sz="2800" smtClean="0">
                <a:ea typeface="+mj-ea"/>
              </a:rPr>
            </a:br>
            <a:r>
              <a:rPr lang="en-US" sz="2800" smtClean="0">
                <a:ea typeface="+mj-ea"/>
              </a:rPr>
              <a:t>(Bryant &amp; White)- Debates Continued</a:t>
            </a:r>
          </a:p>
        </p:txBody>
      </p:sp>
      <p:sp>
        <p:nvSpPr>
          <p:cNvPr id="5222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See Bernard Schaffer, </a:t>
            </a:r>
            <a:r>
              <a:rPr lang="en-US" sz="2400" b="1" u="sng" smtClean="0">
                <a:ea typeface="+mn-ea"/>
              </a:rPr>
              <a:t>The Administrative Factor; Papers in Organization, Politics and Development </a:t>
            </a:r>
            <a:r>
              <a:rPr lang="en-US" sz="2400" b="1" smtClean="0">
                <a:ea typeface="+mn-ea"/>
              </a:rPr>
              <a:t>(London: Cass, 1973).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ea typeface="+mn-ea"/>
              </a:rPr>
              <a:t>How much development will occur without political institutions and political will?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ea typeface="+mn-ea"/>
              </a:rPr>
              <a:t>Bureaucratic elites are part of a process of political control and mediation and development policy may have a major political mediation (control) role.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ea typeface="+mn-ea"/>
              </a:rPr>
              <a:t>What are the limitations of a state planning approach to development?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Future of Development Management</a:t>
            </a:r>
            <a:endParaRPr lang="en-US" dirty="0">
              <a:ea typeface="+mj-ea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1683" name="Picture 2" descr="http://zunia.org/typo3temp/pics/09d6ee5a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0988"/>
            <a:ext cx="57912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Internal Capacity Issues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(Bryant &amp; White)</a:t>
            </a:r>
          </a:p>
        </p:txBody>
      </p:sp>
      <p:sp>
        <p:nvSpPr>
          <p:cNvPr id="7270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smtClean="0">
                <a:ea typeface="ＭＳ Ｐゴシック" pitchFamily="34" charset="-128"/>
              </a:rPr>
              <a:t>Debates: the </a:t>
            </a:r>
            <a:r>
              <a:rPr lang="ja-JP" altLang="en-US" sz="3000" b="1" smtClean="0">
                <a:ea typeface="ＭＳ Ｐゴシック" pitchFamily="34" charset="-128"/>
              </a:rPr>
              <a:t>“</a:t>
            </a:r>
            <a:r>
              <a:rPr lang="en-US" altLang="ja-JP" sz="3000" b="1" smtClean="0">
                <a:ea typeface="ＭＳ Ｐゴシック" pitchFamily="34" charset="-128"/>
              </a:rPr>
              <a:t>Attitudes Problem</a:t>
            </a:r>
            <a:r>
              <a:rPr lang="ja-JP" altLang="en-US" sz="3000" b="1" smtClean="0">
                <a:ea typeface="ＭＳ Ｐゴシック" pitchFamily="34" charset="-128"/>
              </a:rPr>
              <a:t>”</a:t>
            </a:r>
            <a:endParaRPr lang="en-US" altLang="ja-JP" sz="30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30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How to get people to think developmentally?</a:t>
            </a:r>
          </a:p>
          <a:p>
            <a:pPr lvl="1" eaLnBrk="1" hangingPunct="1">
              <a:lnSpc>
                <a:spcPct val="9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Changes in programmatic values have an impact on LDC elites</a:t>
            </a:r>
          </a:p>
          <a:p>
            <a:pPr lvl="1" eaLnBrk="1" hangingPunct="1">
              <a:lnSpc>
                <a:spcPct val="9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Problem of the Organizational Bourgeoisie: Bureaucratic values unchanged from colonial period as domestic elites manipulate public policy (Picard)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Internal Capacity Issues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(Bryant &amp; White)</a:t>
            </a:r>
          </a:p>
        </p:txBody>
      </p:sp>
      <p:sp>
        <p:nvSpPr>
          <p:cNvPr id="73730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Debates: the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Attitudes Problem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altLang="ja-JP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Myth of civil service neutrality: Bureaucratic elites have interests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At best what results is benign neglect, at worst resource extraction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Problem: failure to develop and indigenous capitalism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Limited to settler, pariah groups—Jews in Eastern Europe, Chinese in much of Asia, Lebanese and East Indians in parts of Africa and Latin America (See V.S. Naipaul)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http://tehrandaily.files.wordpress.com/2007/09/metro_gyps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9339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Gypsies (Roma)  in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Internal Capacity Issues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(Bryant &amp; White)</a:t>
            </a:r>
          </a:p>
        </p:txBody>
      </p:sp>
      <p:sp>
        <p:nvSpPr>
          <p:cNvPr id="75778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Debates: the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Attitudes Problem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altLang="ja-JP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Sometimes referred to as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Comprador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classes or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dependent elites,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since they have been co-opted and are linked to Northern Tier states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Expatriate Attitudes? 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Pariah Elites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Prospero and </a:t>
            </a:r>
            <a:r>
              <a:rPr lang="en-US" dirty="0" err="1" smtClean="0">
                <a:ea typeface="+mj-ea"/>
              </a:rPr>
              <a:t>Caliban</a:t>
            </a:r>
            <a:r>
              <a:rPr lang="en-US" smtClean="0">
                <a:ea typeface="+mj-ea"/>
              </a:rPr>
              <a:t>- The Psychology of Depedence</a:t>
            </a:r>
          </a:p>
        </p:txBody>
      </p:sp>
      <p:sp>
        <p:nvSpPr>
          <p:cNvPr id="20482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3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  <a:hlinkClick r:id="rId2"/>
              </a:rPr>
              <a:t>Franz Fanon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  <a:hlinkClick r:id="rId2"/>
              </a:rPr>
              <a:t>   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VIDEO</a:t>
            </a:r>
            <a:endParaRPr lang="en-US" b="1" smtClean="0">
              <a:ea typeface="ＭＳ Ｐゴシック" pitchFamily="34" charset="-128"/>
            </a:endParaRPr>
          </a:p>
        </p:txBody>
      </p:sp>
      <p:pic>
        <p:nvPicPr>
          <p:cNvPr id="20484" name="Picture 2" descr="http://farm4.static.flickr.com/3117/2281647737_6dc60a5539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Problem: The Expanding Civil Service</a:t>
            </a:r>
          </a:p>
        </p:txBody>
      </p:sp>
      <p:sp>
        <p:nvSpPr>
          <p:cNvPr id="5734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b="1" smtClean="0">
                <a:ea typeface="+mn-ea"/>
              </a:rPr>
              <a:t>Civil Servant Component of the total Current Budget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10 to 15% in MDCs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30 to 60% in LDCs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South Africa in 2001, 46%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Benin in the 1980s, 64%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Central African Republic in the 1960s, 81%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http://3.bp.blogspot.com/_0JesGUzz1c4/TMW08sG1ACI/AAAAAAAAABk/tbwCX_j-wcE/s1600/bureaucracy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Internal Capacity Issues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(Bryant &amp; White)</a:t>
            </a:r>
          </a:p>
        </p:txBody>
      </p:sp>
      <p:sp>
        <p:nvSpPr>
          <p:cNvPr id="5837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Debates: the Bureaucratic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Attitudes Problem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continued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How developmental are bureaucrats?</a:t>
            </a:r>
          </a:p>
          <a:p>
            <a:pPr lvl="1" eaLnBrk="1" hangingPunct="1">
              <a:lnSpc>
                <a:spcPct val="8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Can (and Should) the state be used for SOCIAL ENGINEERING?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Is the private or non-profit sector better at development?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1371600" y="344488"/>
            <a:ext cx="7772400" cy="2093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Social Mobilization Training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  <a:hlinkClick r:id="rId2"/>
              </a:rPr>
              <a:t>Social Engineering  </a:t>
            </a:r>
            <a:r>
              <a:rPr lang="en-US" dirty="0" smtClean="0">
                <a:solidFill>
                  <a:srgbClr val="FF0000"/>
                </a:solidFill>
                <a:ea typeface="+mj-ea"/>
              </a:rPr>
              <a:t>VIDEO</a:t>
            </a:r>
            <a:endParaRPr lang="en-US" dirty="0" smtClean="0">
              <a:ea typeface="+mj-ea"/>
            </a:endParaRPr>
          </a:p>
        </p:txBody>
      </p:sp>
      <p:pic>
        <p:nvPicPr>
          <p:cNvPr id="79874" name="Picture 2" descr="http://www.cgisp.org.np/images/mobil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62300"/>
            <a:ext cx="83867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Internal Capacity Issues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(Bryant &amp; White)</a:t>
            </a:r>
          </a:p>
        </p:txBody>
      </p:sp>
      <p:sp>
        <p:nvSpPr>
          <p:cNvPr id="6041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ea typeface="+mn-ea"/>
              </a:rPr>
              <a:t>	Basic Needs Assumptions: Problem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Need for increased capacity of public, parastatal and private sectors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State should remain central to development planning and management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Need for administrative reform to develop more creative development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1371600" y="344488"/>
            <a:ext cx="7772400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AMTRAK- Public or Private?</a:t>
            </a:r>
          </a:p>
        </p:txBody>
      </p:sp>
      <p:pic>
        <p:nvPicPr>
          <p:cNvPr id="81922" name="Picture 2" descr="http://www.freefoto.com/images/25/01/25_01_1---Amtrak-Locomotive--Boston-South-Station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037513" cy="1500188"/>
          </a:xfrm>
        </p:spPr>
        <p:txBody>
          <a:bodyPr/>
          <a:lstStyle/>
          <a:p>
            <a:pPr algn="ctr" eaLnBrk="1" hangingPunct="1"/>
            <a:r>
              <a:rPr lang="en-US" sz="5000" b="1" smtClean="0">
                <a:solidFill>
                  <a:srgbClr val="FF0000"/>
                </a:solidFill>
                <a:ea typeface="ＭＳ Ｐゴシック" pitchFamily="34" charset="-128"/>
              </a:rPr>
              <a:t>OUR </a:t>
            </a:r>
            <a:r>
              <a:rPr lang="ja-JP" altLang="en-US" sz="5000" b="1" smtClean="0">
                <a:solidFill>
                  <a:srgbClr val="FF0000"/>
                </a:solidFill>
                <a:ea typeface="ＭＳ Ｐゴシック" pitchFamily="34" charset="-128"/>
              </a:rPr>
              <a:t>“</a:t>
            </a:r>
            <a:r>
              <a:rPr lang="en-US" altLang="ja-JP" sz="5000" b="1" smtClean="0">
                <a:solidFill>
                  <a:srgbClr val="FF0000"/>
                </a:solidFill>
                <a:ea typeface="ＭＳ Ｐゴシック" pitchFamily="34" charset="-128"/>
              </a:rPr>
              <a:t>BOOKS OF THE WEEK</a:t>
            </a:r>
            <a:r>
              <a:rPr lang="en-US" altLang="en-US" sz="5000" b="1" smtClean="0">
                <a:solidFill>
                  <a:srgbClr val="FF0000"/>
                </a:solidFill>
                <a:ea typeface="ＭＳ Ｐゴシック" pitchFamily="34" charset="-128"/>
              </a:rPr>
              <a:t>”</a:t>
            </a:r>
            <a:endParaRPr lang="en-US" sz="5000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MEET THE </a:t>
            </a:r>
            <a:r>
              <a:rPr lang="en-US" dirty="0" err="1" smtClean="0">
                <a:ea typeface="+mj-ea"/>
              </a:rPr>
              <a:t>aUTHORS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smtClean="0">
                <a:ea typeface="+mj-ea"/>
              </a:rPr>
              <a:t>Follow Up:  “White Mischief” Books</a:t>
            </a:r>
          </a:p>
        </p:txBody>
      </p:sp>
      <p:sp>
        <p:nvSpPr>
          <p:cNvPr id="8397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sz="3600" b="1" smtClean="0">
                <a:ea typeface="ＭＳ Ｐゴシック" pitchFamily="34" charset="-128"/>
              </a:rPr>
              <a:t>James Fox,</a:t>
            </a:r>
            <a:r>
              <a:rPr lang="en-US" sz="3600" b="1" i="1" smtClean="0">
                <a:ea typeface="ＭＳ Ｐゴシック" pitchFamily="34" charset="-128"/>
              </a:rPr>
              <a:t> </a:t>
            </a:r>
            <a:r>
              <a:rPr lang="en-US" sz="3600" b="1" u="sng" smtClean="0">
                <a:ea typeface="ＭＳ Ｐゴシック" pitchFamily="34" charset="-128"/>
              </a:rPr>
              <a:t>White Mischief: The Murder of Lord Erroll</a:t>
            </a:r>
            <a:r>
              <a:rPr lang="en-US" sz="3600" b="1" smtClean="0">
                <a:ea typeface="ＭＳ Ｐゴシック" pitchFamily="34" charset="-128"/>
              </a:rPr>
              <a:t>, New York:  Vintage Books, 1998. 1987 Film.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ea typeface="ＭＳ Ｐゴシック" pitchFamily="34" charset="-128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ea typeface="ＭＳ Ｐゴシック" pitchFamily="34" charset="-128"/>
              </a:rPr>
              <a:t> The Story of Happy Valley, Kenya.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ea typeface="ＭＳ Ｐゴシック" pitchFamily="34" charset="-128"/>
              </a:rPr>
              <a:t> Good Picture of Colonial Africa</a:t>
            </a:r>
          </a:p>
        </p:txBody>
      </p:sp>
      <p:pic>
        <p:nvPicPr>
          <p:cNvPr id="83971" name="Picture 5" descr="http://www.biblioimages.com/granta/getimage.aspx?cat=default&amp;class=person&amp;id=259&amp;quality=100&amp;type=jpg&amp;width=230&amp;height=0&amp;size=custom&amp;resiz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1907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Book 1:  White Mischief</a:t>
            </a:r>
            <a:r>
              <a:rPr lang="en-US" u="sng" smtClean="0">
                <a:ea typeface="+mj-ea"/>
              </a:rPr>
              <a:t/>
            </a:r>
            <a:br>
              <a:rPr lang="en-US" u="sng" smtClean="0">
                <a:ea typeface="+mj-ea"/>
              </a:rPr>
            </a:br>
            <a:r>
              <a:rPr lang="en-US" smtClean="0">
                <a:ea typeface="+mj-ea"/>
              </a:rPr>
              <a:t>September 29</a:t>
            </a:r>
          </a:p>
        </p:txBody>
      </p:sp>
      <p:sp>
        <p:nvSpPr>
          <p:cNvPr id="84994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James Fox: British Journalist, Sunday Times (London)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Description:  Amorality of Colonial Kenya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Issue:  What does the book tell us about Colonialism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White Mischief in the 21</a:t>
            </a:r>
            <a:r>
              <a:rPr lang="en-US" b="1" baseline="30000" dirty="0" smtClean="0">
                <a:ea typeface="+mj-ea"/>
              </a:rPr>
              <a:t>st</a:t>
            </a:r>
            <a:r>
              <a:rPr lang="en-US" b="1" dirty="0" smtClean="0">
                <a:ea typeface="+mj-ea"/>
              </a:rPr>
              <a:t> Century</a:t>
            </a:r>
            <a:endParaRPr lang="en-US" b="1" dirty="0">
              <a:ea typeface="+mj-ea"/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z="5400" b="1" smtClean="0">
                <a:solidFill>
                  <a:srgbClr val="FF0000"/>
                </a:solidFill>
                <a:ea typeface="ＭＳ Ｐゴシック" pitchFamily="34" charset="-128"/>
                <a:hlinkClick r:id="rId2"/>
              </a:rPr>
              <a:t>AN OUT TAKE</a:t>
            </a:r>
            <a:endParaRPr lang="en-US" sz="5400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86019" name="Picture 2" descr="http://t1.gstatic.com/images?q=tbn:ANd9GcSD77m6UK2B_0aj8jWHWE8ECRE9bYde_hk7EZRnMvOkr2Nv0CO3RwKNDo2o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755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Critiques of Modernization Theory-4</a:t>
            </a:r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44958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b="1" smtClean="0">
                <a:ea typeface="ＭＳ Ｐゴシック" pitchFamily="34" charset="-128"/>
              </a:rPr>
              <a:t>Colonial Underdevelopment   Argument</a:t>
            </a:r>
          </a:p>
          <a:p>
            <a:pPr eaLnBrk="1" hangingPunct="1">
              <a:lnSpc>
                <a:spcPct val="9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ea typeface="ＭＳ Ｐゴシック" pitchFamily="34" charset="-128"/>
              </a:rPr>
              <a:t>Seeds of Violence (Structural)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>
                <a:ea typeface="ＭＳ Ｐゴシック" pitchFamily="34" charset="-128"/>
              </a:rPr>
              <a:t>	</a:t>
            </a:r>
            <a:r>
              <a:rPr lang="en-US" sz="3000" smtClean="0">
                <a:ea typeface="ＭＳ Ｐゴシック" pitchFamily="34" charset="-128"/>
              </a:rPr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Role conflict (Robert Merton)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b="1" smtClean="0">
                <a:ea typeface="ＭＳ Ｐゴシック" pitchFamily="34" charset="-128"/>
              </a:rPr>
              <a:t>Indirect rule vs. assimilation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b="1" smtClean="0">
                <a:ea typeface="ＭＳ Ｐゴシック" pitchFamily="34" charset="-128"/>
              </a:rPr>
              <a:t>Role set (conflict) between colonial officials and traditional leaders </a:t>
            </a:r>
          </a:p>
        </p:txBody>
      </p:sp>
      <p:pic>
        <p:nvPicPr>
          <p:cNvPr id="21507" name="Picture 5" descr="http://www.columbia.edu/cu/news/03/02/images/robertKMer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714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91440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William J. </a:t>
            </a:r>
            <a:r>
              <a:rPr lang="en-US" b="1" dirty="0" err="1" smtClean="0">
                <a:ea typeface="+mj-ea"/>
              </a:rPr>
              <a:t>Lederer</a:t>
            </a:r>
            <a:r>
              <a:rPr lang="en-US" b="1" dirty="0" smtClean="0">
                <a:ea typeface="+mj-ea"/>
              </a:rPr>
              <a:t> and Eugene L. Burdick</a:t>
            </a:r>
            <a:r>
              <a:rPr lang="en-US" dirty="0" smtClean="0">
                <a:ea typeface="+mj-ea"/>
              </a:rPr>
              <a:t> </a:t>
            </a:r>
            <a:endParaRPr lang="en-US" dirty="0">
              <a:ea typeface="+mj-ea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752600"/>
            <a:ext cx="4040188" cy="39512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b="1" smtClean="0">
                <a:ea typeface="ＭＳ Ｐゴシック" pitchFamily="34" charset="-128"/>
              </a:rPr>
              <a:t>(March 31, 1912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ea typeface="ＭＳ Ｐゴシック" pitchFamily="34" charset="-128"/>
              </a:rPr>
              <a:t>	December 05, 2009)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8704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029200" y="1371600"/>
            <a:ext cx="4114800" cy="803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700" b="1" smtClean="0">
                <a:ea typeface="ＭＳ Ｐゴシック" pitchFamily="34" charset="-128"/>
              </a:rPr>
              <a:t>(December 12, 1918–July 26, 1965)</a:t>
            </a:r>
          </a:p>
        </p:txBody>
      </p:sp>
      <p:pic>
        <p:nvPicPr>
          <p:cNvPr id="87044" name="Picture 2" descr="http://photo.goodreads.com/authors/1266187425p5/49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33725"/>
            <a:ext cx="3124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4" descr="http://img.freebase.com/api/trans/image_thumb/m/0d6wt5j?errorid=%2Ffreebase%2Fno_image_png&amp;maxheight=200&amp;mode=fit&amp;maxwidt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7432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Book 2: The Ugly American</a:t>
            </a:r>
          </a:p>
        </p:txBody>
      </p:sp>
      <p:sp>
        <p:nvSpPr>
          <p:cNvPr id="8806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Background: Origins of U.S. Foreign Aid Policy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Marshall Plan and Point Four Program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Agricultural College Bias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Ugly American and the Peace Corps (and the other </a:t>
            </a:r>
            <a:r>
              <a:rPr lang="ja-JP" altLang="en-US" sz="2000" b="1" smtClean="0">
                <a:latin typeface="Franklin Gothic Medium" pitchFamily="34" charset="0"/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latin typeface="Franklin Gothic Medium" pitchFamily="34" charset="0"/>
                <a:ea typeface="ＭＳ Ｐゴシック" pitchFamily="34" charset="-128"/>
              </a:rPr>
              <a:t>peace corps</a:t>
            </a:r>
            <a:r>
              <a:rPr lang="ja-JP" altLang="en-US" sz="2000" b="1" smtClean="0">
                <a:latin typeface="Franklin Gothic Medium" pitchFamily="34" charset="0"/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latin typeface="Franklin Gothic Medium" pitchFamily="34" charset="0"/>
                <a:ea typeface="ＭＳ Ｐゴシック" pitchFamily="34" charset="-128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Technical Assistance in Vietnam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Models of Malaya and Kenya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ja-JP" altLang="en-US" sz="2000" b="1" smtClean="0">
                <a:latin typeface="Franklin Gothic Medium" pitchFamily="34" charset="0"/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latin typeface="Franklin Gothic Medium" pitchFamily="34" charset="0"/>
                <a:ea typeface="ＭＳ Ｐゴシック" pitchFamily="34" charset="-128"/>
              </a:rPr>
              <a:t>Hearts and Minds</a:t>
            </a:r>
            <a:r>
              <a:rPr lang="ja-JP" altLang="en-US" sz="2000" b="1" smtClean="0">
                <a:latin typeface="Franklin Gothic Medium" pitchFamily="34" charset="0"/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latin typeface="Franklin Gothic Medium" pitchFamily="34" charset="0"/>
                <a:ea typeface="ＭＳ Ｐゴシック" pitchFamily="34" charset="-128"/>
              </a:rPr>
              <a:t> (French term, taken to Viet Nam, later used in South Africa, Iraq)</a:t>
            </a:r>
          </a:p>
          <a:p>
            <a:pPr eaLnBrk="1" hangingPunct="1">
              <a:lnSpc>
                <a:spcPct val="80000"/>
              </a:lnSpc>
            </a:pP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Vietnam</a:t>
            </a:r>
            <a:endParaRPr lang="en-US" dirty="0">
              <a:ea typeface="+mj-ea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9091" name="Picture 2" descr="http://www.pantawee.com/nong_khai_hotel_picture/vietnam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Authors of the Week</a:t>
            </a:r>
          </a:p>
        </p:txBody>
      </p:sp>
      <p:sp>
        <p:nvSpPr>
          <p:cNvPr id="901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077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ea typeface="ＭＳ Ｐゴシック" pitchFamily="34" charset="-128"/>
              </a:rPr>
              <a:t>William Lederer and Eugene Burdick - </a:t>
            </a:r>
            <a:r>
              <a:rPr 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Images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U.S. Administrators and the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official U.S.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ea typeface="ＭＳ Ｐゴシック" pitchFamily="34" charset="-128"/>
              </a:rPr>
              <a:t> Need to outwit the communists; find the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decent Asian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endParaRPr lang="en-US" altLang="ja-JP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American compound mentality: the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overseas American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ea typeface="ＭＳ Ｐゴシック" pitchFamily="34" charset="-128"/>
              </a:rPr>
              <a:t> sees unusual and unorthodox as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threatening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endParaRPr lang="en-US" altLang="ja-JP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Basic ideology of the 1950s—Image of Russian officials: cultural and linguistic sensitivity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U.S. Press—seldom writes about foreign policy and when they do, focus is on those who are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threatening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ea typeface="ＭＳ Ｐゴシック" pitchFamily="34" charset="-128"/>
              </a:rPr>
              <a:t> U.S. interests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Religion: able to penetrate LDCs, and recruit indigenous allies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What is the Answer?</a:t>
            </a:r>
            <a:endParaRPr lang="en-US" dirty="0">
              <a:ea typeface="+mj-ea"/>
            </a:endParaRP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1139" name="Picture 2" descr="http://pdfcast.org/data/screenshot/The-Ugly-American-Stereotype-Presentation-Transcript-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1575"/>
            <a:ext cx="75819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Authors</a:t>
            </a:r>
          </a:p>
        </p:txBody>
      </p:sp>
      <p:sp>
        <p:nvSpPr>
          <p:cNvPr id="921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>
                <a:ea typeface="ＭＳ Ｐゴシック" pitchFamily="34" charset="-128"/>
              </a:rPr>
              <a:t>	William Lederer and Eugene Burdick- Journalists- Say Non-Fiction</a:t>
            </a:r>
          </a:p>
          <a:p>
            <a:pPr lvl="1" eaLnBrk="1" hangingPunct="1"/>
            <a:endParaRPr lang="en-US" sz="3200" b="1" smtClean="0">
              <a:ea typeface="ＭＳ Ｐゴシック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sz="3200" b="1" smtClean="0">
                <a:ea typeface="ＭＳ Ｐゴシック" pitchFamily="34" charset="-128"/>
              </a:rPr>
              <a:t>Characters—their significance</a:t>
            </a: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Development Officials</a:t>
            </a: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Communist </a:t>
            </a:r>
            <a:r>
              <a:rPr lang="ja-JP" altLang="en-US" sz="2800" b="1" smtClean="0">
                <a:ea typeface="ＭＳ Ｐゴシック" pitchFamily="34" charset="-128"/>
              </a:rPr>
              <a:t>“</a:t>
            </a:r>
            <a:r>
              <a:rPr lang="en-US" altLang="ja-JP" sz="2800" b="1" smtClean="0">
                <a:ea typeface="ＭＳ Ｐゴシック" pitchFamily="34" charset="-128"/>
              </a:rPr>
              <a:t>followers</a:t>
            </a:r>
            <a:r>
              <a:rPr lang="ja-JP" altLang="en-US" sz="2800" b="1" smtClean="0">
                <a:ea typeface="ＭＳ Ｐゴシック" pitchFamily="34" charset="-128"/>
              </a:rPr>
              <a:t>”</a:t>
            </a:r>
            <a:endParaRPr lang="en-US" altLang="ja-JP" sz="2800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Dairy Specialists and </a:t>
            </a:r>
            <a:r>
              <a:rPr lang="ja-JP" altLang="en-US" sz="2800" b="1" smtClean="0">
                <a:ea typeface="ＭＳ Ｐゴシック" pitchFamily="34" charset="-128"/>
              </a:rPr>
              <a:t>“</a:t>
            </a:r>
            <a:r>
              <a:rPr lang="en-US" altLang="ja-JP" sz="2800" b="1" smtClean="0">
                <a:ea typeface="ＭＳ Ｐゴシック" pitchFamily="34" charset="-128"/>
              </a:rPr>
              <a:t>Engineers</a:t>
            </a:r>
            <a:r>
              <a:rPr lang="ja-JP" altLang="en-US" sz="2800" b="1" smtClean="0">
                <a:ea typeface="ＭＳ Ｐゴシック" pitchFamily="34" charset="-128"/>
              </a:rPr>
              <a:t>”</a:t>
            </a:r>
            <a:endParaRPr lang="en-US" altLang="ja-JP" sz="2800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Priests</a:t>
            </a: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Secretaries as Lacking in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1938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smtClean="0">
                <a:ea typeface="+mj-ea"/>
                <a:cs typeface="Times New Roman" pitchFamily="18" charset="0"/>
              </a:rPr>
              <a:t>William Lederer and Eugene Burdick, </a:t>
            </a:r>
            <a:r>
              <a:rPr lang="en-US" sz="2400" u="sng" smtClean="0">
                <a:ea typeface="+mj-ea"/>
                <a:cs typeface="Times New Roman" pitchFamily="18" charset="0"/>
              </a:rPr>
              <a:t>The Ugly American</a:t>
            </a:r>
            <a:br>
              <a:rPr lang="en-US" sz="2400" u="sng" smtClean="0">
                <a:ea typeface="+mj-ea"/>
                <a:cs typeface="Times New Roman" pitchFamily="18" charset="0"/>
              </a:rPr>
            </a:br>
            <a:endParaRPr lang="en-US" sz="2400" smtClean="0">
              <a:ea typeface="+mj-ea"/>
            </a:endParaRPr>
          </a:p>
        </p:txBody>
      </p:sp>
      <p:sp>
        <p:nvSpPr>
          <p:cNvPr id="931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2"/>
          </p:nvPr>
        </p:nvSpPr>
        <p:spPr>
          <a:xfrm>
            <a:off x="457200" y="1828800"/>
            <a:ext cx="3008313" cy="4691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Major Themes</a:t>
            </a:r>
          </a:p>
          <a:p>
            <a:pPr lvl="1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Various meanings of the term, </a:t>
            </a:r>
            <a:r>
              <a:rPr lang="ja-JP" altLang="en-US" sz="1800" b="1" smtClean="0">
                <a:ea typeface="ＭＳ Ｐゴシック" pitchFamily="34" charset="-128"/>
              </a:rPr>
              <a:t>“</a:t>
            </a:r>
            <a:r>
              <a:rPr lang="en-US" altLang="ja-JP" sz="1800" b="1" smtClean="0">
                <a:ea typeface="ＭＳ Ｐゴシック" pitchFamily="34" charset="-128"/>
              </a:rPr>
              <a:t>ugly american</a:t>
            </a:r>
            <a:r>
              <a:rPr lang="ja-JP" altLang="en-US" sz="1800" b="1" smtClean="0">
                <a:ea typeface="ＭＳ Ｐゴシック" pitchFamily="34" charset="-128"/>
              </a:rPr>
              <a:t>”</a:t>
            </a:r>
            <a:endParaRPr lang="en-US" altLang="ja-JP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Types of Americans overseas</a:t>
            </a:r>
          </a:p>
          <a:p>
            <a:pPr lvl="2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The U.S. Foreign Service in 1958</a:t>
            </a:r>
          </a:p>
          <a:p>
            <a:pPr lvl="2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Midwestern Salt of the Earth </a:t>
            </a:r>
          </a:p>
          <a:p>
            <a:pPr lvl="2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ja-JP" altLang="en-US" sz="1800" b="1" smtClean="0">
                <a:ea typeface="ＭＳ Ｐゴシック" pitchFamily="34" charset="-128"/>
              </a:rPr>
              <a:t>“</a:t>
            </a:r>
            <a:r>
              <a:rPr lang="en-US" altLang="ja-JP" sz="1800" b="1" smtClean="0">
                <a:ea typeface="ＭＳ Ｐゴシック" pitchFamily="34" charset="-128"/>
              </a:rPr>
              <a:t>Hearts and Minds</a:t>
            </a:r>
            <a:r>
              <a:rPr lang="ja-JP" altLang="en-US" sz="1800" b="1" smtClean="0">
                <a:ea typeface="ＭＳ Ｐゴシック" pitchFamily="34" charset="-128"/>
              </a:rPr>
              <a:t>”</a:t>
            </a:r>
            <a:endParaRPr lang="en-US" altLang="ja-JP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endParaRPr lang="en-US" sz="16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endParaRPr lang="en-US" sz="1600" b="1" smtClean="0">
              <a:ea typeface="ＭＳ Ｐゴシック" pitchFamily="34" charset="-128"/>
            </a:endParaRPr>
          </a:p>
        </p:txBody>
      </p:sp>
      <p:pic>
        <p:nvPicPr>
          <p:cNvPr id="93187" name="Content Placeholder 6" descr="untitled.bmp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752600"/>
            <a:ext cx="4337050" cy="3252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“The Book of the Week Club” </a:t>
            </a:r>
            <a:br>
              <a:rPr lang="en-US" dirty="0" smtClean="0">
                <a:ea typeface="+mj-ea"/>
              </a:rPr>
            </a:br>
            <a:endParaRPr lang="en-US" dirty="0" smtClean="0">
              <a:ea typeface="+mj-ea"/>
            </a:endParaRPr>
          </a:p>
        </p:txBody>
      </p:sp>
      <p:sp>
        <p:nvSpPr>
          <p:cNvPr id="9421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James Fox, </a:t>
            </a:r>
            <a:r>
              <a:rPr lang="en-US" sz="2600" b="1" u="sng" smtClean="0">
                <a:ea typeface="ＭＳ Ｐゴシック" pitchFamily="34" charset="-128"/>
              </a:rPr>
              <a:t>White Mischief</a:t>
            </a:r>
          </a:p>
          <a:p>
            <a:pPr eaLnBrk="1" hangingPunct="1">
              <a:lnSpc>
                <a:spcPct val="90000"/>
              </a:lnSpc>
            </a:pPr>
            <a:endParaRPr lang="en-US" sz="2600" b="1" u="sng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William Lederer and Eugene Burdick, </a:t>
            </a:r>
            <a:r>
              <a:rPr lang="en-US" sz="2600" b="1" u="sng" smtClean="0">
                <a:ea typeface="ＭＳ Ｐゴシック" pitchFamily="34" charset="-128"/>
              </a:rPr>
              <a:t>The Ugly American</a:t>
            </a:r>
          </a:p>
          <a:p>
            <a:pPr eaLnBrk="1" hangingPunct="1">
              <a:lnSpc>
                <a:spcPct val="90000"/>
              </a:lnSpc>
            </a:pPr>
            <a:endParaRPr lang="en-US" sz="2200" b="1" u="sng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200" b="1" smtClean="0">
                <a:ea typeface="ＭＳ Ｐゴシック" pitchFamily="34" charset="-128"/>
              </a:rPr>
              <a:t>What message do these give us about foreigners in Asia and Africa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endParaRPr lang="en-US" sz="22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200" b="1" smtClean="0">
                <a:ea typeface="ＭＳ Ｐゴシック" pitchFamily="34" charset="-128"/>
              </a:rPr>
              <a:t>What message do the books give us about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development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 or the lack of it.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endParaRPr lang="en-US" sz="22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200" b="1" smtClean="0">
                <a:ea typeface="ＭＳ Ｐゴシック" pitchFamily="34" charset="-128"/>
              </a:rPr>
              <a:t>What criticism would you make of the books?</a:t>
            </a:r>
          </a:p>
          <a:p>
            <a:pPr marL="971550" lvl="1" indent="-514350" eaLnBrk="1" hangingPunct="1">
              <a:lnSpc>
                <a:spcPct val="90000"/>
              </a:lnSpc>
              <a:buFontTx/>
              <a:buNone/>
            </a:pPr>
            <a:r>
              <a:rPr lang="en-US" sz="2600" smtClean="0">
                <a:ea typeface="ＭＳ Ｐゴシック" pitchFamily="34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Meeting the Authors</a:t>
            </a:r>
            <a:endParaRPr lang="en-US" b="1" dirty="0">
              <a:ea typeface="+mj-ea"/>
            </a:endParaRP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On Writing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ea typeface="ＭＳ Ｐゴシック" pitchFamily="34" charset="-128"/>
                <a:hlinkClick r:id="rId2"/>
              </a:rPr>
              <a:t>Paul Theroux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9800"/>
            <a:ext cx="8458200" cy="520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Critiques of Modernization Theory-5</a:t>
            </a:r>
          </a:p>
        </p:txBody>
      </p:sp>
      <p:sp>
        <p:nvSpPr>
          <p:cNvPr id="225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2"/>
          </p:nvPr>
        </p:nvSpPr>
        <p:spPr>
          <a:xfrm>
            <a:off x="609600" y="1447800"/>
            <a:ext cx="3008313" cy="4691063"/>
          </a:xfrm>
        </p:spPr>
        <p:txBody>
          <a:bodyPr/>
          <a:lstStyle/>
          <a:p>
            <a:pPr eaLnBrk="1" hangingPunct="1"/>
            <a:r>
              <a:rPr lang="en-US" sz="1800" b="1" smtClean="0">
                <a:ea typeface="ＭＳ Ｐゴシック" pitchFamily="34" charset="-128"/>
              </a:rPr>
              <a:t>Traditionalism: Dichotomy or misplaced polarity (Gusfield)</a:t>
            </a:r>
          </a:p>
          <a:p>
            <a:pPr eaLnBrk="1" hangingPunct="1"/>
            <a:endParaRPr lang="en-US" sz="1800" b="1" smtClean="0">
              <a:ea typeface="ＭＳ Ｐゴシック" pitchFamily="34" charset="-128"/>
            </a:endParaRPr>
          </a:p>
          <a:p>
            <a:pPr eaLnBrk="1" hangingPunct="1"/>
            <a:r>
              <a:rPr lang="ja-JP" altLang="en-US" sz="1800" b="1" smtClean="0">
                <a:ea typeface="ＭＳ Ｐゴシック" pitchFamily="34" charset="-128"/>
              </a:rPr>
              <a:t>‘</a:t>
            </a:r>
            <a:r>
              <a:rPr lang="en-US" altLang="ja-JP" sz="1800" b="1" smtClean="0">
                <a:ea typeface="ＭＳ Ｐゴシック" pitchFamily="34" charset="-128"/>
              </a:rPr>
              <a:t>Mirror, mirror, on the wall</a:t>
            </a:r>
            <a:r>
              <a:rPr lang="ja-JP" altLang="en-US" sz="1800" b="1" smtClean="0">
                <a:ea typeface="ＭＳ Ｐゴシック" pitchFamily="34" charset="-128"/>
              </a:rPr>
              <a:t>’</a:t>
            </a:r>
            <a:r>
              <a:rPr lang="en-US" altLang="ja-JP" sz="1800" b="1" smtClean="0">
                <a:ea typeface="ＭＳ Ｐゴシック" pitchFamily="34" charset="-128"/>
              </a:rPr>
              <a:t> (Gusfield Critique)</a:t>
            </a:r>
          </a:p>
          <a:p>
            <a:pPr eaLnBrk="1" hangingPunct="1"/>
            <a:endParaRPr lang="en-US" sz="1800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sz="1800" b="1" smtClean="0">
                <a:ea typeface="ＭＳ Ｐゴシック" pitchFamily="34" charset="-128"/>
              </a:rPr>
              <a:t>Co-existence in Saudi Arabia and Japan</a:t>
            </a:r>
          </a:p>
          <a:p>
            <a:pPr lvl="2" eaLnBrk="1" hangingPunct="1"/>
            <a:r>
              <a:rPr lang="en-US" sz="1800" b="1" smtClean="0">
                <a:ea typeface="ＭＳ Ｐゴシック" pitchFamily="34" charset="-128"/>
              </a:rPr>
              <a:t>Modernization of Tradition in Swaziland</a:t>
            </a:r>
          </a:p>
          <a:p>
            <a:pPr lvl="2" eaLnBrk="1" hangingPunct="1"/>
            <a:r>
              <a:rPr lang="en-US" sz="1800" b="1" smtClean="0">
                <a:ea typeface="ＭＳ Ｐゴシック" pitchFamily="34" charset="-128"/>
              </a:rPr>
              <a:t>Secularization of tradition in Mexico</a:t>
            </a:r>
          </a:p>
        </p:txBody>
      </p:sp>
      <p:pic>
        <p:nvPicPr>
          <p:cNvPr id="22531" name="Content Placeholder 4" descr="Meiji-pic[1]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2575" y="1176338"/>
            <a:ext cx="4305300" cy="366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Critiques of Modernization Theory-6</a:t>
            </a:r>
          </a:p>
        </p:txBody>
      </p:sp>
      <p:sp>
        <p:nvSpPr>
          <p:cNvPr id="235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077200" cy="5181600"/>
          </a:xfrm>
        </p:spPr>
        <p:txBody>
          <a:bodyPr/>
          <a:lstStyle/>
          <a:p>
            <a:pPr eaLnBrk="1" hangingPunct="1"/>
            <a:endParaRPr lang="en-US" sz="20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000" b="1" smtClean="0">
                <a:ea typeface="ＭＳ Ｐゴシック" pitchFamily="34" charset="-128"/>
              </a:rPr>
              <a:t>Interpretations of Underdevelopment and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Third Worldism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ea typeface="ＭＳ Ｐゴシック" pitchFamily="34" charset="-128"/>
              </a:rPr>
              <a:t>  -Discourse Analysis-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Development Language Codes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ea typeface="ＭＳ Ｐゴシック" pitchFamily="34" charset="-128"/>
              </a:rPr>
              <a:t> (Arturo Escobar)</a:t>
            </a:r>
          </a:p>
          <a:p>
            <a:pPr eaLnBrk="1" hangingPunct="1"/>
            <a:endParaRPr lang="en-US" sz="2000" b="1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000" b="1" smtClean="0">
                <a:ea typeface="ＭＳ Ｐゴシック" pitchFamily="34" charset="-128"/>
              </a:rPr>
              <a:t>Underdevelopment theorists critiqued Modernization Theory: Modernization theory had its origins in </a:t>
            </a:r>
          </a:p>
          <a:p>
            <a:pPr lvl="1" eaLnBrk="1" hangingPunct="1"/>
            <a:endParaRPr lang="en-US" sz="2000" b="1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000" b="1" smtClean="0">
                <a:ea typeface="ＭＳ Ｐゴシック" pitchFamily="34" charset="-128"/>
              </a:rPr>
              <a:t>Colonial ideology and the anthropological ideas that supported it. Modernization contains the language of imperialism</a:t>
            </a:r>
          </a:p>
        </p:txBody>
      </p:sp>
      <p:pic>
        <p:nvPicPr>
          <p:cNvPr id="23555" name="Picture 5" descr="escobar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124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1377</TotalTime>
  <Words>2129</Words>
  <Application>Microsoft Office PowerPoint</Application>
  <PresentationFormat>On-screen Show (4:3)</PresentationFormat>
  <Paragraphs>486</Paragraphs>
  <Slides>78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Arial Narrow</vt:lpstr>
      <vt:lpstr>ＭＳ Ｐゴシック</vt:lpstr>
      <vt:lpstr>Arial</vt:lpstr>
      <vt:lpstr>Franklin Gothic Medium</vt:lpstr>
      <vt:lpstr>Franklin Gothic Book</vt:lpstr>
      <vt:lpstr>Wingdings 2</vt:lpstr>
      <vt:lpstr>Calibri</vt:lpstr>
      <vt:lpstr>Tahoma</vt:lpstr>
      <vt:lpstr>Wingdings</vt:lpstr>
      <vt:lpstr>MS Mincho</vt:lpstr>
      <vt:lpstr>Trek</vt:lpstr>
      <vt:lpstr>PIA 2501</vt:lpstr>
      <vt:lpstr>Week Four</vt:lpstr>
      <vt:lpstr>Overview of Themes</vt:lpstr>
      <vt:lpstr>The Argument Continued</vt:lpstr>
      <vt:lpstr>Critiques of Modernization-Review of Arguments</vt:lpstr>
      <vt:lpstr>Prospero and Caliban- The Psychology of Depedence</vt:lpstr>
      <vt:lpstr>Critiques of Modernization Theory-4</vt:lpstr>
      <vt:lpstr>Critiques of Modernization Theory-5</vt:lpstr>
      <vt:lpstr>Critiques of Modernization Theory-6</vt:lpstr>
      <vt:lpstr>Dependency Theory: The Empirical Argument</vt:lpstr>
      <vt:lpstr>Underdevelopment Theory- Reminder</vt:lpstr>
      <vt:lpstr>II. Development Administration Assumptions (Prior to 1970)</vt:lpstr>
      <vt:lpstr>The Definition of Development Administration</vt:lpstr>
      <vt:lpstr>Stages in Development Theory</vt:lpstr>
      <vt:lpstr>Stages in Development Theory</vt:lpstr>
      <vt:lpstr>Rostow and Johnson Controversy-Vietnam and Economic Development</vt:lpstr>
      <vt:lpstr>III. Problems with Development Administration</vt:lpstr>
      <vt:lpstr>Bureaucratic Behavior</vt:lpstr>
      <vt:lpstr>Problems, Continued</vt:lpstr>
      <vt:lpstr>The Problems of Development Management</vt:lpstr>
      <vt:lpstr>The Problems of Development Management</vt:lpstr>
      <vt:lpstr>IV. Development Theory Revised: (1975-1983) </vt:lpstr>
      <vt:lpstr>Basic Needs- The Poorest of the Poor... (Ben Heine, painter)</vt:lpstr>
      <vt:lpstr>Robert McNamara</vt:lpstr>
      <vt:lpstr>Development Theory Revised:  1975-1984 </vt:lpstr>
      <vt:lpstr>New International Economic Order</vt:lpstr>
      <vt:lpstr>Development Theory Revised: 1973-1983</vt:lpstr>
      <vt:lpstr>NIEO and the Brandt Report</vt:lpstr>
      <vt:lpstr>Willy Brandt (1972 and 1992)</vt:lpstr>
      <vt:lpstr>Assumptions of the NIEO States (Brandt Report)</vt:lpstr>
      <vt:lpstr>Underdevelopment</vt:lpstr>
      <vt:lpstr>Assumptions of the NIEO States (Brandt Report)</vt:lpstr>
      <vt:lpstr>Brandt Report</vt:lpstr>
      <vt:lpstr>Assumptions of the NIEO States (Brandt Report)</vt:lpstr>
      <vt:lpstr>Assumptions of the NIEO States (Brandt Report)</vt:lpstr>
      <vt:lpstr>Assumptions of the NIEO States: Redeux</vt:lpstr>
      <vt:lpstr>“A New International Economic Order is Deemed Necessary”</vt:lpstr>
      <vt:lpstr>Basic Needs Assumptions: 1975-1983</vt:lpstr>
      <vt:lpstr>Basic Needs Assumptions</vt:lpstr>
      <vt:lpstr>Donor Response Basic Needs Assumptions:</vt:lpstr>
      <vt:lpstr>The Problem with Dependency Reversal</vt:lpstr>
      <vt:lpstr>Break</vt:lpstr>
      <vt:lpstr>End of Century</vt:lpstr>
      <vt:lpstr>PowerPoint Presentation</vt:lpstr>
      <vt:lpstr>Donor Fatigue: (1983-2000)</vt:lpstr>
      <vt:lpstr>Internal Capacity Issues(Bryant &amp; White)</vt:lpstr>
      <vt:lpstr>The Big Question</vt:lpstr>
      <vt:lpstr>Which Comes First?</vt:lpstr>
      <vt:lpstr>Millennium Development Goals</vt:lpstr>
      <vt:lpstr>Development Management</vt:lpstr>
      <vt:lpstr>The Planning Cycle</vt:lpstr>
      <vt:lpstr>Internal Capacity Issues (Bryant &amp; White) Debates, continued: Other Chicken and Egg Problems</vt:lpstr>
      <vt:lpstr>PowerPoint Presentation</vt:lpstr>
      <vt:lpstr>Internal Capacity Issues (Bryant &amp; White)- Debates Continued</vt:lpstr>
      <vt:lpstr>The Future of Development Management</vt:lpstr>
      <vt:lpstr>Internal Capacity Issues (Bryant &amp; White)</vt:lpstr>
      <vt:lpstr>Internal Capacity Issues (Bryant &amp; White)</vt:lpstr>
      <vt:lpstr>Gypsies (Roma)  in Europe</vt:lpstr>
      <vt:lpstr>Internal Capacity Issues (Bryant &amp; White)</vt:lpstr>
      <vt:lpstr>Problem: The Expanding Civil Service</vt:lpstr>
      <vt:lpstr>PowerPoint Presentation</vt:lpstr>
      <vt:lpstr>Internal Capacity Issues (Bryant &amp; White)</vt:lpstr>
      <vt:lpstr>Social Mobilization Training  Social Engineering  VIDEO</vt:lpstr>
      <vt:lpstr>Internal Capacity Issues (Bryant &amp; White)</vt:lpstr>
      <vt:lpstr>AMTRAK- Public or Private?</vt:lpstr>
      <vt:lpstr>MEET THE aUTHORS</vt:lpstr>
      <vt:lpstr>Follow Up:  “White Mischief” Books</vt:lpstr>
      <vt:lpstr>Book 1:  White Mischief September 29</vt:lpstr>
      <vt:lpstr>White Mischief in the 21st Century</vt:lpstr>
      <vt:lpstr>William J. Lederer and Eugene L. Burdick </vt:lpstr>
      <vt:lpstr>Book 2: The Ugly American</vt:lpstr>
      <vt:lpstr>Vietnam</vt:lpstr>
      <vt:lpstr>Authors of the Week</vt:lpstr>
      <vt:lpstr>What is the Answer?</vt:lpstr>
      <vt:lpstr>Authors</vt:lpstr>
      <vt:lpstr>William Lederer and Eugene Burdick, The Ugly American </vt:lpstr>
      <vt:lpstr>“The Book of the Week Club”  </vt:lpstr>
      <vt:lpstr>Meeting the Authors</vt:lpstr>
    </vt:vector>
  </TitlesOfParts>
  <Company>CWES Univ.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 and Projects</dc:title>
  <dc:creator>yoder</dc:creator>
  <cp:lastModifiedBy>Owner</cp:lastModifiedBy>
  <cp:revision>130</cp:revision>
  <cp:lastPrinted>2001-02-16T19:14:07Z</cp:lastPrinted>
  <dcterms:created xsi:type="dcterms:W3CDTF">2001-01-31T16:17:11Z</dcterms:created>
  <dcterms:modified xsi:type="dcterms:W3CDTF">2013-01-27T18:38:04Z</dcterms:modified>
</cp:coreProperties>
</file>