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78"/>
  </p:notesMasterIdLst>
  <p:handoutMasterIdLst>
    <p:handoutMasterId r:id="rId79"/>
  </p:handoutMasterIdLst>
  <p:sldIdLst>
    <p:sldId id="779" r:id="rId2"/>
    <p:sldId id="781" r:id="rId3"/>
    <p:sldId id="732" r:id="rId4"/>
    <p:sldId id="733" r:id="rId5"/>
    <p:sldId id="734" r:id="rId6"/>
    <p:sldId id="735" r:id="rId7"/>
    <p:sldId id="736" r:id="rId8"/>
    <p:sldId id="737" r:id="rId9"/>
    <p:sldId id="738" r:id="rId10"/>
    <p:sldId id="739" r:id="rId11"/>
    <p:sldId id="740" r:id="rId12"/>
    <p:sldId id="741" r:id="rId13"/>
    <p:sldId id="742" r:id="rId14"/>
    <p:sldId id="743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2" r:id="rId24"/>
    <p:sldId id="753" r:id="rId25"/>
    <p:sldId id="754" r:id="rId26"/>
    <p:sldId id="755" r:id="rId27"/>
    <p:sldId id="756" r:id="rId28"/>
    <p:sldId id="757" r:id="rId29"/>
    <p:sldId id="758" r:id="rId30"/>
    <p:sldId id="759" r:id="rId31"/>
    <p:sldId id="760" r:id="rId32"/>
    <p:sldId id="762" r:id="rId33"/>
    <p:sldId id="761" r:id="rId34"/>
    <p:sldId id="763" r:id="rId35"/>
    <p:sldId id="764" r:id="rId36"/>
    <p:sldId id="765" r:id="rId37"/>
    <p:sldId id="766" r:id="rId38"/>
    <p:sldId id="767" r:id="rId39"/>
    <p:sldId id="768" r:id="rId40"/>
    <p:sldId id="769" r:id="rId41"/>
    <p:sldId id="770" r:id="rId42"/>
    <p:sldId id="771" r:id="rId43"/>
    <p:sldId id="772" r:id="rId44"/>
    <p:sldId id="773" r:id="rId45"/>
    <p:sldId id="774" r:id="rId46"/>
    <p:sldId id="775" r:id="rId47"/>
    <p:sldId id="776" r:id="rId48"/>
    <p:sldId id="777" r:id="rId49"/>
    <p:sldId id="778" r:id="rId50"/>
    <p:sldId id="700" r:id="rId51"/>
    <p:sldId id="442" r:id="rId52"/>
    <p:sldId id="467" r:id="rId53"/>
    <p:sldId id="440" r:id="rId54"/>
    <p:sldId id="704" r:id="rId55"/>
    <p:sldId id="705" r:id="rId56"/>
    <p:sldId id="706" r:id="rId57"/>
    <p:sldId id="660" r:id="rId58"/>
    <p:sldId id="719" r:id="rId59"/>
    <p:sldId id="731" r:id="rId60"/>
    <p:sldId id="710" r:id="rId61"/>
    <p:sldId id="718" r:id="rId62"/>
    <p:sldId id="656" r:id="rId63"/>
    <p:sldId id="722" r:id="rId64"/>
    <p:sldId id="657" r:id="rId65"/>
    <p:sldId id="658" r:id="rId66"/>
    <p:sldId id="659" r:id="rId67"/>
    <p:sldId id="662" r:id="rId68"/>
    <p:sldId id="661" r:id="rId69"/>
    <p:sldId id="629" r:id="rId70"/>
    <p:sldId id="721" r:id="rId71"/>
    <p:sldId id="613" r:id="rId72"/>
    <p:sldId id="713" r:id="rId73"/>
    <p:sldId id="709" r:id="rId74"/>
    <p:sldId id="591" r:id="rId75"/>
    <p:sldId id="782" r:id="rId76"/>
    <p:sldId id="780" r:id="rId7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26" y="105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6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E3983F92-1A76-4BC5-B1D4-E309A06DA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65BFB1A-E927-41A4-993C-99875CAAA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8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9908B-1B39-48AE-B4F9-C40F042C24DA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6BC99-D8E8-4E42-AEEB-1C0F164B995A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57B6AA7-348D-435B-B202-03A27499913D}" type="slidenum">
              <a:rPr lang="en-US" sz="1200" smtClean="0">
                <a:latin typeface="Times New Roman" pitchFamily="18" charset="0"/>
              </a:rPr>
              <a:pPr/>
              <a:t>49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05A2D083-2C2D-4BD6-8548-DFFA116BAB40}" type="slidenum">
              <a:rPr lang="en-US" sz="1200" smtClean="0">
                <a:latin typeface="Times New Roman" pitchFamily="18" charset="0"/>
              </a:rPr>
              <a:pPr/>
              <a:t>51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4F96950E-DD3E-45AB-90F5-53C4A318DB67}" type="slidenum">
              <a:rPr lang="en-US" sz="1200" smtClean="0">
                <a:latin typeface="Times New Roman" pitchFamily="18" charset="0"/>
              </a:rPr>
              <a:pPr/>
              <a:t>53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B16B708-1DC7-4F41-A495-4A17A9266AB2}" type="slidenum">
              <a:rPr lang="en-US" sz="1200" smtClean="0">
                <a:latin typeface="Times New Roman" pitchFamily="18" charset="0"/>
              </a:rPr>
              <a:pPr/>
              <a:t>54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F9D593D-CB91-4957-844D-3CCD3166B764}" type="slidenum">
              <a:rPr lang="en-US" sz="1200">
                <a:latin typeface="Times New Roman" pitchFamily="18" charset="0"/>
              </a:rPr>
              <a:pPr algn="r" eaLnBrk="1" hangingPunct="1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3FC4E4D8-3870-4A0C-8FB2-1CFF8852480A}" type="slidenum">
              <a:rPr lang="en-US" sz="1200" smtClean="0">
                <a:latin typeface="Times New Roman" pitchFamily="18" charset="0"/>
              </a:rPr>
              <a:pPr/>
              <a:t>72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4B7570-9F50-4B05-91A0-05DF47C15041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FC893-CD5B-491D-99C8-7DC9014E7B79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5327B-E20A-4997-8251-16A05250C322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240D1-533B-422E-82E3-1196921C49B3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2C2F1-24CD-4626-9471-1F1F5C0F525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37CC7-7A14-4E98-939D-B63705C3925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13E27-FEBE-4C2D-8E4B-9BE56877925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BC440E-E35D-4C4F-8A8D-2146720C937F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F700-88E6-4E23-97E9-F050F7605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12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453D-5202-476E-A30C-96F2086FB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A132-74E6-4FBC-8C13-DF94C8D70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8E95-712F-4AF7-BD98-08A81B073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438E-E4C4-4DCE-A8AB-72E48015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9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7754-D36A-4C22-BFCF-AADB9486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C9F5-C526-496B-B0E2-200893A18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8AF1-2E0F-419F-BEE0-1F02A0E7D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92CF-5ABA-437E-8D10-2D9D63D9A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0190-4096-4611-B286-E35C61B77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9608-B889-4F2C-B5AF-CD94D88E7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2EF430-7EED-42FC-B4F7-6E86C231D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5" name="Group 1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2" name="Group 16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56" name="Line 17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9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20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21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22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23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24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25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26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27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28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29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Line 30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Line 33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Line 34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Line 35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Line 36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Line 37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Line 38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3" name="Group 39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26" name="Line 40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41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42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43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44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45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46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47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48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49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50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51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52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53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54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55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56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57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58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59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60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62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63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64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65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66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67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68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6" name="Rectangle 69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Line 7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8" name="Group 71"/>
            <p:cNvGrpSpPr>
              <a:grpSpLocks/>
            </p:cNvGrpSpPr>
            <p:nvPr/>
          </p:nvGrpSpPr>
          <p:grpSpPr bwMode="auto">
            <a:xfrm>
              <a:off x="261" y="696"/>
              <a:ext cx="1124" cy="1464"/>
              <a:chOff x="96" y="916"/>
              <a:chExt cx="2208" cy="2876"/>
            </a:xfrm>
          </p:grpSpPr>
          <p:sp>
            <p:nvSpPr>
              <p:cNvPr id="20" name="Line 72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7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Arc 74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6" r:id="rId2"/>
    <p:sldLayoutId id="2147483835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6" r:id="rId9"/>
    <p:sldLayoutId id="2147483832" r:id="rId10"/>
    <p:sldLayoutId id="21474838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dailyshow.com/watch/mon-february-28-2011/the-biggest-news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JLqyuxm96k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VCW5yrjQ6XX8M&amp;tbnid=yvHYnUUWHgpIcM:&amp;ved=0CAUQjRw&amp;url=http://www.amazon.com/TALES-FROM-THE-DARK-CONTINENT/dp/B000OTOGKW&amp;ei=4ShLUdDGJpGx0QHH3YDoCw&amp;psig=AFQjCNHqk-umiZKPsSxKMTU96cHvC0fYVA&amp;ust=1363966303889775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PIA 2501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b="1" dirty="0" smtClean="0"/>
              <a:t>Development Policy and Management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47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Temptations of Bridging Training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The new administrators in Transitional states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First vs. second generation: The bridging generation can block the next generations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66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Problem of Bounded Knowledge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0386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Concept: Don’t know what you don’t know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Need for gradual retirement of existing Politicians Administrators and a staggered bridge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Most Stay On.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65540" name="Picture 5" descr="http://farm3.static.flickr.com/2053/2134694024_b776dc293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6" y="3514725"/>
            <a:ext cx="2857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888" y="461963"/>
            <a:ext cx="7085012" cy="104775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smtClean="0"/>
              <a:t>Problem of Bounded Knowledge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61275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time factor</a:t>
            </a:r>
          </a:p>
          <a:p>
            <a:pPr lvl="1" eaLnBrk="1" hangingPunct="1"/>
            <a:r>
              <a:rPr lang="en-US" b="1" dirty="0" smtClean="0"/>
              <a:t>Professional and technical skills and "the art of management“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Administrative culture</a:t>
            </a:r>
          </a:p>
          <a:p>
            <a:pPr lvl="1" eaLnBrk="1" hangingPunct="1"/>
            <a:r>
              <a:rPr lang="en-US" b="1" dirty="0" smtClean="0"/>
              <a:t>Issue of debate and discussion within the public service or private/NGO sector(problem of conformity)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Criticism of tunnel vision</a:t>
            </a:r>
          </a:p>
          <a:p>
            <a:pPr lvl="1" eaLnBrk="1" hangingPunct="1"/>
            <a:r>
              <a:rPr lang="en-US" b="1" dirty="0" smtClean="0"/>
              <a:t>Mentality of the old nuts and bolts mechanisms within the context of a centralized state</a:t>
            </a:r>
          </a:p>
        </p:txBody>
      </p:sp>
    </p:spTree>
    <p:extLst>
      <p:ext uri="{BB962C8B-B14F-4D97-AF65-F5344CB8AC3E}">
        <p14:creationId xmlns:p14="http://schemas.microsoft.com/office/powerpoint/2010/main" val="29104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113588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 Education and Training: </a:t>
            </a:r>
            <a:br>
              <a:rPr lang="en-US" smtClean="0"/>
            </a:b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411663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Education: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b="1" smtClean="0"/>
              <a:t>Entry Requirements The MPA style degree?</a:t>
            </a:r>
          </a:p>
          <a:p>
            <a:pPr lvl="1" eaLnBrk="1" hangingPunct="1">
              <a:buFont typeface="Wingdings" pitchFamily="2" charset="2"/>
              <a:buNone/>
            </a:pPr>
            <a:endParaRPr lang="en-US" b="1" smtClean="0"/>
          </a:p>
          <a:p>
            <a:pPr lvl="1" eaLnBrk="1" hangingPunct="1"/>
            <a:r>
              <a:rPr lang="en-US" b="1" smtClean="0"/>
              <a:t>The role of University programs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Is Education Important?</a:t>
            </a:r>
          </a:p>
          <a:p>
            <a:pPr lvl="1"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42637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does it Mean?  Discussion</a:t>
            </a:r>
            <a:endParaRPr lang="en-US" dirty="0"/>
          </a:p>
        </p:txBody>
      </p:sp>
      <p:pic>
        <p:nvPicPr>
          <p:cNvPr id="68611" name="Picture 2" descr="http://www.fak.nu/wp-content/uploads/2010/02/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9531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Unstructured Skills of judgment and management</a:t>
            </a:r>
          </a:p>
          <a:p>
            <a:endParaRPr lang="en-US" b="1" smtClean="0"/>
          </a:p>
          <a:p>
            <a:r>
              <a:rPr lang="en-US" b="1" smtClean="0"/>
              <a:t>Meets the need for creative thinking in sciences, Mathematics and Humanities</a:t>
            </a:r>
          </a:p>
          <a:p>
            <a:endParaRPr lang="en-US" b="1" smtClean="0"/>
          </a:p>
          <a:p>
            <a:r>
              <a:rPr lang="en-US" b="1" smtClean="0"/>
              <a:t>Bottom line: Creativity</a:t>
            </a:r>
          </a:p>
          <a:p>
            <a:endParaRPr lang="en-US" b="1" smtClean="0"/>
          </a:p>
          <a:p>
            <a:r>
              <a:rPr lang="en-US" b="1" smtClean="0"/>
              <a:t>Is there a need for a University Education- Professional Education vs. PhD?</a:t>
            </a:r>
            <a:r>
              <a:rPr lang="en-US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Synthetic Mode of 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4.bp.blogspot.com/_5z0IukTu0q4/TACRoL1GkXI/AAAAAAAAA3I/YzwvQT0hIG8/s1600/P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6225"/>
            <a:ext cx="54864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Education and Training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61275" cy="4876800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The Prospects and Limits of training: Problems of management skills</a:t>
            </a:r>
          </a:p>
          <a:p>
            <a:pPr lvl="1" eaLnBrk="1" hangingPunct="1"/>
            <a:endParaRPr lang="en-US" b="1" dirty="0" smtClean="0"/>
          </a:p>
          <a:p>
            <a:pPr lvl="2" eaLnBrk="1" hangingPunct="1"/>
            <a:r>
              <a:rPr lang="en-US" b="1" dirty="0" smtClean="0"/>
              <a:t>Basic Techniques and Processes (e.g. Computers and Quantitative Skills)</a:t>
            </a:r>
          </a:p>
          <a:p>
            <a:pPr lvl="2" eaLnBrk="1" hangingPunct="1"/>
            <a:endParaRPr lang="en-US" b="1" dirty="0" smtClean="0"/>
          </a:p>
          <a:p>
            <a:pPr lvl="2" eaLnBrk="1" hangingPunct="1"/>
            <a:r>
              <a:rPr lang="en-US" b="1" dirty="0" smtClean="0"/>
              <a:t>How much Consciousness Raising?</a:t>
            </a:r>
          </a:p>
          <a:p>
            <a:pPr lvl="2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Development Management vs. Management Development</a:t>
            </a:r>
          </a:p>
          <a:p>
            <a:pPr lvl="1" eaLnBrk="1" hangingPunct="1"/>
            <a:endParaRPr lang="en-US" b="1" dirty="0" smtClean="0"/>
          </a:p>
          <a:p>
            <a:pPr lvl="2" eaLnBrk="1" hangingPunct="1"/>
            <a:r>
              <a:rPr lang="en-US" b="1" dirty="0" smtClean="0"/>
              <a:t>The debate over Human Resource Development</a:t>
            </a:r>
          </a:p>
          <a:p>
            <a:pPr lvl="2" eaLnBrk="1" hangingPunct="1"/>
            <a:endParaRPr lang="en-US" b="1" dirty="0" smtClean="0"/>
          </a:p>
          <a:p>
            <a:pPr lvl="2" eaLnBrk="1" hangingPunct="1"/>
            <a:r>
              <a:rPr lang="en-US" b="1" dirty="0" smtClean="0"/>
              <a:t>Chicken and Egg </a:t>
            </a:r>
            <a:r>
              <a:rPr lang="en-US" b="1" dirty="0" err="1" smtClean="0"/>
              <a:t>Redux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723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blogs.rhsmith.umd.edu/shari/files/2010/10/gm_reg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8100"/>
            <a:ext cx="61722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113588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Education and Training: </a:t>
            </a:r>
            <a:br>
              <a:rPr lang="en-US" smtClean="0"/>
            </a:b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Education in Public Management, Personnel, Financial  Management, Management Information Systems (</a:t>
            </a:r>
            <a:r>
              <a:rPr lang="en-US" sz="2500" b="1" smtClean="0"/>
              <a:t>Masters Degree as a Professional Degree</a:t>
            </a:r>
            <a:r>
              <a:rPr lang="en-US" sz="2800" b="1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smtClean="0"/>
          </a:p>
          <a:p>
            <a:pPr lvl="1" eaLnBrk="1" hangingPunct="1"/>
            <a:r>
              <a:rPr lang="en-US" sz="2400" b="1" smtClean="0"/>
              <a:t>Public Policy Analysis and Issue Areas</a:t>
            </a:r>
          </a:p>
          <a:p>
            <a:pPr lvl="1" eaLnBrk="1" hangingPunct="1"/>
            <a:r>
              <a:rPr lang="en-US" sz="2400" b="1" smtClean="0"/>
              <a:t>Public Administration</a:t>
            </a:r>
          </a:p>
          <a:p>
            <a:pPr lvl="1" eaLnBrk="1" hangingPunct="1"/>
            <a:r>
              <a:rPr lang="en-US" sz="2400" b="1" smtClean="0"/>
              <a:t>Political Institutions and Processes</a:t>
            </a:r>
          </a:p>
          <a:p>
            <a:pPr lvl="1" eaLnBrk="1" hangingPunct="1"/>
            <a:r>
              <a:rPr lang="en-US" sz="2400" b="1" smtClean="0"/>
              <a:t>Macro and Micro Economics</a:t>
            </a:r>
          </a:p>
          <a:p>
            <a:pPr lvl="1" eaLnBrk="1" hangingPunct="1"/>
            <a:r>
              <a:rPr lang="en-US" sz="2400" b="1" smtClean="0"/>
              <a:t>Development Policy and Management (NGOs)</a:t>
            </a:r>
          </a:p>
        </p:txBody>
      </p:sp>
    </p:spTree>
    <p:extLst>
      <p:ext uri="{BB962C8B-B14F-4D97-AF65-F5344CB8AC3E}">
        <p14:creationId xmlns:p14="http://schemas.microsoft.com/office/powerpoint/2010/main" val="29241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hlinkClick r:id="rId2"/>
              </a:rPr>
              <a:t>A 21st Century Image?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92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diligence.files.wordpress.com/2009/05/diagram_6_princ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and Education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The role of overseas training and education: Problems of technical assistance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Role of donors and the policy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Donor provision of planners and administrators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The attractiveness of Bridging Training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The Brain Drain Issue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2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LDC Problem</a:t>
            </a:r>
            <a:endParaRPr lang="en-US" dirty="0"/>
          </a:p>
        </p:txBody>
      </p:sp>
      <p:pic>
        <p:nvPicPr>
          <p:cNvPr id="76804" name="Picture 2" descr="http://asiapacific.anu.edu.au/newmandala/wp-content/uploads/2011/09/brain-drain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3914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3175" y="127000"/>
            <a:ext cx="6750050" cy="939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Human Resource Development Background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66800"/>
            <a:ext cx="7696200" cy="5791200"/>
          </a:xfrm>
        </p:spPr>
        <p:txBody>
          <a:bodyPr/>
          <a:lstStyle/>
          <a:p>
            <a:pPr marL="342900" indent="-342900" eaLnBrk="1" hangingPunct="1"/>
            <a:endParaRPr lang="en-US" b="1" dirty="0" smtClean="0"/>
          </a:p>
          <a:p>
            <a:pPr marL="342900" indent="-342900" eaLnBrk="1" hangingPunct="1"/>
            <a:r>
              <a:rPr lang="en-US" b="1" dirty="0" smtClean="0"/>
              <a:t>The Problem- Nature of the “promote socio-economic change bureaucracy”  Can it?</a:t>
            </a:r>
          </a:p>
          <a:p>
            <a:pPr marL="342900" indent="-342900" eaLnBrk="1" hangingPunct="1"/>
            <a:endParaRPr lang="en-US" b="1" dirty="0" smtClean="0"/>
          </a:p>
          <a:p>
            <a:pPr marL="342900" indent="-342900" eaLnBrk="1" hangingPunct="1"/>
            <a:r>
              <a:rPr lang="en-US" b="1" dirty="0" smtClean="0"/>
              <a:t>Legacy: The nature of the stratified Civil Service</a:t>
            </a:r>
          </a:p>
          <a:p>
            <a:pPr marL="0" indent="0" eaLnBrk="1" hangingPunct="1">
              <a:buNone/>
            </a:pPr>
            <a:r>
              <a:rPr lang="en-US" b="1" dirty="0" smtClean="0"/>
              <a:t> </a:t>
            </a:r>
          </a:p>
          <a:p>
            <a:pPr marL="742950" lvl="1" indent="-285750" eaLnBrk="1" hangingPunct="1"/>
            <a:r>
              <a:rPr lang="en-US" b="1" dirty="0" smtClean="0"/>
              <a:t>Segregated or class based systems</a:t>
            </a:r>
          </a:p>
          <a:p>
            <a:pPr marL="742950" lvl="1" indent="-285750" eaLnBrk="1" hangingPunct="1"/>
            <a:r>
              <a:rPr lang="en-US" b="1" dirty="0" smtClean="0"/>
              <a:t>Elitist</a:t>
            </a:r>
          </a:p>
          <a:p>
            <a:pPr marL="742950" lvl="1" indent="-285750" eaLnBrk="1" hangingPunct="1"/>
            <a:r>
              <a:rPr lang="en-US" b="1" dirty="0" smtClean="0"/>
              <a:t>Generalist, legal or technical</a:t>
            </a:r>
          </a:p>
          <a:p>
            <a:pPr marL="742950" lvl="1" indent="-285750" eaLnBrk="1" hangingPunct="1"/>
            <a:r>
              <a:rPr lang="en-US" b="1" dirty="0" smtClean="0"/>
              <a:t>Extractive?</a:t>
            </a:r>
          </a:p>
          <a:p>
            <a:pPr marL="742950" lvl="1" indent="-285750" eaLnBrk="1" hangingPunct="1"/>
            <a:r>
              <a:rPr lang="en-US" b="1" dirty="0" smtClean="0"/>
              <a:t>Law and Order</a:t>
            </a:r>
          </a:p>
        </p:txBody>
      </p:sp>
    </p:spTree>
    <p:extLst>
      <p:ext uri="{BB962C8B-B14F-4D97-AF65-F5344CB8AC3E}">
        <p14:creationId xmlns:p14="http://schemas.microsoft.com/office/powerpoint/2010/main" val="23526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Indian Cartoon</a:t>
            </a:r>
            <a:endParaRPr lang="en-US" dirty="0"/>
          </a:p>
        </p:txBody>
      </p:sp>
      <p:pic>
        <p:nvPicPr>
          <p:cNvPr id="78851" name="Picture 2" descr="http://www.peoplefirstindia.org/images/colonial%20gh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4463"/>
            <a:ext cx="65532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3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3175" y="192088"/>
            <a:ext cx="6750050" cy="10144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Human Resource Development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b="1" smtClean="0"/>
              <a:t>Role of the state in economic development</a:t>
            </a:r>
          </a:p>
          <a:p>
            <a:pPr marL="692150" lvl="1" indent="-347663" eaLnBrk="1" hangingPunct="1">
              <a:lnSpc>
                <a:spcPct val="90000"/>
              </a:lnSpc>
            </a:pPr>
            <a:endParaRPr lang="en-US" b="1" smtClean="0"/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b="1" smtClean="0"/>
              <a:t>Nature of the mixed economy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b="1" smtClean="0"/>
              <a:t>Management of public corporations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b="1" smtClean="0"/>
              <a:t>Role of regulation trust busting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b="1" smtClean="0"/>
              <a:t>Reputation of the African economic model</a:t>
            </a:r>
          </a:p>
          <a:p>
            <a:pPr marL="987425" lvl="2" indent="-293688" eaLnBrk="1" hangingPunct="1">
              <a:lnSpc>
                <a:spcPct val="90000"/>
              </a:lnSpc>
            </a:pPr>
            <a:endParaRPr lang="en-US" b="1" smtClean="0"/>
          </a:p>
          <a:p>
            <a:pPr marL="987425" lvl="2" indent="-293688" eaLnBrk="1" hangingPunct="1">
              <a:lnSpc>
                <a:spcPct val="90000"/>
              </a:lnSpc>
            </a:pPr>
            <a:r>
              <a:rPr lang="en-US" b="1" smtClean="0"/>
              <a:t>Asian, European and Latin American comparisons (South Africa as a NIC)</a:t>
            </a:r>
          </a:p>
        </p:txBody>
      </p:sp>
    </p:spTree>
    <p:extLst>
      <p:ext uri="{BB962C8B-B14F-4D97-AF65-F5344CB8AC3E}">
        <p14:creationId xmlns:p14="http://schemas.microsoft.com/office/powerpoint/2010/main" val="4252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struggle.net/ALDS/transition_economies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60579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Growth of State Led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Transformation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 eaLnBrk="1" hangingPunct="1"/>
            <a:endParaRPr lang="en-US" b="1" smtClean="0"/>
          </a:p>
          <a:p>
            <a:pPr marL="342900" indent="-342900" eaLnBrk="1" hangingPunct="1"/>
            <a:r>
              <a:rPr lang="en-US" b="1" smtClean="0"/>
              <a:t>Management Systems: Definitions and Types</a:t>
            </a:r>
          </a:p>
          <a:p>
            <a:pPr marL="692150" lvl="1" indent="-347663" eaLnBrk="1" hangingPunct="1"/>
            <a:endParaRPr lang="en-US" b="1" smtClean="0"/>
          </a:p>
          <a:p>
            <a:pPr marL="692150" lvl="1" indent="-347663" eaLnBrk="1" hangingPunct="1"/>
            <a:r>
              <a:rPr lang="en-US" b="1" smtClean="0"/>
              <a:t>Routine administration</a:t>
            </a:r>
          </a:p>
          <a:p>
            <a:pPr marL="692150" lvl="1" indent="-347663" eaLnBrk="1" hangingPunct="1"/>
            <a:endParaRPr lang="en-US" b="1" smtClean="0"/>
          </a:p>
          <a:p>
            <a:pPr marL="692150" lvl="1" indent="-347663" eaLnBrk="1" hangingPunct="1"/>
            <a:r>
              <a:rPr lang="en-US" b="1" smtClean="0"/>
              <a:t>Praetorian administration</a:t>
            </a:r>
          </a:p>
          <a:p>
            <a:pPr marL="692150" lvl="1" indent="-347663" eaLnBrk="1" hangingPunct="1"/>
            <a:endParaRPr lang="en-US" b="1" smtClean="0"/>
          </a:p>
          <a:p>
            <a:pPr marL="692150" lvl="1" indent="-347663" eaLnBrk="1" hangingPunct="1"/>
            <a:r>
              <a:rPr lang="en-US" b="1" smtClean="0"/>
              <a:t>Scaffolding Administration</a:t>
            </a:r>
          </a:p>
          <a:p>
            <a:pPr marL="692150" lvl="1" indent="-347663" eaLnBrk="1" hangingPunct="1"/>
            <a:endParaRPr lang="en-US" b="1" smtClean="0"/>
          </a:p>
          <a:p>
            <a:pPr marL="692150" lvl="1" indent="-347663" eaLnBrk="1" hangingPunct="1"/>
            <a:r>
              <a:rPr lang="en-US" b="1" smtClean="0"/>
              <a:t>Development mobilization Administration</a:t>
            </a:r>
          </a:p>
          <a:p>
            <a:pPr marL="987425" lvl="2" indent="-293688" eaLnBrk="1" hangingPunct="1"/>
            <a:r>
              <a:rPr lang="en-US" b="1" smtClean="0"/>
              <a:t>non-routine</a:t>
            </a:r>
          </a:p>
        </p:txBody>
      </p:sp>
    </p:spTree>
    <p:extLst>
      <p:ext uri="{BB962C8B-B14F-4D97-AF65-F5344CB8AC3E}">
        <p14:creationId xmlns:p14="http://schemas.microsoft.com/office/powerpoint/2010/main" val="16082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153400" cy="930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b="1" dirty="0" smtClean="0"/>
              <a:t>Human Resource Development, Development Management, Planning and Policy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pPr marL="342900" indent="-342900" eaLnBrk="1" hangingPunct="1"/>
            <a:r>
              <a:rPr lang="en-US" b="1" dirty="0" smtClean="0"/>
              <a:t>The nature of the state decision-making process: planning (and = Planning vs. budgets)</a:t>
            </a:r>
          </a:p>
          <a:p>
            <a:pPr marL="342900" indent="-342900" eaLnBrk="1" hangingPunct="1"/>
            <a:endParaRPr lang="en-US" b="1" dirty="0"/>
          </a:p>
          <a:p>
            <a:pPr marL="342900" indent="-342900" eaLnBrk="1" hangingPunct="1"/>
            <a:r>
              <a:rPr lang="en-US" b="1" dirty="0" smtClean="0"/>
              <a:t>Debate about Public Sector Personnel</a:t>
            </a:r>
          </a:p>
          <a:p>
            <a:pPr marL="692150" lvl="1" indent="-347663" eaLnBrk="1" hangingPunct="1"/>
            <a:endParaRPr lang="en-US" b="1" dirty="0" smtClean="0"/>
          </a:p>
          <a:p>
            <a:pPr marL="692150" lvl="1" indent="-347663" eaLnBrk="1" hangingPunct="1"/>
            <a:r>
              <a:rPr lang="en-US" b="1" dirty="0" smtClean="0"/>
              <a:t>Privatization: administration and contracts management</a:t>
            </a:r>
          </a:p>
          <a:p>
            <a:pPr marL="692150" lvl="1" indent="-347663" eaLnBrk="1" hangingPunct="1"/>
            <a:r>
              <a:rPr lang="en-US" b="1" dirty="0" err="1" smtClean="0"/>
              <a:t>Deconcentration</a:t>
            </a:r>
            <a:r>
              <a:rPr lang="en-US" b="1" dirty="0" smtClean="0"/>
              <a:t> vs. </a:t>
            </a:r>
          </a:p>
          <a:p>
            <a:pPr marL="692150" lvl="1" indent="-347663" eaLnBrk="1" hangingPunct="1">
              <a:buFont typeface="Verdana" pitchFamily="34" charset="0"/>
              <a:buNone/>
            </a:pPr>
            <a:r>
              <a:rPr lang="en-US" b="1" dirty="0" smtClean="0"/>
              <a:t>    devolution national vs. local</a:t>
            </a:r>
          </a:p>
          <a:p>
            <a:pPr marL="987425" lvl="2" indent="-293688" eaLnBrk="1" hangingPunct="1"/>
            <a:endParaRPr lang="en-US" b="1" dirty="0" smtClean="0"/>
          </a:p>
          <a:p>
            <a:pPr marL="987425" lvl="2" indent="-293688" eaLnBrk="1" hangingPunct="1"/>
            <a:r>
              <a:rPr lang="en-US" b="1" dirty="0" smtClean="0"/>
              <a:t>National</a:t>
            </a:r>
          </a:p>
          <a:p>
            <a:pPr marL="987425" lvl="2" indent="-293688" eaLnBrk="1" hangingPunct="1"/>
            <a:r>
              <a:rPr lang="en-US" b="1" dirty="0" smtClean="0"/>
              <a:t>Regional</a:t>
            </a:r>
          </a:p>
          <a:p>
            <a:pPr marL="987425" lvl="2" indent="-293688" eaLnBrk="1" hangingPunct="1"/>
            <a:r>
              <a:rPr lang="en-US" b="1" dirty="0" smtClean="0"/>
              <a:t>Local</a:t>
            </a:r>
          </a:p>
        </p:txBody>
      </p:sp>
      <p:pic>
        <p:nvPicPr>
          <p:cNvPr id="82948" name="Picture 5" descr="http://www.cartoonstock.com/newscartoons/cartoonists/for/lowres/forn111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68638"/>
            <a:ext cx="35814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5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3175" y="192088"/>
            <a:ext cx="6750050" cy="1014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Human Resource Development- Issue</a:t>
            </a:r>
            <a:endParaRPr lang="en-US" b="1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 eaLnBrk="1" hangingPunct="1"/>
            <a:r>
              <a:rPr lang="en-US" b="1" dirty="0" smtClean="0"/>
              <a:t>Institutional Development, The </a:t>
            </a:r>
            <a:r>
              <a:rPr lang="en-US" b="1" dirty="0" err="1" smtClean="0"/>
              <a:t>Weberian</a:t>
            </a:r>
            <a:r>
              <a:rPr lang="en-US" b="1" dirty="0" smtClean="0"/>
              <a:t> model- Fit of existing institutions for development (Non-hierarchical Model?)</a:t>
            </a:r>
          </a:p>
          <a:p>
            <a:pPr marL="342900" indent="-342900" eaLnBrk="1" hangingPunct="1"/>
            <a:endParaRPr lang="en-US" b="1" dirty="0" smtClean="0"/>
          </a:p>
          <a:p>
            <a:pPr marL="692150" lvl="1" indent="-347663" eaLnBrk="1" hangingPunct="1"/>
            <a:r>
              <a:rPr lang="en-US" b="1" dirty="0" smtClean="0"/>
              <a:t>Mass of Regulations, routines and the hierarchy: SOPs</a:t>
            </a:r>
          </a:p>
          <a:p>
            <a:pPr marL="692150" lvl="1" indent="-347663" eaLnBrk="1" hangingPunct="1"/>
            <a:endParaRPr lang="en-US" b="1" dirty="0" smtClean="0"/>
          </a:p>
          <a:p>
            <a:pPr marL="692150" lvl="1" indent="-347663" eaLnBrk="1" hangingPunct="1"/>
            <a:r>
              <a:rPr lang="en-US" b="1" dirty="0" smtClean="0"/>
              <a:t>Absence of judgment, discretion and creativity</a:t>
            </a:r>
          </a:p>
          <a:p>
            <a:pPr marL="692150" lvl="1" indent="-347663" eaLnBrk="1" hangingPunct="1"/>
            <a:endParaRPr lang="en-US" b="1" dirty="0" smtClean="0"/>
          </a:p>
          <a:p>
            <a:pPr marL="692150" lvl="1" indent="-347663" eaLnBrk="1" hangingPunct="1"/>
            <a:r>
              <a:rPr lang="en-US" b="1" dirty="0" smtClean="0"/>
              <a:t>How suitable for Development</a:t>
            </a:r>
          </a:p>
        </p:txBody>
      </p:sp>
    </p:spTree>
    <p:extLst>
      <p:ext uri="{BB962C8B-B14F-4D97-AF65-F5344CB8AC3E}">
        <p14:creationId xmlns:p14="http://schemas.microsoft.com/office/powerpoint/2010/main" val="11439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Human Resource Development: Return to the Issue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4800" b="1" smtClean="0"/>
          </a:p>
          <a:p>
            <a:pPr eaLnBrk="1" hangingPunct="1"/>
            <a:endParaRPr lang="en-US" sz="4800" b="1" smtClean="0"/>
          </a:p>
          <a:p>
            <a:pPr eaLnBrk="1" hangingPunct="1"/>
            <a:r>
              <a:rPr lang="en-US" sz="4800" b="1" smtClean="0"/>
              <a:t>HRD/Training</a:t>
            </a:r>
          </a:p>
        </p:txBody>
      </p:sp>
      <p:pic>
        <p:nvPicPr>
          <p:cNvPr id="57348" name="Picture 5" descr="http://www.lavazzaarticle.net/wp-content/uploads/2011/08/Employee-Training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8098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6750050" cy="1147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Human Resource Development Background in LDCs</a:t>
            </a:r>
            <a:endParaRPr lang="en-US" b="1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839200" cy="4648200"/>
          </a:xfrm>
        </p:spPr>
        <p:txBody>
          <a:bodyPr/>
          <a:lstStyle/>
          <a:p>
            <a:pPr marL="342900" indent="-342900" eaLnBrk="1" hangingPunct="1"/>
            <a:r>
              <a:rPr lang="en-US" b="1" dirty="0" smtClean="0"/>
              <a:t>The bureaucratic "spirit”; problems of morale</a:t>
            </a:r>
          </a:p>
          <a:p>
            <a:pPr marL="692150" lvl="1" indent="-347663" eaLnBrk="1" hangingPunct="1"/>
            <a:endParaRPr lang="en-US" b="1" dirty="0" smtClean="0"/>
          </a:p>
          <a:p>
            <a:pPr marL="692150" lvl="1" indent="-347663" eaLnBrk="1" hangingPunct="1"/>
            <a:r>
              <a:rPr lang="en-US" b="1" dirty="0" smtClean="0"/>
              <a:t>Pattern of indigenization, localization and equal access</a:t>
            </a:r>
          </a:p>
          <a:p>
            <a:pPr marL="692150" lvl="1" indent="-347663" eaLnBrk="1" hangingPunct="1"/>
            <a:endParaRPr lang="en-US" b="1" dirty="0" smtClean="0"/>
          </a:p>
          <a:p>
            <a:pPr marL="692150" lvl="1" indent="-347663" eaLnBrk="1" hangingPunct="1"/>
            <a:r>
              <a:rPr lang="en-US" b="1" dirty="0" smtClean="0"/>
              <a:t>Replacement of long service, old regime or expatriates with inexperienced, untrained, often "clerical" assistants or politicos with no professional skills</a:t>
            </a:r>
          </a:p>
          <a:p>
            <a:pPr marL="692150" lvl="1" indent="-347663" eaLnBrk="1" hangingPunct="1"/>
            <a:endParaRPr lang="en-US" b="1" dirty="0" smtClean="0"/>
          </a:p>
          <a:p>
            <a:pPr marL="692150" lvl="1" indent="-347663" eaLnBrk="1" hangingPunct="1"/>
            <a:r>
              <a:rPr lang="en-US" b="1" dirty="0" err="1" smtClean="0"/>
              <a:t>Eg</a:t>
            </a:r>
            <a:r>
              <a:rPr lang="en-US" b="1" dirty="0" smtClean="0"/>
              <a:t>. French Colonial </a:t>
            </a:r>
          </a:p>
          <a:p>
            <a:pPr marL="692150" lvl="1" indent="-347663" eaLnBrk="1" hangingPunct="1">
              <a:buFont typeface="Verdana" pitchFamily="34" charset="0"/>
              <a:buNone/>
            </a:pPr>
            <a:r>
              <a:rPr lang="en-US" b="1" dirty="0" smtClean="0"/>
              <a:t>	Officers in West Africa</a:t>
            </a:r>
          </a:p>
        </p:txBody>
      </p:sp>
      <p:pic>
        <p:nvPicPr>
          <p:cNvPr id="84996" name="Picture 5" descr="http://digitallibrary.usc.edu/assetserver/controller/item/impa-m26369/impa-abmpix-6196?v=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44963"/>
            <a:ext cx="37338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3175" y="127000"/>
            <a:ext cx="6750050" cy="1147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Human Resource Development Background</a:t>
            </a:r>
            <a:endParaRPr lang="en-US" b="1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41166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b="1" dirty="0" smtClean="0"/>
              <a:t>The civil service "spirit”; problems of morale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n-US" b="1" dirty="0" smtClean="0"/>
          </a:p>
          <a:p>
            <a:pPr marL="342900" indent="-342900" eaLnBrk="1" hangingPunct="1">
              <a:lnSpc>
                <a:spcPct val="90000"/>
              </a:lnSpc>
            </a:pPr>
            <a:endParaRPr lang="en-US" b="1" dirty="0" smtClean="0"/>
          </a:p>
          <a:p>
            <a:pPr marL="987425" lvl="2" indent="-29368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/>
              <a:t>Role of the graduates</a:t>
            </a:r>
          </a:p>
          <a:p>
            <a:pPr marL="987425" lvl="2" indent="-29368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 marL="987425" lvl="2" indent="-29368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/>
              <a:t>Issue of equating authority with age</a:t>
            </a:r>
          </a:p>
          <a:p>
            <a:pPr marL="987425" lvl="2" indent="-293688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 marL="987425" lvl="2" indent="-293688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/>
              <a:t> Experience vs. the young's feeling of blockage from rapid promotion next generation of University</a:t>
            </a:r>
          </a:p>
        </p:txBody>
      </p:sp>
    </p:spTree>
    <p:extLst>
      <p:ext uri="{BB962C8B-B14F-4D97-AF65-F5344CB8AC3E}">
        <p14:creationId xmlns:p14="http://schemas.microsoft.com/office/powerpoint/2010/main" val="7779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3175" y="127000"/>
            <a:ext cx="6750050" cy="11477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Human Resource Development Background Issues</a:t>
            </a: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9325" y="1600200"/>
            <a:ext cx="7661275" cy="5257800"/>
          </a:xfrm>
        </p:spPr>
        <p:txBody>
          <a:bodyPr/>
          <a:lstStyle/>
          <a:p>
            <a:pPr marL="342900" indent="-342900" eaLnBrk="1" hangingPunct="1"/>
            <a:r>
              <a:rPr lang="en-US" sz="2400" b="1" smtClean="0"/>
              <a:t>Negative image of Government Administration</a:t>
            </a:r>
          </a:p>
          <a:p>
            <a:pPr marL="692150" lvl="1" indent="-347663" eaLnBrk="1" hangingPunct="1"/>
            <a:r>
              <a:rPr lang="en-US" sz="2400" b="1" smtClean="0"/>
              <a:t>Need to shift from law and order administration to development values</a:t>
            </a:r>
          </a:p>
          <a:p>
            <a:pPr marL="692150" lvl="1" indent="-347663" eaLnBrk="1" hangingPunct="1"/>
            <a:endParaRPr lang="en-US" sz="2400" b="1" smtClean="0"/>
          </a:p>
          <a:p>
            <a:pPr marL="342900" indent="-342900" eaLnBrk="1" hangingPunct="1"/>
            <a:r>
              <a:rPr lang="en-US" sz="2400" b="1" smtClean="0"/>
              <a:t>Willingness to accept non-governmental and civil society organizations</a:t>
            </a:r>
          </a:p>
          <a:p>
            <a:pPr marL="342900" indent="-342900" eaLnBrk="1" hangingPunct="1"/>
            <a:endParaRPr lang="en-US" sz="2400" b="1" smtClean="0"/>
          </a:p>
          <a:p>
            <a:pPr marL="342900" indent="-342900" eaLnBrk="1" hangingPunct="1"/>
            <a:r>
              <a:rPr lang="en-US" sz="2400" b="1" smtClean="0"/>
              <a:t>Question:</a:t>
            </a:r>
          </a:p>
          <a:p>
            <a:pPr marL="692150" lvl="1" indent="-347663" eaLnBrk="1" hangingPunct="1"/>
            <a:r>
              <a:rPr lang="en-US" sz="2400" b="1" smtClean="0"/>
              <a:t>Use of bureaucracy development to mobilize people for economic change and provide for socio-activist, "organic" civil service, not a hierarchical, mechanistic one?</a:t>
            </a:r>
          </a:p>
        </p:txBody>
      </p:sp>
    </p:spTree>
    <p:extLst>
      <p:ext uri="{BB962C8B-B14F-4D97-AF65-F5344CB8AC3E}">
        <p14:creationId xmlns:p14="http://schemas.microsoft.com/office/powerpoint/2010/main" val="32309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Sensitivity to Expatriates and Foreign Aid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987425" lvl="2" indent="-293688" eaLnBrk="1" hangingPunct="1"/>
            <a:r>
              <a:rPr lang="en-US" sz="1800" b="1" dirty="0" smtClean="0"/>
              <a:t>Sensitivity to continuing influence of foreign “expatriates” in technical assistance and international organizations</a:t>
            </a:r>
          </a:p>
          <a:p>
            <a:pPr marL="987425" lvl="2" indent="-293688" eaLnBrk="1" hangingPunct="1"/>
            <a:endParaRPr lang="en-US" sz="1800" b="1" dirty="0" smtClean="0"/>
          </a:p>
          <a:p>
            <a:pPr marL="987425" lvl="2" indent="-293688" eaLnBrk="1" hangingPunct="1"/>
            <a:r>
              <a:rPr lang="en-US" sz="1800" b="1" dirty="0" smtClean="0"/>
              <a:t>Symbols of Colonialism or Dependence</a:t>
            </a:r>
          </a:p>
          <a:p>
            <a:pPr marL="987425" lvl="2" indent="-293688" eaLnBrk="1" hangingPunct="1"/>
            <a:endParaRPr lang="en-US" sz="1800" b="1" dirty="0" smtClean="0"/>
          </a:p>
          <a:p>
            <a:pPr marL="987425" lvl="2" indent="-293688" eaLnBrk="1" hangingPunct="1"/>
            <a:r>
              <a:rPr lang="en-US" sz="1800" b="1" dirty="0" smtClean="0"/>
              <a:t>Expatriate mentality and tendency to outside of the formal chain of command</a:t>
            </a:r>
          </a:p>
          <a:p>
            <a:pPr marL="987425" lvl="2" indent="-293688" eaLnBrk="1" hangingPunct="1"/>
            <a:endParaRPr lang="en-US" sz="1800" b="1" dirty="0" smtClean="0"/>
          </a:p>
          <a:p>
            <a:pPr marL="987425" lvl="2" indent="-293688" eaLnBrk="1" hangingPunct="1"/>
            <a:r>
              <a:rPr lang="en-US" sz="1800" b="1" dirty="0" smtClean="0"/>
              <a:t>“Dead Aid” Arguments?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endParaRPr lang="en-US" sz="1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5" descr="http://ecx.images-amazon.com/images/I/61C1nO30Mh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2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38400"/>
            <a:ext cx="6019800" cy="1719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Human Resource Development: An Example?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267200"/>
            <a:ext cx="6019800" cy="611188"/>
          </a:xfrm>
        </p:spPr>
        <p:txBody>
          <a:bodyPr/>
          <a:lstStyle/>
          <a:p>
            <a:pPr marR="0" eaLnBrk="1" hangingPunct="1"/>
            <a:r>
              <a:rPr lang="en-US" b="1" dirty="0" smtClean="0">
                <a:solidFill>
                  <a:schemeClr val="bg2"/>
                </a:solidFill>
              </a:rPr>
              <a:t>L. Picard-  Botswana Study</a:t>
            </a:r>
          </a:p>
        </p:txBody>
      </p:sp>
    </p:spTree>
    <p:extLst>
      <p:ext uri="{BB962C8B-B14F-4D97-AF65-F5344CB8AC3E}">
        <p14:creationId xmlns:p14="http://schemas.microsoft.com/office/powerpoint/2010/main" val="25811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Problem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Planning for Local Government and Rural Development (Picard USAID OPEX 1980-1982)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Need Local Government Institutions</a:t>
            </a:r>
          </a:p>
          <a:p>
            <a:pPr eaLnBrk="1" hangingPunct="1"/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1.  District Administration: D.C.</a:t>
            </a:r>
          </a:p>
          <a:p>
            <a:pPr lvl="1" eaLnBrk="1" hangingPunct="1"/>
            <a:r>
              <a:rPr lang="en-US" sz="2400" b="1" dirty="0" smtClean="0"/>
              <a:t>2.  Traditional Leaders-</a:t>
            </a:r>
            <a:r>
              <a:rPr lang="en-US" sz="2400" b="1" dirty="0" err="1" smtClean="0"/>
              <a:t>Kgotla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3.   District Councils </a:t>
            </a:r>
          </a:p>
          <a:p>
            <a:pPr lvl="1" eaLnBrk="1" hangingPunct="1"/>
            <a:r>
              <a:rPr lang="en-US" sz="2400" b="1" dirty="0" smtClean="0"/>
              <a:t>4,   Land Boards</a:t>
            </a:r>
          </a:p>
          <a:p>
            <a:pPr lvl="1" eaLnBrk="1" hangingPunct="1"/>
            <a:r>
              <a:rPr lang="en-US" sz="2400" b="1" dirty="0" smtClean="0"/>
              <a:t>5.   District Development Committees</a:t>
            </a:r>
          </a:p>
        </p:txBody>
      </p:sp>
    </p:spTree>
    <p:extLst>
      <p:ext uri="{BB962C8B-B14F-4D97-AF65-F5344CB8AC3E}">
        <p14:creationId xmlns:p14="http://schemas.microsoft.com/office/powerpoint/2010/main" val="5125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Kgotla- Traditional Assembly</a:t>
            </a:r>
          </a:p>
        </p:txBody>
      </p:sp>
      <p:pic>
        <p:nvPicPr>
          <p:cNvPr id="911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09700"/>
            <a:ext cx="7162800" cy="5372100"/>
          </a:xfrm>
          <a:noFill/>
        </p:spPr>
      </p:pic>
    </p:spTree>
    <p:extLst>
      <p:ext uri="{BB962C8B-B14F-4D97-AF65-F5344CB8AC3E}">
        <p14:creationId xmlns:p14="http://schemas.microsoft.com/office/powerpoint/2010/main" val="27843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Government Training Plan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581400"/>
            <a:ext cx="6445250" cy="1014413"/>
          </a:xfrm>
          <a:noFill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62944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2399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63700"/>
            <a:ext cx="2057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Author in 1982</a:t>
            </a:r>
            <a:endParaRPr lang="en-US" dirty="0"/>
          </a:p>
        </p:txBody>
      </p:sp>
      <p:pic>
        <p:nvPicPr>
          <p:cNvPr id="93187" name="Picture 2" descr="C:\Users\Owner\Desktop\Picard, 1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260725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3" descr="C:\Users\Owner\Desktop\Picard, 1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553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:\Master File Pictures and Slides\Botswana\Botwana 1981-1982\CCI09102010_00000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0"/>
            <a:ext cx="526415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628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677400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Education and Training: Bounded Knowledge vs. the Synthetic Mode of Thought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/>
              <a:t>Knowledge Base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/>
              <a:t>The problem of bounded knowledge: no short cuts to education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/>
              <a:t>The key to the short-term experience: designer training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/>
              <a:t>Organizational Development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b="1" dirty="0" smtClean="0"/>
              <a:t>Public Sector Higher Education System </a:t>
            </a:r>
          </a:p>
          <a:p>
            <a:pPr lvl="3" eaLnBrk="1" hangingPunct="1">
              <a:lnSpc>
                <a:spcPct val="90000"/>
              </a:lnSpc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198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mtClean="0"/>
              <a:t>Local Government Structure</a:t>
            </a:r>
            <a:br>
              <a:rPr lang="en-US" smtClean="0"/>
            </a:br>
            <a:r>
              <a:rPr lang="en-US" smtClean="0"/>
              <a:t>in Botswana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Approved by the National Assembly in December 1981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	GOVERNMENT PAPER NO. 1 OF 1981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	Gaborone, Republic of Botswana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“Proof of Government's concern is shown by a recently commissioned study of Manpower and Training Needs of the unified local government Service, 1982-1992) by Dr. Louis A. Picard of the Institute of Development Management (I.D.M).”</a:t>
            </a:r>
          </a:p>
        </p:txBody>
      </p:sp>
    </p:spTree>
    <p:extLst>
      <p:ext uri="{BB962C8B-B14F-4D97-AF65-F5344CB8AC3E}">
        <p14:creationId xmlns:p14="http://schemas.microsoft.com/office/powerpoint/2010/main" val="31342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8763000" cy="731838"/>
          </a:xfrm>
          <a:ln>
            <a:solidFill>
              <a:srgbClr val="FFFFCC"/>
            </a:solidFill>
          </a:ln>
        </p:spPr>
        <p:txBody>
          <a:bodyPr>
            <a:normAutofit/>
          </a:bodyPr>
          <a:lstStyle/>
          <a:p>
            <a:pPr marL="862013" indent="-862013" eaLnBrk="1" hangingPunct="1">
              <a:defRPr/>
            </a:pP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Table 1:  Education and Training Needs of Unified Local Government Service – Summary by Position Classification of Those in Post, February, 1981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8200" y="1914525"/>
          <a:ext cx="786765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8848344" imgH="5687568" progId="Word.Document.8">
                  <p:embed/>
                </p:oleObj>
              </mc:Choice>
              <mc:Fallback>
                <p:oleObj name="Document" r:id="rId3" imgW="8848344" imgH="568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911" r="6027" b="7787"/>
                      <a:stretch>
                        <a:fillRect/>
                      </a:stretch>
                    </p:blipFill>
                    <p:spPr bwMode="auto">
                      <a:xfrm>
                        <a:off x="838200" y="1914525"/>
                        <a:ext cx="7867650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0600" y="6172200"/>
            <a:ext cx="533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85800" y="6248400"/>
            <a:ext cx="419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 Vacancies include expatriates in position</a:t>
            </a:r>
            <a:r>
              <a:rPr lang="en-US" sz="1700">
                <a:solidFill>
                  <a:srgbClr val="00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8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7989888" cy="342900"/>
          </a:xfrm>
          <a:ln>
            <a:solidFill>
              <a:srgbClr val="FFFFCC"/>
            </a:solidFill>
          </a:ln>
        </p:spPr>
        <p:txBody>
          <a:bodyPr>
            <a:normAutofit/>
          </a:bodyPr>
          <a:lstStyle/>
          <a:p>
            <a:pPr marL="862013" indent="-862013" eaLnBrk="1" hangingPunct="1">
              <a:defRPr/>
            </a:pP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Table 2:  Sample Table of Cadre Manpower and Training Positions*</a:t>
            </a:r>
            <a:r>
              <a:rPr lang="en-US" sz="1800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533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09600" y="6324600"/>
            <a:ext cx="6477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Footnotes to be provided for explanation of assumptions 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762000" y="1670050"/>
          <a:ext cx="8075613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8479536" imgH="5772912" progId="Word.Document.8">
                  <p:embed/>
                </p:oleObj>
              </mc:Choice>
              <mc:Fallback>
                <p:oleObj name="Document" r:id="rId3" imgW="8479536" imgH="57729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2" t="8598" r="1782" b="3255"/>
                      <a:stretch>
                        <a:fillRect/>
                      </a:stretch>
                    </p:blipFill>
                    <p:spPr bwMode="auto">
                      <a:xfrm>
                        <a:off x="762000" y="1670050"/>
                        <a:ext cx="8075613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7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295400"/>
            <a:ext cx="7775575" cy="731838"/>
          </a:xfrm>
          <a:ln>
            <a:solidFill>
              <a:srgbClr val="FFFFCC"/>
            </a:solidFill>
          </a:ln>
        </p:spPr>
        <p:txBody>
          <a:bodyPr/>
          <a:lstStyle/>
          <a:p>
            <a:pPr marL="862013" indent="-862013" eaLnBrk="1" hangingPunct="1">
              <a:defRPr/>
            </a:pPr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Table 3:  Summary of Manpower and Training Needs, 1982 – 1992, </a:t>
            </a:r>
            <a:b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by ‘A’ and ‘B’ Posts</a:t>
            </a:r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52400" y="1766888"/>
          <a:ext cx="8597900" cy="32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8375904" imgH="3179064" progId="Word.Document.8">
                  <p:embed/>
                </p:oleObj>
              </mc:Choice>
              <mc:Fallback>
                <p:oleObj name="Document" r:id="rId3" imgW="8375904" imgH="31790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66888"/>
                        <a:ext cx="8597900" cy="326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7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7989888" cy="342900"/>
          </a:xfrm>
          <a:ln>
            <a:solidFill>
              <a:srgbClr val="FFFFCC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Table 4a:  Proposed Training </a:t>
            </a:r>
            <a:r>
              <a:rPr lang="en-US" sz="1800" dirty="0" err="1" smtClean="0">
                <a:solidFill>
                  <a:srgbClr val="00B050"/>
                </a:solidFill>
                <a:cs typeface="Times New Roman" pitchFamily="18" charset="0"/>
              </a:rPr>
              <a:t>Programme:Treasury</a:t>
            </a:r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/Revenue Cadre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33400" y="1860550"/>
          <a:ext cx="8220075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8574024" imgH="5218176" progId="Word.Document.8">
                  <p:embed/>
                </p:oleObj>
              </mc:Choice>
              <mc:Fallback>
                <p:oleObj name="Document" r:id="rId3" imgW="8574024" imgH="52181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764" b="4694"/>
                      <a:stretch>
                        <a:fillRect/>
                      </a:stretch>
                    </p:blipFill>
                    <p:spPr bwMode="auto">
                      <a:xfrm>
                        <a:off x="533400" y="1860550"/>
                        <a:ext cx="8220075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6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7989888" cy="342900"/>
          </a:xfrm>
          <a:ln>
            <a:solidFill>
              <a:srgbClr val="FFFFCC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Table 4b:  Proposed Training </a:t>
            </a:r>
            <a:r>
              <a:rPr lang="en-US" sz="1800" dirty="0" err="1" smtClean="0">
                <a:solidFill>
                  <a:schemeClr val="accent2"/>
                </a:solidFill>
                <a:cs typeface="Times New Roman" pitchFamily="18" charset="0"/>
              </a:rPr>
              <a:t>Programme:Treasury</a:t>
            </a: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/Revenue Cadre</a:t>
            </a:r>
            <a:r>
              <a:rPr lang="en-US" sz="1800" dirty="0" smtClean="0">
                <a:solidFill>
                  <a:schemeClr val="accent2"/>
                </a:solidFill>
              </a:rPr>
              <a:t>, cont.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216025" y="1695450"/>
          <a:ext cx="7927975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8848344" imgH="6114288" progId="Word.Document.8">
                  <p:embed/>
                </p:oleObj>
              </mc:Choice>
              <mc:Fallback>
                <p:oleObj name="Document" r:id="rId3" imgW="8848344" imgH="61142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219" b="10684"/>
                      <a:stretch>
                        <a:fillRect/>
                      </a:stretch>
                    </p:blipFill>
                    <p:spPr bwMode="auto">
                      <a:xfrm>
                        <a:off x="1216025" y="1695450"/>
                        <a:ext cx="7927975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5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7989888" cy="342900"/>
          </a:xfrm>
          <a:ln>
            <a:solidFill>
              <a:srgbClr val="FFFFCC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Table 5:  Sample of a Cadre Training Scheme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47650" y="1927225"/>
          <a:ext cx="8637588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8641080" imgH="3486912" progId="Word.Document.8">
                  <p:embed/>
                </p:oleObj>
              </mc:Choice>
              <mc:Fallback>
                <p:oleObj name="Document" r:id="rId3" imgW="8641080" imgH="34869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751"/>
                      <a:stretch>
                        <a:fillRect/>
                      </a:stretch>
                    </p:blipFill>
                    <p:spPr bwMode="auto">
                      <a:xfrm>
                        <a:off x="247650" y="1927225"/>
                        <a:ext cx="8637588" cy="355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8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0"/>
            <a:ext cx="7989888" cy="342900"/>
          </a:xfrm>
          <a:ln>
            <a:solidFill>
              <a:srgbClr val="FFFFCC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Table 6:  Summary, Student/Week to be Trained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07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371600" y="1981200"/>
            <a:ext cx="640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u="sng">
                <a:solidFill>
                  <a:srgbClr val="003300"/>
                </a:solidFill>
                <a:latin typeface="Times New Roman" pitchFamily="18" charset="0"/>
              </a:rPr>
              <a:t>Summary of Student Weeks to be Trained for all Institutions, 1982 – 1986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609600" y="2465388"/>
          <a:ext cx="7924800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3" imgW="8735568" imgH="3075432" progId="Word.Document.8">
                  <p:embed/>
                </p:oleObj>
              </mc:Choice>
              <mc:Fallback>
                <p:oleObj name="Document" r:id="rId3" imgW="8735568" imgH="30754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665" b="11885"/>
                      <a:stretch>
                        <a:fillRect/>
                      </a:stretch>
                    </p:blipFill>
                    <p:spPr bwMode="auto">
                      <a:xfrm>
                        <a:off x="609600" y="2465388"/>
                        <a:ext cx="7924800" cy="294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9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Local Government in Action, 2012</a:t>
            </a:r>
          </a:p>
        </p:txBody>
      </p:sp>
      <p:pic>
        <p:nvPicPr>
          <p:cNvPr id="962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576513"/>
            <a:ext cx="1905000" cy="2695575"/>
          </a:xfrm>
          <a:noFill/>
        </p:spPr>
      </p:pic>
      <p:pic>
        <p:nvPicPr>
          <p:cNvPr id="9626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281363"/>
            <a:ext cx="2814638" cy="1900237"/>
          </a:xfrm>
          <a:noFill/>
        </p:spPr>
      </p:pic>
    </p:spTree>
    <p:extLst>
      <p:ext uri="{BB962C8B-B14F-4D97-AF65-F5344CB8AC3E}">
        <p14:creationId xmlns:p14="http://schemas.microsoft.com/office/powerpoint/2010/main" val="3933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PICARD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066800"/>
            <a:ext cx="7772400" cy="41148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pPr lvl="2" algn="ctr">
              <a:buFont typeface="Wingdings" pitchFamily="2" charset="2"/>
              <a:buNone/>
            </a:pPr>
            <a:r>
              <a:rPr lang="ja-JP" altLang="en-US" sz="3200" b="1" smtClean="0">
                <a:cs typeface="HGP明朝E"/>
              </a:rPr>
              <a:t>“</a:t>
            </a:r>
            <a:r>
              <a:rPr lang="en-US" altLang="ja-JP" sz="3200" b="1" smtClean="0">
                <a:cs typeface="HGP明朝E"/>
              </a:rPr>
              <a:t>Unpaid Editorial</a:t>
            </a:r>
            <a:r>
              <a:rPr lang="ja-JP" altLang="en-US" sz="3200" b="1" smtClean="0">
                <a:cs typeface="HGP明朝E"/>
              </a:rPr>
              <a:t>”</a:t>
            </a:r>
            <a:endParaRPr lang="en-US" altLang="ja-JP" sz="3200" b="1" smtClean="0">
              <a:cs typeface="HGP明朝E"/>
            </a:endParaRPr>
          </a:p>
          <a:p>
            <a:pPr algn="ctr"/>
            <a:endParaRPr lang="en-US" smtClean="0"/>
          </a:p>
        </p:txBody>
      </p:sp>
      <p:pic>
        <p:nvPicPr>
          <p:cNvPr id="14340" name="Picture 5" descr="http://www.stockphotosecrets.com/wp-content/uploads/2011/03/edito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Public or Private:  Does it Make a Difference?</a:t>
            </a:r>
            <a:endParaRPr lang="en-US" dirty="0"/>
          </a:p>
        </p:txBody>
      </p:sp>
      <p:pic>
        <p:nvPicPr>
          <p:cNvPr id="59396" name="Picture 2" descr="http://upload.wikimedia.org/wikipedia/commons/f/f0/University_of_Pittsburgh_table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7000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3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Theme Seven:  Foreign Aid Debates</a:t>
            </a:r>
          </a:p>
        </p:txBody>
      </p:sp>
      <p:pic>
        <p:nvPicPr>
          <p:cNvPr id="15363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784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50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b="1" smtClean="0"/>
              <a:t>The Problem (1): Bad Planning and Foreign Aid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1.  Bureaucrats/practitioners ignored development theories &amp; ideas</a:t>
            </a:r>
          </a:p>
          <a:p>
            <a:pPr marL="1371600" lvl="2" indent="-457200">
              <a:lnSpc>
                <a:spcPct val="90000"/>
              </a:lnSpc>
            </a:pPr>
            <a:endParaRPr lang="en-US" b="1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2.  LDC Development Institutes were largely irrelevant as training centers--donors used overseas training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3.  International Organizations (UNDP, IMF and World Bank) promoted Programs that were unworkable.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Foreign Aid Meeting</a:t>
            </a:r>
          </a:p>
        </p:txBody>
      </p:sp>
      <p:pic>
        <p:nvPicPr>
          <p:cNvPr id="17411" name="Content Placeholder 3" descr="May05-Foreign-Aid-5L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0" y="1935163"/>
            <a:ext cx="67945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b="1" smtClean="0"/>
              <a:t>The Problem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4762500" cy="4933950"/>
          </a:xfrm>
        </p:spPr>
        <p:txBody>
          <a:bodyPr/>
          <a:lstStyle/>
          <a:p>
            <a:pPr marL="1371600" lvl="2" indent="-457200"/>
            <a:r>
              <a:rPr lang="en-US" sz="1800" b="1" dirty="0" smtClean="0"/>
              <a:t>Development administration did little to deal with issues of population control, food production and rural development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sz="1800" b="1" dirty="0" smtClean="0"/>
          </a:p>
          <a:p>
            <a:pPr marL="1371600" lvl="2" indent="-457200"/>
            <a:r>
              <a:rPr lang="en-US" sz="1800" b="1" dirty="0" smtClean="0"/>
              <a:t>Foreign aid was seen as little more than a front for foreign policy</a:t>
            </a:r>
          </a:p>
          <a:p>
            <a:pPr marL="1371600" lvl="2" indent="-457200"/>
            <a:endParaRPr lang="en-US" sz="1800" b="1" dirty="0" smtClean="0"/>
          </a:p>
          <a:p>
            <a:pPr marL="1371600" lvl="2" indent="-457200"/>
            <a:r>
              <a:rPr lang="en-US" sz="1800" b="1" dirty="0" smtClean="0"/>
              <a:t>Failure to address issues of Health and Education</a:t>
            </a:r>
          </a:p>
          <a:p>
            <a:pPr marL="1371600" lvl="2" indent="-457200"/>
            <a:endParaRPr lang="en-US" sz="1800" b="1" dirty="0"/>
          </a:p>
          <a:p>
            <a:pPr marL="1371600" lvl="2" indent="-457200"/>
            <a:r>
              <a:rPr lang="en-US" sz="1800" b="1" dirty="0" smtClean="0"/>
              <a:t>Goal of Washington Consensus: Eliminate Planning</a:t>
            </a:r>
          </a:p>
          <a:p>
            <a:pPr marL="609600" indent="-609600">
              <a:buFont typeface="Wingdings" pitchFamily="2" charset="2"/>
              <a:buNone/>
            </a:pPr>
            <a:endParaRPr lang="en-US" sz="2000" b="1" dirty="0" smtClean="0"/>
          </a:p>
        </p:txBody>
      </p:sp>
      <p:sp>
        <p:nvSpPr>
          <p:cNvPr id="18436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8437" name="Picture 5" descr="http://static.guim.co.uk/sys-images/Guardian/Pix/online/2008/05/09/Katine-secondary-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05000"/>
            <a:ext cx="4254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But….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b="1" smtClean="0"/>
              <a:t>Donors Need Planning Skills (Still)</a:t>
            </a:r>
          </a:p>
          <a:p>
            <a:endParaRPr lang="en-US" sz="2800" b="1" smtClean="0"/>
          </a:p>
          <a:p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National Program Support Office, Afghanistan</a:t>
            </a:r>
            <a:r>
              <a:rPr lang="ja-JP" altLang="en-US" sz="2800" b="1" smtClean="0">
                <a:cs typeface="HGP明朝E"/>
              </a:rPr>
              <a:t>”</a:t>
            </a:r>
            <a:r>
              <a:rPr lang="en-US" altLang="ja-JP" sz="2800" b="1" smtClean="0">
                <a:cs typeface="HGP明朝E"/>
              </a:rPr>
              <a:t> (October, 2005) </a:t>
            </a:r>
          </a:p>
          <a:p>
            <a:endParaRPr lang="en-US" sz="2800" b="1" smtClean="0"/>
          </a:p>
          <a:p>
            <a:r>
              <a:rPr lang="en-US" sz="2800" b="1" smtClean="0"/>
              <a:t>Project Management Unit  (PMU)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Autonomous Work Packaging Model</a:t>
            </a:r>
          </a:p>
        </p:txBody>
      </p:sp>
      <p:pic>
        <p:nvPicPr>
          <p:cNvPr id="20483" name="Content Placeholder 3" descr="pic1[1]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078038"/>
            <a:ext cx="533400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17713"/>
            <a:ext cx="8153400" cy="4114800"/>
          </a:xfrm>
        </p:spPr>
        <p:txBody>
          <a:bodyPr/>
          <a:lstStyle/>
          <a:p>
            <a:r>
              <a:rPr lang="en-US" b="1" smtClean="0"/>
              <a:t>Planning Became Project Planning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cs typeface="HGP明朝E"/>
              </a:rPr>
              <a:t>“</a:t>
            </a:r>
            <a:r>
              <a:rPr lang="en-US" altLang="ja-JP" b="1" smtClean="0">
                <a:cs typeface="HGP明朝E"/>
              </a:rPr>
              <a:t>End of Editorial</a:t>
            </a:r>
            <a:r>
              <a:rPr lang="ja-JP" altLang="en-US" b="1" smtClean="0">
                <a:cs typeface="HGP明朝E"/>
              </a:rPr>
              <a:t>”</a:t>
            </a:r>
            <a:endParaRPr lang="en-US" b="1" smtClean="0"/>
          </a:p>
        </p:txBody>
      </p:sp>
      <p:pic>
        <p:nvPicPr>
          <p:cNvPr id="21507" name="Picture 4" descr="http://techchai.com/wp-content/uploads/2011/07/ProjectPlanning5-main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3656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350963" y="-304800"/>
            <a:ext cx="7793037" cy="1462088"/>
          </a:xfrm>
        </p:spPr>
        <p:txBody>
          <a:bodyPr/>
          <a:lstStyle/>
          <a:p>
            <a:r>
              <a:rPr lang="en-US" smtClean="0"/>
              <a:t>What is the Answer?</a:t>
            </a:r>
          </a:p>
        </p:txBody>
      </p:sp>
      <p:pic>
        <p:nvPicPr>
          <p:cNvPr id="22531" name="Picture 2" descr="http://pdfcast.org/data/screenshot/The-Ugly-American-Stereotype-Presentation-Transcript-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1575"/>
            <a:ext cx="75819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9850"/>
            <a:ext cx="8610600" cy="1190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smtClean="0"/>
              <a:t>The Problems of Foreign Aid and Development Management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410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b="1" smtClean="0"/>
              <a:t>	Quote of the Week:  The Quiet American- An Alternative to expatriate involvement?</a:t>
            </a:r>
          </a:p>
          <a:p>
            <a:pPr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Non-Involvement?</a:t>
            </a:r>
          </a:p>
          <a:p>
            <a:pPr>
              <a:buFont typeface="Wingdings" pitchFamily="2" charset="2"/>
              <a:buNone/>
            </a:pPr>
            <a:endParaRPr lang="en-US" sz="2400" b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"The Human Condition being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 what it was, let them fight, let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 them love, let them murder,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 I would not be involved.</a:t>
            </a:r>
            <a:r>
              <a:rPr lang="ja-JP" altLang="en-US" sz="2400" b="1" smtClean="0">
                <a:cs typeface="Times New Roman" pitchFamily="18" charset="0"/>
              </a:rPr>
              <a:t>“</a:t>
            </a:r>
            <a:endParaRPr lang="en-US" altLang="ja-JP" sz="2400" b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000" b="1" smtClean="0">
              <a:latin typeface="Arial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cs typeface="Times New Roman" pitchFamily="18" charset="0"/>
              </a:rPr>
              <a:t>Graham Greene </a:t>
            </a:r>
          </a:p>
        </p:txBody>
      </p:sp>
      <p:pic>
        <p:nvPicPr>
          <p:cNvPr id="23556" name="Picture 4" descr="http://thethingaboutflying.files.wordpress.com/2012/03/gre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36825"/>
            <a:ext cx="3124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smtClean="0"/>
              <a:t>Late Colonial Philippines</a:t>
            </a:r>
          </a:p>
        </p:txBody>
      </p:sp>
      <p:pic>
        <p:nvPicPr>
          <p:cNvPr id="24579" name="Content Placeholder 3" descr="macabebe[1]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575" y="2017713"/>
            <a:ext cx="55594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300" smtClean="0"/>
              <a:t>Temptations of “Bridging” Training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Short 3-6 Week Training Program, in-country or overseas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Can substitute for the Experience of a University Education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Training best focused on skills not complex systems and knowledge</a:t>
            </a:r>
          </a:p>
        </p:txBody>
      </p:sp>
    </p:spTree>
    <p:extLst>
      <p:ext uri="{BB962C8B-B14F-4D97-AF65-F5344CB8AC3E}">
        <p14:creationId xmlns:p14="http://schemas.microsoft.com/office/powerpoint/2010/main" val="14744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93037" cy="146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Discussion: Stanley </a:t>
            </a:r>
            <a:r>
              <a:rPr lang="en-US" b="1" dirty="0" err="1" smtClean="0"/>
              <a:t>Karnow</a:t>
            </a:r>
            <a:r>
              <a:rPr lang="en-US" b="1" dirty="0" smtClean="0"/>
              <a:t>:  </a:t>
            </a:r>
            <a:r>
              <a:rPr lang="ja-JP" altLang="en-US" b="1" dirty="0" smtClean="0"/>
              <a:t>“</a:t>
            </a:r>
            <a:r>
              <a:rPr lang="en-US" altLang="ja-JP" b="1" dirty="0" smtClean="0"/>
              <a:t>In Our Image?</a:t>
            </a:r>
            <a:r>
              <a:rPr lang="ja-JP" altLang="en-US" b="1" dirty="0" smtClean="0"/>
              <a:t>”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endParaRPr lang="en-US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17713"/>
            <a:ext cx="4608513" cy="4840287"/>
          </a:xfrm>
        </p:spPr>
        <p:txBody>
          <a:bodyPr/>
          <a:lstStyle/>
          <a:p>
            <a:r>
              <a:rPr lang="en-US" sz="2000" b="1" smtClean="0"/>
              <a:t>In Our Image (France, U.S., Portugal)</a:t>
            </a:r>
          </a:p>
          <a:p>
            <a:pPr lvl="1"/>
            <a:endParaRPr lang="en-US" sz="2000" b="1" smtClean="0"/>
          </a:p>
          <a:p>
            <a:pPr lvl="1"/>
            <a:r>
              <a:rPr lang="en-US" sz="2000" b="1" smtClean="0"/>
              <a:t>Is assimilation the answer?</a:t>
            </a:r>
          </a:p>
          <a:p>
            <a:pPr lvl="1"/>
            <a:endParaRPr lang="en-US" sz="2000" b="1" smtClean="0"/>
          </a:p>
          <a:p>
            <a:pPr lvl="1"/>
            <a:r>
              <a:rPr lang="en-US" sz="2000" b="1" smtClean="0"/>
              <a:t>In the Philippines, South East Asia, Middle East /Africa?</a:t>
            </a:r>
          </a:p>
          <a:p>
            <a:pPr lvl="1"/>
            <a:endParaRPr lang="en-US" sz="2000" b="1" smtClean="0"/>
          </a:p>
          <a:p>
            <a:pPr lvl="1"/>
            <a:r>
              <a:rPr lang="en-US" sz="2000" b="1" smtClean="0"/>
              <a:t>Latin America: Just Spain?</a:t>
            </a:r>
          </a:p>
          <a:p>
            <a:endParaRPr lang="en-US" sz="2000" b="1" smtClean="0"/>
          </a:p>
          <a:p>
            <a:r>
              <a:rPr lang="en-US" sz="2000" b="1" smtClean="0"/>
              <a:t>Died January 27, 2013 (87Years old )</a:t>
            </a:r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765550"/>
            <a:ext cx="990600" cy="744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photos-a.xx.fbcdn.net/hphotos-prn1/18602_10200178166891158_145618674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0577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4"/>
          <p:cNvSpPr>
            <a:spLocks noGrp="1"/>
          </p:cNvSpPr>
          <p:nvPr>
            <p:ph type="title"/>
          </p:nvPr>
        </p:nvSpPr>
        <p:spPr>
          <a:xfrm>
            <a:off x="1350963" y="-457200"/>
            <a:ext cx="7793037" cy="146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How Important is Foreign Aid?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44000" cy="1200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William J. </a:t>
            </a:r>
            <a:r>
              <a:rPr lang="en-US" b="1" dirty="0" err="1" smtClean="0"/>
              <a:t>Lederer</a:t>
            </a:r>
            <a:r>
              <a:rPr lang="en-US" b="1" dirty="0" smtClean="0"/>
              <a:t> and Eugene L. Burdick- The Origin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76400"/>
            <a:ext cx="4040188" cy="39512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b="1" smtClean="0"/>
              <a:t>(March 31, 1912 to December 05, 2009)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765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29200" y="1676400"/>
            <a:ext cx="4114800" cy="8032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smtClean="0"/>
              <a:t>(December 12, 1918–July 26, 1965)</a:t>
            </a:r>
          </a:p>
        </p:txBody>
      </p:sp>
      <p:pic>
        <p:nvPicPr>
          <p:cNvPr id="27653" name="Picture 2" descr="http://photo.goodreads.com/authors/1266187425p5/49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3124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img.freebase.com/api/trans/image_thumb/m/0d6wt5j?errorid=%2Ffreebase%2Fno_image_png&amp;maxheight=200&amp;mode=fit&amp;maxwidt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7432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1200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altLang="en-US" b="1" dirty="0" smtClean="0"/>
              <a:t>“</a:t>
            </a:r>
            <a:r>
              <a:rPr lang="en-US" b="1" dirty="0" smtClean="0"/>
              <a:t>The Book of the Week Club</a:t>
            </a:r>
            <a:r>
              <a:rPr lang="en-US" altLang="en-US" b="1" dirty="0" smtClean="0"/>
              <a:t>” A Book Worth Reading</a:t>
            </a:r>
            <a:r>
              <a:rPr lang="en-US" dirty="0" smtClean="0"/>
              <a:t> </a:t>
            </a:r>
          </a:p>
        </p:txBody>
      </p:sp>
      <p:sp>
        <p:nvSpPr>
          <p:cNvPr id="2867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14400" y="2362200"/>
            <a:ext cx="8229600" cy="5334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smtClean="0"/>
              <a:t> </a:t>
            </a:r>
            <a:r>
              <a:rPr lang="en-US" b="1" smtClean="0"/>
              <a:t>William Lederer and Eugene Burdick, </a:t>
            </a:r>
            <a:r>
              <a:rPr lang="en-US" b="1" u="sng" smtClean="0"/>
              <a:t>The Ugly American</a:t>
            </a:r>
          </a:p>
          <a:p>
            <a:pPr marL="0" indent="0">
              <a:lnSpc>
                <a:spcPct val="90000"/>
              </a:lnSpc>
            </a:pPr>
            <a:endParaRPr lang="en-US" sz="2200" b="1" u="sng" smtClean="0"/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2200" b="1" smtClean="0"/>
              <a:t>What message do these give us about foreigners in Asia and Africa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en-US" sz="2200" b="1" smtClean="0"/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2200" b="1" smtClean="0"/>
              <a:t>What message do the books give us about </a:t>
            </a:r>
            <a:r>
              <a:rPr lang="ja-JP" altLang="en-US" sz="2200" b="1" smtClean="0">
                <a:cs typeface="HGP明朝E"/>
              </a:rPr>
              <a:t>“</a:t>
            </a:r>
            <a:r>
              <a:rPr lang="en-US" altLang="ja-JP" sz="2200" b="1" smtClean="0">
                <a:cs typeface="HGP明朝E"/>
              </a:rPr>
              <a:t>development</a:t>
            </a:r>
            <a:r>
              <a:rPr lang="ja-JP" altLang="en-US" sz="2200" b="1" smtClean="0">
                <a:cs typeface="HGP明朝E"/>
              </a:rPr>
              <a:t>”</a:t>
            </a:r>
            <a:r>
              <a:rPr lang="en-US" altLang="ja-JP" sz="2200" b="1" smtClean="0">
                <a:cs typeface="HGP明朝E"/>
              </a:rPr>
              <a:t> or the lack of it.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en-US" sz="2200" b="1" smtClean="0"/>
          </a:p>
          <a:p>
            <a:pPr marL="0" indent="0">
              <a:lnSpc>
                <a:spcPct val="90000"/>
              </a:lnSpc>
              <a:buFontTx/>
              <a:buAutoNum type="arabicPeriod"/>
            </a:pPr>
            <a:r>
              <a:rPr lang="en-US" sz="2200" b="1" smtClean="0"/>
              <a:t>What criticism would you make of the books?</a:t>
            </a:r>
          </a:p>
          <a:p>
            <a:pPr marL="971550" lvl="1" indent="-514350">
              <a:lnSpc>
                <a:spcPct val="90000"/>
              </a:lnSpc>
              <a:buFontTx/>
              <a:buNone/>
            </a:pPr>
            <a:r>
              <a:rPr lang="en-US" sz="26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Who is the Ugly American?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77888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Background: Origins of U.S. Foreign Aid Policy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Marshall Plan and Point Four Program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Agricultural College Bias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Ugly American and the Peace Corps (and the other </a:t>
            </a:r>
            <a:r>
              <a:rPr lang="ja-JP" altLang="en-US" b="1" smtClean="0">
                <a:latin typeface="Franklin Gothic Medium" pitchFamily="34" charset="0"/>
              </a:rPr>
              <a:t>“</a:t>
            </a:r>
            <a:r>
              <a:rPr lang="en-US" altLang="ja-JP" b="1" smtClean="0">
                <a:latin typeface="Franklin Gothic Medium" pitchFamily="34" charset="0"/>
              </a:rPr>
              <a:t>peace corps</a:t>
            </a:r>
            <a:r>
              <a:rPr lang="ja-JP" altLang="en-US" b="1" smtClean="0">
                <a:latin typeface="Franklin Gothic Medium" pitchFamily="34" charset="0"/>
              </a:rPr>
              <a:t>”</a:t>
            </a:r>
            <a:r>
              <a:rPr lang="en-US" altLang="ja-JP" b="1" smtClean="0">
                <a:latin typeface="Franklin Gothic Medium" pitchFamily="34" charset="0"/>
              </a:rPr>
              <a:t>)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Technical Assistance in Vietnam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smtClean="0">
                <a:latin typeface="Franklin Gothic Medium" pitchFamily="34" charset="0"/>
              </a:rPr>
              <a:t>Models of Malaya and Kenya</a:t>
            </a: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smtClean="0">
              <a:latin typeface="Franklin Gothic Medium" pitchFamily="34" charset="0"/>
            </a:endParaRPr>
          </a:p>
          <a:p>
            <a:pPr lvl="2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en-US" b="1" smtClean="0">
                <a:latin typeface="Franklin Gothic Medium" pitchFamily="34" charset="0"/>
              </a:rPr>
              <a:t>“</a:t>
            </a:r>
            <a:r>
              <a:rPr lang="en-US" altLang="ja-JP" b="1" smtClean="0">
                <a:latin typeface="Franklin Gothic Medium" pitchFamily="34" charset="0"/>
              </a:rPr>
              <a:t>Hearts and Minds</a:t>
            </a:r>
            <a:r>
              <a:rPr lang="ja-JP" altLang="en-US" b="1" smtClean="0">
                <a:latin typeface="Franklin Gothic Medium" pitchFamily="34" charset="0"/>
              </a:rPr>
              <a:t>”</a:t>
            </a:r>
            <a:r>
              <a:rPr lang="en-US" altLang="ja-JP" b="1" smtClean="0">
                <a:latin typeface="Franklin Gothic Medium" pitchFamily="34" charset="0"/>
              </a:rPr>
              <a:t> (French term, taken to Viet Nam, later used in South Africa, Iraq)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Vietnam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http://www.pantawee.com/nong_khai_hotel_picture/vietna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Authors of the Week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77200" cy="541020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b="1" smtClean="0">
              <a:solidFill>
                <a:srgbClr val="FF0000"/>
              </a:solidFill>
            </a:endParaRP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U.S. Administrators and the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official U.S.</a:t>
            </a:r>
            <a:r>
              <a:rPr lang="ja-JP" altLang="en-US" sz="2000" b="1" smtClean="0"/>
              <a:t>”</a:t>
            </a:r>
            <a:r>
              <a:rPr lang="en-US" altLang="ja-JP" sz="2000" b="1" smtClean="0"/>
              <a:t> Need to outwit the communists; find the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decent Asian</a:t>
            </a:r>
            <a:r>
              <a:rPr lang="ja-JP" altLang="en-US" sz="2000" b="1" smtClean="0"/>
              <a:t>”</a:t>
            </a:r>
            <a:endParaRPr lang="en-US" altLang="ja-JP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American compound mentality: the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overseas American</a:t>
            </a:r>
            <a:r>
              <a:rPr lang="ja-JP" altLang="en-US" sz="2000" b="1" smtClean="0"/>
              <a:t>”</a:t>
            </a:r>
            <a:r>
              <a:rPr lang="en-US" altLang="ja-JP" sz="2000" b="1" smtClean="0"/>
              <a:t> sees unusual and unorthodox as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threatening</a:t>
            </a:r>
            <a:r>
              <a:rPr lang="ja-JP" altLang="en-US" sz="2000" b="1" smtClean="0"/>
              <a:t>”</a:t>
            </a:r>
            <a:endParaRPr lang="en-US" altLang="ja-JP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Basic ideology of the 1950s—Image of Russian officials: cultural and linguistic sensitivity</a:t>
            </a:r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U.S. Press—seldom writes about foreign policy and when they do, focus is on those who are </a:t>
            </a:r>
            <a:r>
              <a:rPr lang="ja-JP" altLang="en-US" sz="2000" b="1" smtClean="0"/>
              <a:t>“</a:t>
            </a:r>
            <a:r>
              <a:rPr lang="en-US" altLang="ja-JP" sz="2000" b="1" smtClean="0"/>
              <a:t>threatening</a:t>
            </a:r>
            <a:r>
              <a:rPr lang="ja-JP" altLang="en-US" sz="2000" b="1" smtClean="0"/>
              <a:t>”</a:t>
            </a:r>
            <a:r>
              <a:rPr lang="en-US" altLang="ja-JP" sz="2000" b="1" smtClean="0"/>
              <a:t> U.S. interests</a:t>
            </a:r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smtClean="0"/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smtClean="0"/>
              <a:t>Religion: able to penetrate LDCs, and recruit indigenous allies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288"/>
            <a:ext cx="8001000" cy="1938337"/>
          </a:xfrm>
        </p:spPr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William Lederer and Eugene Burdick, </a:t>
            </a:r>
            <a:r>
              <a:rPr lang="en-US" sz="2800" u="sng" smtClean="0">
                <a:cs typeface="Times New Roman" pitchFamily="18" charset="0"/>
              </a:rPr>
              <a:t>The Ugly American</a:t>
            </a:r>
            <a:br>
              <a:rPr lang="en-US" sz="2800" u="sng" smtClean="0">
                <a:cs typeface="Times New Roman" pitchFamily="18" charset="0"/>
              </a:rPr>
            </a:br>
            <a:endParaRPr lang="en-US" sz="2800" smtClean="0"/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457200" y="1828800"/>
            <a:ext cx="3008313" cy="4691063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smtClean="0"/>
          </a:p>
          <a:p>
            <a:pPr marL="640080" lvl="1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Major Themes</a:t>
            </a:r>
          </a:p>
          <a:p>
            <a:pPr marL="640080" lvl="1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Various meanings of the term, </a:t>
            </a:r>
            <a:r>
              <a:rPr lang="ja-JP" altLang="en-US" sz="1800" b="1" smtClean="0"/>
              <a:t>“</a:t>
            </a:r>
            <a:r>
              <a:rPr lang="en-US" altLang="ja-JP" sz="1800" b="1" smtClean="0"/>
              <a:t>ugly american</a:t>
            </a:r>
            <a:r>
              <a:rPr lang="ja-JP" altLang="en-US" sz="1800" b="1" smtClean="0"/>
              <a:t>”</a:t>
            </a:r>
            <a:endParaRPr lang="en-US" altLang="ja-JP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Types of Americans overseas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The U.S. Foreign Service in 1958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b="1" smtClean="0"/>
              <a:t>Midwestern Salt of the Earth 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1800" b="1" smtClean="0"/>
              <a:t>“</a:t>
            </a:r>
            <a:r>
              <a:rPr lang="en-US" altLang="ja-JP" sz="1800" b="1" smtClean="0"/>
              <a:t>Hearts and Minds</a:t>
            </a:r>
            <a:r>
              <a:rPr lang="ja-JP" altLang="en-US" sz="1800" b="1" smtClean="0"/>
              <a:t>”</a:t>
            </a:r>
            <a:endParaRPr lang="en-US" altLang="ja-JP" sz="18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600" b="1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1600" b="1" smtClean="0"/>
          </a:p>
        </p:txBody>
      </p:sp>
      <p:pic>
        <p:nvPicPr>
          <p:cNvPr id="32772" name="Content Placeholder 6" descr="untitled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9075" y="3338513"/>
            <a:ext cx="1663700" cy="124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462088"/>
          </a:xfrm>
        </p:spPr>
        <p:txBody>
          <a:bodyPr/>
          <a:lstStyle/>
          <a:p>
            <a:r>
              <a:rPr lang="en-US" b="1" smtClean="0"/>
              <a:t>From the Authors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77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smtClean="0"/>
              <a:t>	William Lederer and Eugene Burdick- Journalists- Say Non-Fiction</a:t>
            </a:r>
            <a:endParaRPr lang="en-US" b="1" smtClean="0"/>
          </a:p>
          <a:p>
            <a:pPr lvl="1">
              <a:buFontTx/>
              <a:buNone/>
            </a:pPr>
            <a:r>
              <a:rPr lang="en-US" sz="3200" b="1" smtClean="0"/>
              <a:t>Characters—their significance</a:t>
            </a:r>
          </a:p>
          <a:p>
            <a:pPr lvl="2"/>
            <a:r>
              <a:rPr lang="en-US" sz="2800" b="1" smtClean="0"/>
              <a:t>Development Officials</a:t>
            </a:r>
          </a:p>
          <a:p>
            <a:pPr lvl="2"/>
            <a:r>
              <a:rPr lang="en-US" sz="2800" b="1" smtClean="0"/>
              <a:t>Communist </a:t>
            </a:r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followers</a:t>
            </a:r>
            <a:r>
              <a:rPr lang="ja-JP" altLang="en-US" sz="2800" b="1" smtClean="0">
                <a:cs typeface="HGP明朝E"/>
              </a:rPr>
              <a:t>”</a:t>
            </a:r>
            <a:endParaRPr lang="en-US" altLang="ja-JP" sz="2800" b="1" smtClean="0">
              <a:cs typeface="HGP明朝E"/>
            </a:endParaRPr>
          </a:p>
          <a:p>
            <a:pPr lvl="2"/>
            <a:r>
              <a:rPr lang="en-US" sz="2800" b="1" smtClean="0"/>
              <a:t>Dairy Specialists and </a:t>
            </a:r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Engineers</a:t>
            </a:r>
            <a:r>
              <a:rPr lang="ja-JP" altLang="en-US" sz="2800" b="1" smtClean="0">
                <a:cs typeface="HGP明朝E"/>
              </a:rPr>
              <a:t>”</a:t>
            </a:r>
            <a:endParaRPr lang="en-US" altLang="ja-JP" sz="2800" b="1" smtClean="0">
              <a:cs typeface="HGP明朝E"/>
            </a:endParaRPr>
          </a:p>
          <a:p>
            <a:pPr lvl="2"/>
            <a:r>
              <a:rPr lang="en-US" sz="2800" b="1" smtClean="0"/>
              <a:t>Priests</a:t>
            </a:r>
          </a:p>
          <a:p>
            <a:pPr lvl="2"/>
            <a:r>
              <a:rPr lang="en-US" sz="2800" b="1" smtClean="0"/>
              <a:t>Secretaries as Lacking in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44001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rrec.org.uk/Cars/Rolls-Royce_Armoured_Cars/images/13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582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>
          <a:xfrm>
            <a:off x="1219200" y="0"/>
            <a:ext cx="8410575" cy="146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Millennium Development Goals: Eight Goals for 2015</a:t>
            </a:r>
          </a:p>
        </p:txBody>
      </p:sp>
      <p:pic>
        <p:nvPicPr>
          <p:cNvPr id="35843" name="Picture 4" descr="http://www.nigeriaintel.com/wp-content/uploads/2012/12/MDG-go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484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1560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Social Mobilization Training Still Around</a:t>
            </a:r>
          </a:p>
        </p:txBody>
      </p:sp>
      <p:pic>
        <p:nvPicPr>
          <p:cNvPr id="36867" name="Picture 2" descr="http://www.cgisp.org.np/images/mobil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867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Middle 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The Moderate Interpretation of Development Administration Failures</a:t>
            </a:r>
          </a:p>
          <a:p>
            <a:pPr>
              <a:buFont typeface="Wingdings" pitchFamily="2" charset="2"/>
              <a:buNone/>
            </a:pPr>
            <a:endParaRPr lang="en-US" sz="2800" b="1" smtClean="0"/>
          </a:p>
          <a:p>
            <a:r>
              <a:rPr lang="en-US" sz="2800" b="1" smtClean="0"/>
              <a:t>Goal: Realistic Decision-Making based on sufficient knowledge (strategic planning)  </a:t>
            </a:r>
            <a:r>
              <a:rPr lang="ja-JP" altLang="en-US" sz="2800" b="1" smtClean="0">
                <a:cs typeface="HGP明朝E"/>
              </a:rPr>
              <a:t>“</a:t>
            </a:r>
            <a:r>
              <a:rPr lang="en-US" altLang="ja-JP" sz="2800" b="1" smtClean="0">
                <a:cs typeface="HGP明朝E"/>
              </a:rPr>
              <a:t>Mixed Scanning</a:t>
            </a:r>
            <a:r>
              <a:rPr lang="ja-JP" altLang="en-US" sz="2800" b="1" smtClean="0">
                <a:cs typeface="HGP明朝E"/>
              </a:rPr>
              <a:t>”</a:t>
            </a:r>
            <a:endParaRPr lang="en-US" altLang="ja-JP" sz="2800" b="1" smtClean="0">
              <a:cs typeface="HGP明朝E"/>
            </a:endParaRPr>
          </a:p>
          <a:p>
            <a:endParaRPr lang="en-US" sz="2800" b="1" smtClean="0"/>
          </a:p>
          <a:p>
            <a:r>
              <a:rPr lang="en-US" sz="2800" b="1" smtClean="0"/>
              <a:t>Balance Public-Private Partnerships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mtClean="0"/>
              <a:t>The Twenty-First Century Model Redux</a:t>
            </a:r>
          </a:p>
        </p:txBody>
      </p:sp>
      <p:pic>
        <p:nvPicPr>
          <p:cNvPr id="38915" name="Content Placeholder 3" descr="PublicPrivate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982788"/>
            <a:ext cx="4295775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sz="2800" b="1" dirty="0" smtClean="0"/>
              <a:t>Denis A. </a:t>
            </a:r>
            <a:r>
              <a:rPr lang="en-US" sz="2800" b="1" dirty="0" err="1" smtClean="0"/>
              <a:t>Goulet</a:t>
            </a:r>
            <a:r>
              <a:rPr lang="en-US" sz="2800" b="1" dirty="0" smtClean="0"/>
              <a:t>, 75, died December 26, 2006: Appropriate Theory, Technology  and Practice</a:t>
            </a:r>
            <a:r>
              <a:rPr lang="en-US" dirty="0" smtClean="0"/>
              <a:t> 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446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Foreign Aid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4000" smtClean="0">
                <a:hlinkClick r:id="rId2"/>
              </a:rPr>
              <a:t>The </a:t>
            </a:r>
            <a:r>
              <a:rPr lang="en-US" sz="4000" dirty="0" smtClean="0">
                <a:hlinkClick r:id="rId2"/>
              </a:rPr>
              <a:t>New Charity?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467262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Book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Tales from the Dark Continent by Charles Allen (Born in 1940)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 Singular Woman, by </a:t>
            </a:r>
            <a:r>
              <a:rPr lang="en-US" b="1" dirty="0" err="1" smtClean="0"/>
              <a:t>Janny</a:t>
            </a:r>
            <a:r>
              <a:rPr lang="en-US" b="1" dirty="0" smtClean="0"/>
              <a:t> Scott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53" y="3077135"/>
            <a:ext cx="485823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ecx.images-amazon.com/images/I/51Q5-P3pwuL._SL500_SS500_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087220" cy="30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8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Temptations of “Bridging” Training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Extent to which the administrative culture reflects a high degree of paternalism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One needs flexible people, with flexible minds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35396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963" y="98612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Vietnam Bureaucratic Apparatus</a:t>
            </a:r>
            <a:endParaRPr lang="en-US" dirty="0"/>
          </a:p>
        </p:txBody>
      </p:sp>
      <p:pic>
        <p:nvPicPr>
          <p:cNvPr id="63492" name="Picture 2" descr="http://maxgrace.files.wordpress.com/2010/01/com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4629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4477</TotalTime>
  <Words>1633</Words>
  <Application>Microsoft Office PowerPoint</Application>
  <PresentationFormat>On-screen Show (4:3)</PresentationFormat>
  <Paragraphs>380</Paragraphs>
  <Slides>76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Flow</vt:lpstr>
      <vt:lpstr>Document</vt:lpstr>
      <vt:lpstr>PIA 2501 </vt:lpstr>
      <vt:lpstr>Teaching and Training</vt:lpstr>
      <vt:lpstr>Human Resource Development: Return to the Issue</vt:lpstr>
      <vt:lpstr>Education and Training: Bounded Knowledge vs. the Synthetic Mode of Thought  </vt:lpstr>
      <vt:lpstr>Public or Private:  Does it Make a Difference?</vt:lpstr>
      <vt:lpstr>Temptations of “Bridging” Training</vt:lpstr>
      <vt:lpstr>PowerPoint Presentation</vt:lpstr>
      <vt:lpstr>Temptations of “Bridging” Training</vt:lpstr>
      <vt:lpstr>The Vietnam Bureaucratic Apparatus</vt:lpstr>
      <vt:lpstr>Temptations of Bridging Training</vt:lpstr>
      <vt:lpstr>Problem of Bounded Knowledge</vt:lpstr>
      <vt:lpstr>Problem of Bounded Knowledge </vt:lpstr>
      <vt:lpstr> Education and Training:  </vt:lpstr>
      <vt:lpstr>What does it Mean?  Discussion</vt:lpstr>
      <vt:lpstr>The Synthetic Mode of Thought</vt:lpstr>
      <vt:lpstr>PowerPoint Presentation</vt:lpstr>
      <vt:lpstr>Education and Training</vt:lpstr>
      <vt:lpstr>PowerPoint Presentation</vt:lpstr>
      <vt:lpstr>Education and Training:  </vt:lpstr>
      <vt:lpstr>PowerPoint Presentation</vt:lpstr>
      <vt:lpstr>Training and Education</vt:lpstr>
      <vt:lpstr>The LDC Problem</vt:lpstr>
      <vt:lpstr> Human Resource Development Background</vt:lpstr>
      <vt:lpstr>Indian Cartoon</vt:lpstr>
      <vt:lpstr>Human Resource Development</vt:lpstr>
      <vt:lpstr>Growth of State Led Economy</vt:lpstr>
      <vt:lpstr>The Transformation</vt:lpstr>
      <vt:lpstr>Human Resource Development, Development Management, Planning and Policy</vt:lpstr>
      <vt:lpstr>Human Resource Development- Issue</vt:lpstr>
      <vt:lpstr> Human Resource Development Background in LDCs</vt:lpstr>
      <vt:lpstr> Human Resource Development Background</vt:lpstr>
      <vt:lpstr>Human Resource Development Background Issues</vt:lpstr>
      <vt:lpstr>Sensitivity to Expatriates and Foreign Aid</vt:lpstr>
      <vt:lpstr>Human Resource Development: An Example?</vt:lpstr>
      <vt:lpstr>The Problem</vt:lpstr>
      <vt:lpstr>Kgotla- Traditional Assembly</vt:lpstr>
      <vt:lpstr>Local Government Training Plan</vt:lpstr>
      <vt:lpstr>The Author in 1982</vt:lpstr>
      <vt:lpstr>PowerPoint Presentation</vt:lpstr>
      <vt:lpstr>Local Government Structure in Botswana</vt:lpstr>
      <vt:lpstr>Table 1:  Education and Training Needs of Unified Local Government Service – Summary by Position Classification of Those in Post, February, 1981 </vt:lpstr>
      <vt:lpstr>Table 2:  Sample Table of Cadre Manpower and Training Positions* </vt:lpstr>
      <vt:lpstr>Table 3:  Summary of Manpower and Training Needs, 1982 – 1992,  by ‘A’ and ‘B’ Posts</vt:lpstr>
      <vt:lpstr>Table 4a:  Proposed Training Programme:Treasury/Revenue Cadre </vt:lpstr>
      <vt:lpstr>Table 4b:  Proposed Training Programme:Treasury/Revenue Cadre, cont.</vt:lpstr>
      <vt:lpstr>Table 5:  Sample of a Cadre Training Scheme</vt:lpstr>
      <vt:lpstr>Table 6:  Summary, Student/Week to be Trained</vt:lpstr>
      <vt:lpstr>Local Government in Action, 2012</vt:lpstr>
      <vt:lpstr>PICARD</vt:lpstr>
      <vt:lpstr>Theme Seven:  Foreign Aid Debates</vt:lpstr>
      <vt:lpstr>The Problem (1): Bad Planning and Foreign Aid</vt:lpstr>
      <vt:lpstr>The Foreign Aid Meeting</vt:lpstr>
      <vt:lpstr>The Problem (2)</vt:lpstr>
      <vt:lpstr>But….</vt:lpstr>
      <vt:lpstr>Autonomous Work Packaging Model</vt:lpstr>
      <vt:lpstr>PowerPoint Presentation</vt:lpstr>
      <vt:lpstr>What is the Answer?</vt:lpstr>
      <vt:lpstr>The Problems of Foreign Aid and Development Management</vt:lpstr>
      <vt:lpstr>Late Colonial Philippines</vt:lpstr>
      <vt:lpstr> Discussion: Stanley Karnow:  “In Our Image?” </vt:lpstr>
      <vt:lpstr>How Important is Foreign Aid?</vt:lpstr>
      <vt:lpstr>William J. Lederer and Eugene L. Burdick- The Origin</vt:lpstr>
      <vt:lpstr>“    “The Book of the Week Club” A Book Worth Reading </vt:lpstr>
      <vt:lpstr>Who is the Ugly American?</vt:lpstr>
      <vt:lpstr>Vietnam</vt:lpstr>
      <vt:lpstr>Authors of the Week</vt:lpstr>
      <vt:lpstr>William Lederer and Eugene Burdick, The Ugly American </vt:lpstr>
      <vt:lpstr>From the Authors</vt:lpstr>
      <vt:lpstr>PowerPoint Presentation</vt:lpstr>
      <vt:lpstr>Millennium Development Goals: Eight Goals for 2015</vt:lpstr>
      <vt:lpstr>Social Mobilization Training Still Around</vt:lpstr>
      <vt:lpstr>The Middle View</vt:lpstr>
      <vt:lpstr>The Twenty-First Century Model Redux</vt:lpstr>
      <vt:lpstr>Denis A. Goulet, 75, died December 26, 2006: Appropriate Theory, Technology  and Practice </vt:lpstr>
      <vt:lpstr>Foreign Aid</vt:lpstr>
      <vt:lpstr>Book Discussion</vt:lpstr>
    </vt:vector>
  </TitlesOfParts>
  <Company>CWES Univ.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Projects</dc:title>
  <dc:creator>yoder</dc:creator>
  <cp:lastModifiedBy>Owner</cp:lastModifiedBy>
  <cp:revision>173</cp:revision>
  <cp:lastPrinted>2001-02-16T19:14:07Z</cp:lastPrinted>
  <dcterms:created xsi:type="dcterms:W3CDTF">2001-01-31T16:17:11Z</dcterms:created>
  <dcterms:modified xsi:type="dcterms:W3CDTF">2013-03-21T21:33:46Z</dcterms:modified>
</cp:coreProperties>
</file>