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48"/>
  </p:notesMasterIdLst>
  <p:sldIdLst>
    <p:sldId id="340" r:id="rId2"/>
    <p:sldId id="344" r:id="rId3"/>
    <p:sldId id="286" r:id="rId4"/>
    <p:sldId id="257" r:id="rId5"/>
    <p:sldId id="324" r:id="rId6"/>
    <p:sldId id="260" r:id="rId7"/>
    <p:sldId id="259" r:id="rId8"/>
    <p:sldId id="346" r:id="rId9"/>
    <p:sldId id="349" r:id="rId10"/>
    <p:sldId id="282" r:id="rId11"/>
    <p:sldId id="258" r:id="rId12"/>
    <p:sldId id="262" r:id="rId13"/>
    <p:sldId id="350" r:id="rId14"/>
    <p:sldId id="347" r:id="rId15"/>
    <p:sldId id="351" r:id="rId16"/>
    <p:sldId id="278" r:id="rId17"/>
    <p:sldId id="352" r:id="rId18"/>
    <p:sldId id="280" r:id="rId19"/>
    <p:sldId id="277" r:id="rId20"/>
    <p:sldId id="264" r:id="rId21"/>
    <p:sldId id="353" r:id="rId22"/>
    <p:sldId id="281" r:id="rId23"/>
    <p:sldId id="354" r:id="rId24"/>
    <p:sldId id="348" r:id="rId25"/>
    <p:sldId id="287" r:id="rId26"/>
    <p:sldId id="355" r:id="rId27"/>
    <p:sldId id="288" r:id="rId28"/>
    <p:sldId id="289" r:id="rId29"/>
    <p:sldId id="276" r:id="rId30"/>
    <p:sldId id="290" r:id="rId31"/>
    <p:sldId id="292" r:id="rId32"/>
    <p:sldId id="343" r:id="rId33"/>
    <p:sldId id="293" r:id="rId34"/>
    <p:sldId id="291" r:id="rId35"/>
    <p:sldId id="294" r:id="rId36"/>
    <p:sldId id="295" r:id="rId37"/>
    <p:sldId id="345" r:id="rId38"/>
    <p:sldId id="263" r:id="rId39"/>
    <p:sldId id="373" r:id="rId40"/>
    <p:sldId id="283" r:id="rId41"/>
    <p:sldId id="377" r:id="rId42"/>
    <p:sldId id="365" r:id="rId43"/>
    <p:sldId id="361" r:id="rId44"/>
    <p:sldId id="374" r:id="rId45"/>
    <p:sldId id="375" r:id="rId46"/>
    <p:sldId id="376" r:id="rId4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954" y="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6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6D91F6F-A257-4D3A-932E-D68493A5CAB5}" type="datetimeFigureOut">
              <a:rPr lang="en-US"/>
              <a:pPr>
                <a:defRPr/>
              </a:pPr>
              <a:t>3/21/2013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DDC8861-30F6-4395-BE22-5252B975CD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6247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30" tIns="44865" rIns="89730" bIns="44865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8CA5E1E2-DB15-46D4-A517-AC43477A84CF}" type="slidenum">
              <a:rPr lang="en-US" sz="1200">
                <a:latin typeface="Times New Roman" pitchFamily="18" charset="0"/>
              </a:rPr>
              <a:pPr algn="r" eaLnBrk="1" hangingPunct="1"/>
              <a:t>3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30" tIns="44865" rIns="89730" bIns="44865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C73D9A93-DA89-469C-A654-B2519EB0F7C4}" type="slidenum">
              <a:rPr lang="en-US" sz="1200">
                <a:latin typeface="Times New Roman" pitchFamily="18" charset="0"/>
              </a:rPr>
              <a:pPr algn="r" eaLnBrk="1" hangingPunct="1"/>
              <a:t>14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30" tIns="44865" rIns="89730" bIns="44865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615AAD45-68AD-4902-98BF-60BC52A3DF04}" type="slidenum">
              <a:rPr lang="en-US" sz="1200">
                <a:latin typeface="Times New Roman" pitchFamily="18" charset="0"/>
              </a:rPr>
              <a:pPr algn="r" eaLnBrk="1" hangingPunct="1"/>
              <a:t>16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30" tIns="44865" rIns="89730" bIns="44865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5F3E9F7B-E868-4071-BBBA-6EF2C035A158}" type="slidenum">
              <a:rPr lang="en-US" sz="1200">
                <a:latin typeface="Times New Roman" pitchFamily="18" charset="0"/>
              </a:rPr>
              <a:pPr algn="r" eaLnBrk="1" hangingPunct="1"/>
              <a:t>18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30" tIns="44865" rIns="89730" bIns="44865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EEB132EE-210F-47D7-8D5F-4D3DAF832E04}" type="slidenum">
              <a:rPr lang="en-US" sz="1200">
                <a:latin typeface="Times New Roman" pitchFamily="18" charset="0"/>
              </a:rPr>
              <a:pPr algn="r" eaLnBrk="1" hangingPunct="1"/>
              <a:t>19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30" tIns="44865" rIns="89730" bIns="44865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E3161CC7-898F-4D98-940E-14884985219C}" type="slidenum">
              <a:rPr lang="en-US" sz="1200">
                <a:latin typeface="Times New Roman" pitchFamily="18" charset="0"/>
              </a:rPr>
              <a:pPr algn="r" eaLnBrk="1" hangingPunct="1"/>
              <a:t>20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30" tIns="44865" rIns="89730" bIns="44865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17E933A4-D3A1-458E-A46E-B04B4B0242B8}" type="slidenum">
              <a:rPr lang="en-US" sz="1200">
                <a:latin typeface="Times New Roman" pitchFamily="18" charset="0"/>
              </a:rPr>
              <a:pPr algn="r" eaLnBrk="1" hangingPunct="1"/>
              <a:t>22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30" tIns="44865" rIns="89730" bIns="44865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C18F2F3B-29C0-45F5-95C4-95C0227405EC}" type="slidenum">
              <a:rPr lang="en-US" sz="1200">
                <a:latin typeface="Times New Roman" pitchFamily="18" charset="0"/>
              </a:rPr>
              <a:pPr algn="r" eaLnBrk="1" hangingPunct="1"/>
              <a:t>25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30" tIns="44865" rIns="89730" bIns="44865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E1A93EC8-752B-467C-8134-E3A9F0A175C1}" type="slidenum">
              <a:rPr lang="en-US" sz="1200">
                <a:latin typeface="Times New Roman" pitchFamily="18" charset="0"/>
              </a:rPr>
              <a:pPr algn="r" eaLnBrk="1" hangingPunct="1"/>
              <a:t>27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BDF127-73D3-49EE-97D0-D1AC486E81C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30" tIns="44865" rIns="89730" bIns="44865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208773DA-BA81-4212-A8E1-767AF2A48F8F}" type="slidenum">
              <a:rPr lang="en-US" sz="1200">
                <a:latin typeface="Times New Roman" pitchFamily="18" charset="0"/>
              </a:rPr>
              <a:pPr algn="r" eaLnBrk="1" hangingPunct="1"/>
              <a:t>29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30" tIns="44865" rIns="89730" bIns="44865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8307AF18-B8B9-4820-B385-2B5C9B7B3674}" type="slidenum">
              <a:rPr lang="en-US" sz="1200">
                <a:latin typeface="Times New Roman" pitchFamily="18" charset="0"/>
              </a:rPr>
              <a:pPr algn="r" eaLnBrk="1" hangingPunct="1"/>
              <a:t>4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30" tIns="44865" rIns="89730" bIns="44865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52EB150C-D299-49A5-BCE7-DEE0CF5CC606}" type="slidenum">
              <a:rPr lang="en-US" sz="1200">
                <a:latin typeface="Times New Roman" pitchFamily="18" charset="0"/>
              </a:rPr>
              <a:pPr algn="r" eaLnBrk="1" hangingPunct="1"/>
              <a:t>30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30" tIns="44865" rIns="89730" bIns="44865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67218547-880D-4E91-9F99-CD21E6EA18D9}" type="slidenum">
              <a:rPr lang="en-US" sz="1200">
                <a:latin typeface="Times New Roman" pitchFamily="18" charset="0"/>
              </a:rPr>
              <a:pPr algn="r" eaLnBrk="1" hangingPunct="1"/>
              <a:t>31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30" tIns="44865" rIns="89730" bIns="44865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2A1F5B19-A93E-4A06-8EC1-3FA657E7040D}" type="slidenum">
              <a:rPr lang="en-US" sz="1200">
                <a:latin typeface="Times New Roman" pitchFamily="18" charset="0"/>
              </a:rPr>
              <a:pPr algn="r" eaLnBrk="1" hangingPunct="1"/>
              <a:t>33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69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233558-EFF7-4B27-8823-5919A0C757D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336068D-7EB3-4282-8BC3-B14B9F12B22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01806C-3715-4A9F-9365-447A3BCBCBF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30" tIns="44865" rIns="89730" bIns="44865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3D69CAF7-7A75-4BF1-ADF2-1B27EA7AC3EF}" type="slidenum">
              <a:rPr lang="en-US" sz="1200">
                <a:latin typeface="Times New Roman" pitchFamily="18" charset="0"/>
              </a:rPr>
              <a:pPr algn="r" eaLnBrk="1" hangingPunct="1"/>
              <a:t>38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006739-E98A-47D9-B13D-92DC1D3DA50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30" tIns="44865" rIns="89730" bIns="44865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E059D49D-548F-45C1-A47A-253933550893}" type="slidenum">
              <a:rPr lang="en-US" sz="1200">
                <a:latin typeface="Times New Roman" pitchFamily="18" charset="0"/>
              </a:rPr>
              <a:pPr algn="r" eaLnBrk="1" hangingPunct="1"/>
              <a:t>6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3CD9E9B-768D-494B-A4BA-D634320D4F2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30" tIns="44865" rIns="89730" bIns="44865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A54DC6B1-87D9-48A3-88DB-18E954DA0C0A}" type="slidenum">
              <a:rPr lang="en-US" sz="1200">
                <a:latin typeface="Times New Roman" pitchFamily="18" charset="0"/>
              </a:rPr>
              <a:pPr algn="r" eaLnBrk="1" hangingPunct="1"/>
              <a:t>8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30" tIns="44865" rIns="89730" bIns="44865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DD52C908-F617-4A75-8975-C56FE6D3576A}" type="slidenum">
              <a:rPr lang="en-US" sz="1200">
                <a:latin typeface="Times New Roman" pitchFamily="18" charset="0"/>
              </a:rPr>
              <a:pPr algn="r" eaLnBrk="1" hangingPunct="1"/>
              <a:t>10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30" tIns="44865" rIns="89730" bIns="44865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2CB92A4C-0F03-47D5-B722-F31ABE2F1343}" type="slidenum">
              <a:rPr lang="en-US" sz="1200">
                <a:latin typeface="Times New Roman" pitchFamily="18" charset="0"/>
              </a:rPr>
              <a:pPr algn="r" eaLnBrk="1" hangingPunct="1"/>
              <a:t>11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30" tIns="44865" rIns="89730" bIns="44865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553250B6-654F-4B36-B0E4-4BE8B6E9F400}" type="slidenum">
              <a:rPr lang="en-US" sz="1200">
                <a:latin typeface="Times New Roman" pitchFamily="18" charset="0"/>
              </a:rPr>
              <a:pPr algn="r" eaLnBrk="1" hangingPunct="1"/>
              <a:t>12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9108074 w 5760"/>
                <a:gd name="T3" fmla="*/ 0 h 528"/>
                <a:gd name="T4" fmla="*/ 9108074 w 5760"/>
                <a:gd name="T5" fmla="*/ 838869 h 528"/>
                <a:gd name="T6" fmla="*/ 75901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45C332FC-C2EC-4BCD-95D2-E120B5B1E2E6}" type="datetimeFigureOut">
              <a:rPr lang="en-US"/>
              <a:pPr>
                <a:defRPr/>
              </a:pPr>
              <a:t>3/21/2013</a:t>
            </a:fld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F0804E27-0016-4DC0-A914-9966B2DF04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89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65B1AD-3B13-4B16-B6A0-4B4C416A44CE}" type="datetimeFigureOut">
              <a:rPr lang="en-US"/>
              <a:pPr>
                <a:defRPr/>
              </a:pPr>
              <a:t>3/21/2013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0F0EA-792D-4DF9-BC27-B82F102E39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578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D5674-03AF-4D41-AFB7-5B2F8F858027}" type="datetimeFigureOut">
              <a:rPr lang="en-US"/>
              <a:pPr>
                <a:defRPr/>
              </a:pPr>
              <a:t>3/21/2013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44C06-540F-4AF3-8604-E6E89A2844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516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C8E38-9284-4D65-A2C1-7162F58C8344}" type="datetimeFigureOut">
              <a:rPr lang="en-US"/>
              <a:pPr>
                <a:defRPr/>
              </a:pPr>
              <a:t>3/21/2013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DF82B-5785-4050-954B-7542DC4FCF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514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51B3FAF-0830-42E5-9A7E-0D5D92071E00}" type="datetimeFigureOut">
              <a:rPr lang="en-US"/>
              <a:pPr>
                <a:defRPr/>
              </a:pPr>
              <a:t>3/21/2013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6EF1B0F-B733-4CD2-B360-605FBE6B37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146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39846E8-9B40-4B96-B2FA-48D75B77C7DD}" type="datetimeFigureOut">
              <a:rPr lang="en-US"/>
              <a:pPr>
                <a:defRPr/>
              </a:pPr>
              <a:t>3/21/2013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A6F6688-9C60-4F2D-9760-3053B413A5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0152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A7B0AE5-E1DB-43A4-84DE-94E5164CB7A8}" type="datetimeFigureOut">
              <a:rPr lang="en-US"/>
              <a:pPr>
                <a:defRPr/>
              </a:pPr>
              <a:t>3/21/2013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682894B-744E-4166-B8BE-6CAF742ABF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208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0924442-93A0-41FB-B918-9C9B090945BF}" type="datetimeFigureOut">
              <a:rPr lang="en-US"/>
              <a:pPr>
                <a:defRPr/>
              </a:pPr>
              <a:t>3/21/2013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CBB2B5B-142C-4016-8779-802420395E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8419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428996-5FFC-42FB-B741-B1B8C06A8262}" type="datetimeFigureOut">
              <a:rPr lang="en-US"/>
              <a:pPr>
                <a:defRPr/>
              </a:pPr>
              <a:t>3/21/2013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6CA24-6025-42C7-A979-EB776F51C5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537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F267C33-78A0-4B72-A108-925AF1E092F8}" type="datetimeFigureOut">
              <a:rPr lang="en-US"/>
              <a:pPr>
                <a:defRPr/>
              </a:pPr>
              <a:t>3/21/2013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BC6FCF6-A2E9-4DF6-BEA6-6BB8DA55B0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0118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Freeform 1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3802505 w 5591"/>
              <a:gd name="T3" fmla="*/ 0 h 588"/>
              <a:gd name="T4" fmla="*/ 3802505 w 5591"/>
              <a:gd name="T5" fmla="*/ 838200 h 588"/>
              <a:gd name="T6" fmla="*/ 3168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8946389C-CBDE-4D4F-B3FE-829F65415FD7}" type="datetimeFigureOut">
              <a:rPr lang="en-US"/>
              <a:pPr>
                <a:defRPr/>
              </a:pPr>
              <a:t>3/21/2013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830FEC2-7AAF-4D25-A09B-EECB810D9E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031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7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3802505 w 5591"/>
              <a:gd name="T3" fmla="*/ 0 h 588"/>
              <a:gd name="T4" fmla="*/ 3802505 w 5591"/>
              <a:gd name="T5" fmla="*/ 838200 h 588"/>
              <a:gd name="T6" fmla="*/ 3168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201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6B93F5C5-5887-4239-8148-19A10C776A91}" type="datetimeFigureOut">
              <a:rPr lang="en-US"/>
              <a:pPr>
                <a:defRPr/>
              </a:pPr>
              <a:t>3/21/2013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08F3047D-AEB4-42FD-9559-8EF2A49DAA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895" r:id="rId2"/>
    <p:sldLayoutId id="2147483900" r:id="rId3"/>
    <p:sldLayoutId id="2147483901" r:id="rId4"/>
    <p:sldLayoutId id="2147483902" r:id="rId5"/>
    <p:sldLayoutId id="2147483903" r:id="rId6"/>
    <p:sldLayoutId id="2147483896" r:id="rId7"/>
    <p:sldLayoutId id="2147483904" r:id="rId8"/>
    <p:sldLayoutId id="2147483905" r:id="rId9"/>
    <p:sldLayoutId id="2147483897" r:id="rId10"/>
    <p:sldLayoutId id="214748389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85oOmQgRVHc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areWwhtAr6w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uc8UwgOmN7Y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PIA 2501</a:t>
            </a:r>
            <a:endParaRPr lang="en-US" dirty="0"/>
          </a:p>
        </p:txBody>
      </p:sp>
      <p:sp>
        <p:nvSpPr>
          <p:cNvPr id="16387" name="Subtitle 2"/>
          <p:cNvSpPr>
            <a:spLocks noGrp="1"/>
          </p:cNvSpPr>
          <p:nvPr>
            <p:ph type="subTitle" idx="1"/>
          </p:nvPr>
        </p:nvSpPr>
        <p:spPr>
          <a:xfrm>
            <a:off x="990600" y="457200"/>
            <a:ext cx="7772400" cy="1200150"/>
          </a:xfrm>
        </p:spPr>
        <p:txBody>
          <a:bodyPr/>
          <a:lstStyle/>
          <a:p>
            <a:pPr marR="0"/>
            <a:endParaRPr lang="en-US" b="1" smtClean="0"/>
          </a:p>
          <a:p>
            <a:pPr marR="0"/>
            <a:r>
              <a:rPr lang="en-US" sz="4000" b="1" smtClean="0"/>
              <a:t>Development Policy and Management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Social Development Assumptions</a:t>
            </a:r>
          </a:p>
        </p:txBody>
      </p:sp>
      <p:sp>
        <p:nvSpPr>
          <p:cNvPr id="25603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b="1" smtClean="0"/>
          </a:p>
          <a:p>
            <a:pPr eaLnBrk="1" hangingPunct="1">
              <a:lnSpc>
                <a:spcPct val="90000"/>
              </a:lnSpc>
            </a:pPr>
            <a:endParaRPr lang="en-US" b="1" smtClean="0"/>
          </a:p>
          <a:p>
            <a:pPr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en-US" b="1" smtClean="0"/>
              <a:t>1. Assumes that there can be state managed social mobilization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b="1" smtClean="0"/>
          </a:p>
          <a:p>
            <a:pPr lvl="1" eaLnBrk="1" hangingPunct="1">
              <a:lnSpc>
                <a:spcPct val="90000"/>
              </a:lnSpc>
            </a:pPr>
            <a:r>
              <a:rPr lang="en-US" b="1" smtClean="0"/>
              <a:t>Basic premise: planning is setting of priorities for use of scarce resources through use of rational rather than political processes for family support, education and health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The Assumption: Development Planning as Socialization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eaLnBrk="1" hangingPunct="1"/>
            <a:endParaRPr lang="en-US" b="1" smtClean="0"/>
          </a:p>
          <a:p>
            <a:pPr eaLnBrk="1" hangingPunct="1"/>
            <a:endParaRPr lang="en-US" b="1" smtClean="0"/>
          </a:p>
          <a:p>
            <a:pPr eaLnBrk="1" hangingPunct="1"/>
            <a:endParaRPr lang="en-US" b="1" smtClean="0"/>
          </a:p>
          <a:p>
            <a:pPr eaLnBrk="1" hangingPunct="1">
              <a:buFont typeface="Wingdings 3" pitchFamily="18" charset="2"/>
              <a:buNone/>
            </a:pPr>
            <a:r>
              <a:rPr lang="en-US" b="1" smtClean="0"/>
              <a:t>2. Planning includes secondary and tertiary socialization, but not primary socialization</a:t>
            </a:r>
          </a:p>
          <a:p>
            <a:pPr eaLnBrk="1" hangingPunct="1"/>
            <a:endParaRPr lang="en-US" b="1" smtClean="0"/>
          </a:p>
          <a:p>
            <a:pPr eaLnBrk="1" hangingPunct="1"/>
            <a:r>
              <a:rPr lang="en-US" b="1" smtClean="0"/>
              <a:t>Eg. Social Engineering</a:t>
            </a:r>
          </a:p>
          <a:p>
            <a:pPr eaLnBrk="1" hangingPunct="1"/>
            <a:endParaRPr lang="en-US" b="1" smtClean="0"/>
          </a:p>
          <a:p>
            <a:pPr eaLnBrk="1" hangingPunct="1"/>
            <a:r>
              <a:rPr lang="en-US" b="1" smtClean="0">
                <a:solidFill>
                  <a:srgbClr val="FF0000"/>
                </a:solidFill>
              </a:rPr>
              <a:t>Why is Primary Socialization   so powerful?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350963" y="0"/>
            <a:ext cx="7793037" cy="146208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Development Planning and Human Capacity: Assumptions</a:t>
            </a:r>
          </a:p>
        </p:txBody>
      </p:sp>
      <p:sp>
        <p:nvSpPr>
          <p:cNvPr id="27651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524000"/>
            <a:ext cx="7772400" cy="4114800"/>
          </a:xfrm>
        </p:spPr>
        <p:txBody>
          <a:bodyPr/>
          <a:lstStyle/>
          <a:p>
            <a:pPr eaLnBrk="1" hangingPunct="1">
              <a:buFont typeface="Wingdings 3" pitchFamily="18" charset="2"/>
              <a:buNone/>
            </a:pPr>
            <a:endParaRPr lang="en-US" b="1" smtClean="0"/>
          </a:p>
          <a:p>
            <a:pPr eaLnBrk="1" hangingPunct="1">
              <a:buFont typeface="Wingdings 3" pitchFamily="18" charset="2"/>
              <a:buNone/>
            </a:pPr>
            <a:r>
              <a:rPr lang="en-US" b="1" smtClean="0"/>
              <a:t>	3. Development Planning as a Concept</a:t>
            </a:r>
          </a:p>
          <a:p>
            <a:pPr eaLnBrk="1" hangingPunct="1">
              <a:buFont typeface="Wingdings" pitchFamily="2" charset="2"/>
              <a:buNone/>
            </a:pPr>
            <a:endParaRPr lang="en-US" b="1" smtClean="0"/>
          </a:p>
          <a:p>
            <a:pPr lvl="1" eaLnBrk="1" hangingPunct="1"/>
            <a:r>
              <a:rPr lang="en-US" b="1" smtClean="0"/>
              <a:t>State will serve as </a:t>
            </a:r>
            <a:r>
              <a:rPr lang="en-US" b="1" u="sng" smtClean="0"/>
              <a:t>engine of development</a:t>
            </a:r>
          </a:p>
          <a:p>
            <a:pPr lvl="1" eaLnBrk="1" hangingPunct="1"/>
            <a:endParaRPr lang="en-US" b="1" u="sng" smtClean="0"/>
          </a:p>
          <a:p>
            <a:pPr lvl="1" eaLnBrk="1" hangingPunct="1"/>
            <a:r>
              <a:rPr lang="en-US" b="1" smtClean="0"/>
              <a:t>Goal will be to change </a:t>
            </a:r>
            <a:r>
              <a:rPr lang="en-US" b="1" u="sng" smtClean="0"/>
              <a:t>society, economy and political structures</a:t>
            </a:r>
          </a:p>
          <a:p>
            <a:pPr lvl="1" eaLnBrk="1" hangingPunct="1"/>
            <a:endParaRPr lang="en-US" b="1" u="sng" smtClean="0"/>
          </a:p>
          <a:p>
            <a:pPr lvl="1" eaLnBrk="1" hangingPunct="1"/>
            <a:r>
              <a:rPr lang="en-US" b="1" u="sng" smtClean="0"/>
              <a:t>Controversy not over physical planning but social change and economic behavior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ww.inside-peru.com/images/peru_religion-3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409700"/>
            <a:ext cx="7162800" cy="536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6868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Traditional Gender Roles in Peru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Development Planning Assumptions- Continued</a:t>
            </a:r>
          </a:p>
        </p:txBody>
      </p:sp>
      <p:sp>
        <p:nvSpPr>
          <p:cNvPr id="29699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en-US" b="1" smtClean="0"/>
              <a:t>4. Development Planning accepts premises of Development Administration:</a:t>
            </a:r>
          </a:p>
          <a:p>
            <a:pPr marL="609600" indent="-609600" eaLnBrk="1" hangingPunct="1">
              <a:lnSpc>
                <a:spcPct val="90000"/>
              </a:lnSpc>
              <a:buFont typeface="Wingdings 3" pitchFamily="18" charset="2"/>
              <a:buNone/>
            </a:pPr>
            <a:endParaRPr lang="en-US" b="1" smtClean="0"/>
          </a:p>
          <a:p>
            <a:pPr marL="609600" indent="-609600"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en-US" b="1" smtClean="0"/>
              <a:t>5.  State bureaucracy should take major role in </a:t>
            </a:r>
            <a:r>
              <a:rPr lang="en-US" b="1" u="sng" smtClean="0"/>
              <a:t>social mobilization, economic transformation and increases in productivity</a:t>
            </a:r>
            <a:r>
              <a:rPr lang="en-US" b="1" smtClean="0"/>
              <a:t>; define policy goals for society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 startAt="3"/>
            </a:pPr>
            <a:endParaRPr lang="en-US" b="1" smtClean="0"/>
          </a:p>
          <a:p>
            <a:pPr marL="609600" indent="-609600"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en-US" b="1" smtClean="0"/>
              <a:t>6.   Rejected by some advocates of Development Management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Heavy Industry Focus</a:t>
            </a:r>
            <a:endParaRPr lang="en-US" dirty="0"/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0724" name="Picture 2" descr="http://www.marketoracle.co.uk/images/climate_change_carbon_ta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524000"/>
            <a:ext cx="51054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50963" y="228600"/>
            <a:ext cx="7793037" cy="14620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Development Planning Assumptions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endParaRPr lang="en-US" b="1" smtClean="0"/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endParaRPr lang="en-US" b="1" smtClean="0"/>
          </a:p>
          <a:p>
            <a:pPr marL="609600" indent="-609600"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en-US" b="1" smtClean="0"/>
              <a:t>	7. Assumes that development occurs because of </a:t>
            </a:r>
            <a:r>
              <a:rPr lang="en-US" b="1" u="sng" smtClean="0"/>
              <a:t>planned change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endParaRPr lang="en-US" b="1" smtClean="0"/>
          </a:p>
          <a:p>
            <a:pPr marL="609600" indent="-609600"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en-US" b="1" smtClean="0"/>
              <a:t>	8. Originally, Keynesian planners saw state taking a major role in providing </a:t>
            </a:r>
            <a:r>
              <a:rPr lang="en-US" b="1" u="sng" smtClean="0"/>
              <a:t>leadership</a:t>
            </a:r>
            <a:r>
              <a:rPr lang="en-US" b="1" smtClean="0"/>
              <a:t> to improve standards of living in LDCs</a:t>
            </a:r>
          </a:p>
          <a:p>
            <a:pPr marL="609600" indent="-609600" eaLnBrk="1" hangingPunct="1">
              <a:lnSpc>
                <a:spcPct val="90000"/>
              </a:lnSpc>
              <a:buFont typeface="Wingdings 3" pitchFamily="18" charset="2"/>
              <a:buNone/>
            </a:pPr>
            <a:endParaRPr lang="en-US" b="1" smtClean="0"/>
          </a:p>
          <a:p>
            <a:pPr marL="609600" indent="-609600"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en-US" b="1" smtClean="0"/>
              <a:t>	</a:t>
            </a:r>
            <a:r>
              <a:rPr lang="en-US" b="1" smtClean="0">
                <a:solidFill>
                  <a:srgbClr val="FF0000"/>
                </a:solidFill>
              </a:rPr>
              <a:t>Key: Change Socialization Patterns (Agraria vs. Industria)</a:t>
            </a:r>
            <a:endParaRPr lang="en-US" b="1" smtClean="0"/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endParaRPr lang="en-US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Strong Leadership to Change Social Patterns?</a:t>
            </a:r>
            <a:endParaRPr lang="en-US" dirty="0"/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President Paul Kagame of Rwanda</a:t>
            </a:r>
          </a:p>
        </p:txBody>
      </p:sp>
      <p:pic>
        <p:nvPicPr>
          <p:cNvPr id="32772" name="Picture 2" descr="http://www.newtimes.co.rw/news/files/photos/1330942257f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019300"/>
            <a:ext cx="5976938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33400"/>
            <a:ext cx="7772400" cy="1462088"/>
          </a:xfrm>
        </p:spPr>
        <p:txBody>
          <a:bodyPr>
            <a:normAutofit fontScale="90000"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700" dirty="0" smtClean="0">
                <a:solidFill>
                  <a:schemeClr val="tx1"/>
                </a:solidFill>
              </a:rPr>
              <a:t>Political Assumptions with Development Planning, Continued</a:t>
            </a:r>
            <a:br>
              <a:rPr lang="en-US" sz="2700" dirty="0" smtClean="0">
                <a:solidFill>
                  <a:schemeClr val="tx1"/>
                </a:solidFill>
              </a:rPr>
            </a:br>
            <a:endParaRPr lang="en-US" sz="2700" dirty="0" smtClean="0">
              <a:solidFill>
                <a:schemeClr val="tx1"/>
              </a:solidFill>
            </a:endParaRP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981200"/>
            <a:ext cx="7772400" cy="3886200"/>
          </a:xfrm>
        </p:spPr>
        <p:txBody>
          <a:bodyPr>
            <a:normAutofit fontScale="92500" lnSpcReduction="20000"/>
          </a:bodyPr>
          <a:lstStyle/>
          <a:p>
            <a:pPr marL="990600" lvl="1" indent="-533400" eaLnBrk="1" fontAlgn="auto" hangingPunct="1">
              <a:spcBef>
                <a:spcPts val="324"/>
              </a:spcBef>
              <a:spcAft>
                <a:spcPts val="0"/>
              </a:spcAft>
              <a:buFont typeface="Wingdings" pitchFamily="2" charset="2"/>
              <a:buAutoNum type="arabicPeriod" startAt="6"/>
              <a:defRPr/>
            </a:pPr>
            <a:endParaRPr lang="en-US" b="1" dirty="0" smtClean="0"/>
          </a:p>
          <a:p>
            <a:pPr marL="990600" lvl="1" indent="-533400" eaLnBrk="1" fontAlgn="auto" hangingPunct="1">
              <a:spcBef>
                <a:spcPts val="324"/>
              </a:spcBef>
              <a:spcAft>
                <a:spcPts val="0"/>
              </a:spcAft>
              <a:buFont typeface="Wingdings" pitchFamily="2" charset="2"/>
              <a:buAutoNum type="arabicPeriod" startAt="6"/>
              <a:defRPr/>
            </a:pPr>
            <a:endParaRPr lang="en-US" b="1" dirty="0" smtClean="0"/>
          </a:p>
          <a:p>
            <a:pPr marL="990600" lvl="1" indent="-533400" eaLnBrk="1" fontAlgn="auto" hangingPunct="1">
              <a:spcBef>
                <a:spcPts val="324"/>
              </a:spcBef>
              <a:spcAft>
                <a:spcPts val="0"/>
              </a:spcAft>
              <a:buFont typeface="Verdana" pitchFamily="34" charset="0"/>
              <a:buNone/>
              <a:defRPr/>
            </a:pPr>
            <a:r>
              <a:rPr lang="en-US" b="1" dirty="0" smtClean="0"/>
              <a:t>9.   Assumes political and administrative leadership have made the decision to effect changes in the system</a:t>
            </a:r>
          </a:p>
          <a:p>
            <a:pPr marL="990600" lvl="1" indent="-533400" eaLnBrk="1" fontAlgn="auto" hangingPunct="1">
              <a:spcBef>
                <a:spcPts val="324"/>
              </a:spcBef>
              <a:spcAft>
                <a:spcPts val="0"/>
              </a:spcAft>
              <a:buFont typeface="Wingdings" pitchFamily="2" charset="2"/>
              <a:buAutoNum type="arabicPeriod" startAt="6"/>
              <a:defRPr/>
            </a:pPr>
            <a:endParaRPr lang="en-US" b="1" dirty="0" smtClean="0"/>
          </a:p>
          <a:p>
            <a:pPr marL="990600" lvl="1" indent="-533400" eaLnBrk="1" fontAlgn="auto" hangingPunct="1">
              <a:spcBef>
                <a:spcPts val="324"/>
              </a:spcBef>
              <a:spcAft>
                <a:spcPts val="0"/>
              </a:spcAft>
              <a:buFont typeface="Verdana" pitchFamily="34" charset="0"/>
              <a:buNone/>
              <a:defRPr/>
            </a:pPr>
            <a:r>
              <a:rPr lang="en-US" b="1" dirty="0" smtClean="0"/>
              <a:t>10. This is a meeting point of both counter-dependency strategy and modernization (Keynesianism)</a:t>
            </a:r>
          </a:p>
          <a:p>
            <a:pPr marL="990600" lvl="1" indent="-533400" eaLnBrk="1" fontAlgn="auto" hangingPunct="1">
              <a:spcBef>
                <a:spcPts val="324"/>
              </a:spcBef>
              <a:spcAft>
                <a:spcPts val="0"/>
              </a:spcAft>
              <a:buFont typeface="Wingdings" pitchFamily="2" charset="2"/>
              <a:buAutoNum type="arabicPeriod" startAt="6"/>
              <a:defRPr/>
            </a:pPr>
            <a:endParaRPr lang="en-US" b="1" dirty="0" smtClean="0"/>
          </a:p>
          <a:p>
            <a:pPr marL="990600" lvl="1" indent="-533400" eaLnBrk="1" fontAlgn="auto" hangingPunct="1">
              <a:spcBef>
                <a:spcPts val="324"/>
              </a:spcBef>
              <a:spcAft>
                <a:spcPts val="0"/>
              </a:spcAft>
              <a:buFont typeface="Verdana" pitchFamily="34" charset="0"/>
              <a:buNone/>
              <a:defRPr/>
            </a:pPr>
            <a:r>
              <a:rPr lang="en-US" b="1" dirty="0" smtClean="0"/>
              <a:t>11. Need to strengthen administrative capacity  for social change in development economics and planning area </a:t>
            </a:r>
          </a:p>
          <a:p>
            <a:pPr marL="609600" indent="-60960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sz="25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Development and Social Planning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371600" y="2438400"/>
            <a:ext cx="7772400" cy="4114800"/>
          </a:xfrm>
        </p:spPr>
        <p:txBody>
          <a:bodyPr/>
          <a:lstStyle/>
          <a:p>
            <a:pPr eaLnBrk="1" hangingPunct="1"/>
            <a:r>
              <a:rPr lang="en-US" b="1" smtClean="0"/>
              <a:t>“The Devil is in the Details”</a:t>
            </a:r>
          </a:p>
          <a:p>
            <a:pPr eaLnBrk="1" hangingPunct="1"/>
            <a:endParaRPr lang="en-US" b="1" smtClean="0"/>
          </a:p>
          <a:p>
            <a:pPr lvl="1" eaLnBrk="1" hangingPunct="1"/>
            <a:r>
              <a:rPr lang="en-US" b="1" smtClean="0"/>
              <a:t>An Old Philosopher</a:t>
            </a:r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124200"/>
            <a:ext cx="163036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304800" y="0"/>
            <a:ext cx="8839200" cy="6858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>
                <a:solidFill>
                  <a:srgbClr val="FF0000"/>
                </a:solidFill>
              </a:rPr>
              <a:t/>
            </a:r>
            <a:br>
              <a:rPr lang="en-US" sz="3100" dirty="0" smtClean="0">
                <a:solidFill>
                  <a:srgbClr val="FF0000"/>
                </a:solidFill>
              </a:rPr>
            </a:br>
            <a:r>
              <a:rPr lang="en-US" sz="3100" dirty="0" smtClean="0">
                <a:solidFill>
                  <a:srgbClr val="FF0000"/>
                </a:solidFill>
              </a:rPr>
              <a:t>Discussion:  W</a:t>
            </a:r>
            <a:r>
              <a:rPr lang="en-US" sz="3100" i="1" dirty="0" smtClean="0">
                <a:solidFill>
                  <a:srgbClr val="FF0000"/>
                </a:solidFill>
              </a:rPr>
              <a:t>hat is the role of management in development? How has it failed?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17411" name="Subtitle 2"/>
          <p:cNvSpPr>
            <a:spLocks noGrp="1"/>
          </p:cNvSpPr>
          <p:nvPr>
            <p:ph type="subTitle" idx="4294967295"/>
          </p:nvPr>
        </p:nvSpPr>
        <p:spPr>
          <a:xfrm>
            <a:off x="990600" y="0"/>
            <a:ext cx="7772400" cy="5772150"/>
          </a:xfrm>
        </p:spPr>
        <p:txBody>
          <a:bodyPr/>
          <a:lstStyle/>
          <a:p>
            <a:endParaRPr lang="en-US" smtClean="0"/>
          </a:p>
          <a:p>
            <a:endParaRPr lang="en-US" b="1" smtClean="0"/>
          </a:p>
          <a:p>
            <a:endParaRPr lang="en-US" b="1" smtClean="0"/>
          </a:p>
          <a:p>
            <a:pPr>
              <a:buFont typeface="Wingdings 3" pitchFamily="18" charset="2"/>
              <a:buNone/>
            </a:pPr>
            <a:r>
              <a:rPr lang="en-US" b="1" smtClean="0"/>
              <a:t>Readings:  </a:t>
            </a:r>
          </a:p>
          <a:p>
            <a:pPr>
              <a:buFont typeface="Wingdings 3" pitchFamily="18" charset="2"/>
              <a:buNone/>
            </a:pPr>
            <a:endParaRPr lang="en-US" b="1" smtClean="0"/>
          </a:p>
          <a:p>
            <a:pPr>
              <a:buFont typeface="Wingdings 3" pitchFamily="18" charset="2"/>
              <a:buNone/>
            </a:pPr>
            <a:r>
              <a:rPr lang="en-US" b="1" smtClean="0"/>
              <a:t>1. Picard, “Internal Capacity and Overload in   Guinea and Niger”</a:t>
            </a:r>
          </a:p>
          <a:p>
            <a:pPr>
              <a:buFont typeface="Wingdings 3" pitchFamily="18" charset="2"/>
              <a:buNone/>
            </a:pPr>
            <a:r>
              <a:rPr lang="en-US" b="1" smtClean="0"/>
              <a:t> </a:t>
            </a:r>
          </a:p>
          <a:p>
            <a:pPr>
              <a:buFont typeface="Wingdings 3" pitchFamily="18" charset="2"/>
              <a:buNone/>
            </a:pPr>
            <a:r>
              <a:rPr lang="en-US" b="1" smtClean="0"/>
              <a:t>2. Haslam, et. al.,  chapter 13</a:t>
            </a:r>
          </a:p>
          <a:p>
            <a:endParaRPr lang="en-US" b="1" smtClean="0"/>
          </a:p>
          <a:p>
            <a:pPr>
              <a:buFont typeface="Wingdings 3" pitchFamily="18" charset="2"/>
              <a:buNone/>
            </a:pPr>
            <a:r>
              <a:rPr lang="en-US" b="1" smtClean="0"/>
              <a:t>3. Picard, Fragile Balance, Chapter  12</a:t>
            </a:r>
          </a:p>
          <a:p>
            <a:pPr>
              <a:buFont typeface="Wingdings 3" pitchFamily="18" charset="2"/>
              <a:buNone/>
            </a:pPr>
            <a:endParaRPr lang="en-US" b="1" smtClean="0"/>
          </a:p>
          <a:p>
            <a:pPr>
              <a:buFont typeface="Wingdings 3" pitchFamily="18" charset="2"/>
              <a:buNone/>
            </a:pPr>
            <a:r>
              <a:rPr lang="en-US" b="1" smtClean="0"/>
              <a:t>4. Chinua Achebe, “Civil Peace”</a:t>
            </a:r>
          </a:p>
          <a:p>
            <a:endParaRPr lang="en-US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 Problem: The Lack of Administrative Skills </a:t>
            </a:r>
          </a:p>
        </p:txBody>
      </p:sp>
      <p:sp>
        <p:nvSpPr>
          <p:cNvPr id="67587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1752600"/>
            <a:ext cx="8229600" cy="4754563"/>
          </a:xfrm>
        </p:spPr>
        <p:txBody>
          <a:bodyPr>
            <a:normAutofit fontScale="92500" lnSpcReduction="20000"/>
          </a:bodyPr>
          <a:lstStyle/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b="1" dirty="0" smtClean="0"/>
              <a:t>Human Development depends upon “administrative capacity”</a:t>
            </a: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US" b="1" dirty="0" smtClean="0"/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b="1" dirty="0" smtClean="0"/>
              <a:t>Institutional arrangements for planning, planning agencies, management systems and processes that are innovative </a:t>
            </a: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US" b="1" dirty="0" smtClean="0"/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b="1" dirty="0" smtClean="0"/>
              <a:t>Human behavior is complex. </a:t>
            </a:r>
            <a:r>
              <a:rPr lang="en-US" b="1" i="1" dirty="0" smtClean="0"/>
              <a:t> </a:t>
            </a:r>
            <a:r>
              <a:rPr lang="en-US" b="1" dirty="0" smtClean="0"/>
              <a:t>It involves:</a:t>
            </a: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US" b="1" dirty="0" smtClean="0"/>
          </a:p>
          <a:p>
            <a:pPr marL="859536" lvl="2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"/>
              <a:defRPr/>
            </a:pPr>
            <a:r>
              <a:rPr lang="en-US" b="1" dirty="0" smtClean="0"/>
              <a:t>Networks, </a:t>
            </a:r>
          </a:p>
          <a:p>
            <a:pPr marL="859536" lvl="2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"/>
              <a:defRPr/>
            </a:pPr>
            <a:endParaRPr lang="en-US" b="1" dirty="0" smtClean="0"/>
          </a:p>
          <a:p>
            <a:pPr marL="859536" lvl="2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"/>
              <a:defRPr/>
            </a:pPr>
            <a:r>
              <a:rPr lang="en-US" b="1" dirty="0" smtClean="0"/>
              <a:t>Organizations and </a:t>
            </a:r>
          </a:p>
          <a:p>
            <a:pPr marL="859536" lvl="2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"/>
              <a:defRPr/>
            </a:pPr>
            <a:endParaRPr lang="en-US" b="1" dirty="0" smtClean="0"/>
          </a:p>
          <a:p>
            <a:pPr marL="859536" lvl="2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"/>
              <a:defRPr/>
            </a:pPr>
            <a:r>
              <a:rPr lang="en-US" b="1" dirty="0" smtClean="0"/>
              <a:t>Institutions</a:t>
            </a:r>
          </a:p>
          <a:p>
            <a:pPr marL="859536" lvl="2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"/>
              <a:defRPr/>
            </a:pPr>
            <a:endParaRPr lang="en-US" b="1" dirty="0" smtClean="0"/>
          </a:p>
          <a:p>
            <a:pPr marL="859536" lvl="2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"/>
              <a:defRPr/>
            </a:pPr>
            <a:r>
              <a:rPr lang="en-US" b="1" dirty="0" smtClean="0"/>
              <a:t>Technology</a:t>
            </a:r>
          </a:p>
          <a:p>
            <a:pPr marL="621792" lvl="1" eaLnBrk="1" fontAlgn="auto" hangingPunct="1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endParaRPr lang="en-US" sz="29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www.tutor2u.net/blog/images/uploads/Worldmapp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528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The Implementation Problem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990600"/>
            <a:ext cx="8229600" cy="4525963"/>
          </a:xfrm>
        </p:spPr>
        <p:txBody>
          <a:bodyPr/>
          <a:lstStyle/>
          <a:p>
            <a:pPr lvl="1" eaLnBrk="1" hangingPunct="1"/>
            <a:endParaRPr lang="en-US" b="1" smtClean="0"/>
          </a:p>
          <a:p>
            <a:pPr lvl="1" eaLnBrk="1" hangingPunct="1"/>
            <a:endParaRPr lang="en-US" b="1" smtClean="0"/>
          </a:p>
          <a:p>
            <a:pPr lvl="1" eaLnBrk="1" hangingPunct="1"/>
            <a:r>
              <a:rPr lang="en-US" b="1" smtClean="0"/>
              <a:t>Major responsibility for implementation lies with Planning official at the local level</a:t>
            </a:r>
          </a:p>
          <a:p>
            <a:pPr lvl="1" eaLnBrk="1" hangingPunct="1"/>
            <a:endParaRPr lang="en-US" b="1" smtClean="0"/>
          </a:p>
          <a:p>
            <a:pPr lvl="1" eaLnBrk="1" hangingPunct="1"/>
            <a:r>
              <a:rPr lang="en-US" b="1" smtClean="0"/>
              <a:t>Development change occurs because of </a:t>
            </a:r>
            <a:r>
              <a:rPr lang="en-US" b="1" u="sng" smtClean="0"/>
              <a:t>planned action</a:t>
            </a:r>
          </a:p>
          <a:p>
            <a:pPr lvl="1" eaLnBrk="1" hangingPunct="1"/>
            <a:endParaRPr lang="en-US" b="1" u="sng" smtClean="0"/>
          </a:p>
          <a:p>
            <a:pPr lvl="1" eaLnBrk="1" hangingPunct="1"/>
            <a:r>
              <a:rPr lang="en-US" b="1" smtClean="0"/>
              <a:t>Assumes political and administrative leadership have made </a:t>
            </a:r>
            <a:r>
              <a:rPr lang="en-US" b="1" u="sng" smtClean="0"/>
              <a:t>decision</a:t>
            </a:r>
            <a:r>
              <a:rPr lang="en-US" b="1" smtClean="0"/>
              <a:t> to effect improvement in the social system</a:t>
            </a:r>
          </a:p>
          <a:p>
            <a:pPr lvl="1" eaLnBrk="1" hangingPunct="1"/>
            <a:endParaRPr lang="en-US" b="1" smtClean="0"/>
          </a:p>
          <a:p>
            <a:pPr lvl="1" eaLnBrk="1" hangingPunct="1"/>
            <a:r>
              <a:rPr lang="en-US" b="1" smtClean="0"/>
              <a:t>Local level capacity often non-existent</a:t>
            </a:r>
          </a:p>
          <a:p>
            <a:pPr eaLnBrk="1" hangingPunct="1"/>
            <a:endParaRPr lang="en-US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www.downtoearth.org.in/dte/userfiles/images/21-1_201201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5013"/>
            <a:ext cx="9144000" cy="612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152400" y="152400"/>
            <a:ext cx="8991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2700" dirty="0" smtClean="0"/>
              <a:t>Farmers at a crop planning meeting at an extension service stations in Haryana, India.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762000"/>
            <a:ext cx="7772400" cy="1829761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The International Dimension</a:t>
            </a:r>
            <a:endParaRPr lang="en-US" dirty="0"/>
          </a:p>
        </p:txBody>
      </p:sp>
      <p:sp>
        <p:nvSpPr>
          <p:cNvPr id="39939" name="Subtitle 2"/>
          <p:cNvSpPr>
            <a:spLocks noGrp="1"/>
          </p:cNvSpPr>
          <p:nvPr>
            <p:ph type="subTitle" idx="1"/>
          </p:nvPr>
        </p:nvSpPr>
        <p:spPr>
          <a:xfrm>
            <a:off x="762000" y="2895600"/>
            <a:ext cx="7772400" cy="1200150"/>
          </a:xfrm>
        </p:spPr>
        <p:txBody>
          <a:bodyPr/>
          <a:lstStyle/>
          <a:p>
            <a:pPr marR="0"/>
            <a:r>
              <a:rPr lang="en-US" b="1" smtClean="0"/>
              <a:t>The End of the Cold War, the World Bank and the Reagan/Thatcher changes</a:t>
            </a:r>
          </a:p>
          <a:p>
            <a:pPr marR="0"/>
            <a:endParaRPr lang="en-US" b="1" smtClean="0"/>
          </a:p>
          <a:p>
            <a:pPr marR="0"/>
            <a:r>
              <a:rPr lang="en-US" b="1" smtClean="0">
                <a:solidFill>
                  <a:schemeClr val="accent2"/>
                </a:solidFill>
              </a:rPr>
              <a:t>Review of Context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57200"/>
            <a:ext cx="9144000" cy="11906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End of assumption- Progress is inevitable: Rejection of Social Change Models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66800" y="1828800"/>
            <a:ext cx="8077200" cy="4876800"/>
          </a:xfrm>
        </p:spPr>
        <p:txBody>
          <a:bodyPr>
            <a:normAutofit lnSpcReduction="10000"/>
          </a:bodyPr>
          <a:lstStyle/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US" sz="2500" dirty="0" smtClean="0"/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500" b="1" dirty="0" smtClean="0"/>
              <a:t>1983- Robert McNamara resigns from World Bank-  New and Different Demands</a:t>
            </a: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US" sz="2500" b="1" dirty="0" smtClean="0"/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500" b="1" dirty="0" smtClean="0"/>
              <a:t>Institutions, social change and basic needs abandoned</a:t>
            </a: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US" sz="2500" b="1" dirty="0" smtClean="0"/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500" b="1" dirty="0" smtClean="0"/>
              <a:t>Export Economies--Minerals, agricultural commodities and livestock: Orthodoxy</a:t>
            </a: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US" sz="2500" b="1" dirty="0" smtClean="0"/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500" b="1" dirty="0" smtClean="0"/>
              <a:t>Back to the Future- The key to growth is Structural Adjustment, privatization and market growth </a:t>
            </a:r>
          </a:p>
          <a:p>
            <a:pPr marL="621792" lvl="1" eaLnBrk="1" fontAlgn="auto" hangingPunct="1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endParaRPr lang="en-US" sz="21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www.hotr.us/graphics/reagan_thatch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1985: Bad Planning Discovered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76400"/>
            <a:ext cx="8229600" cy="4525963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</a:pPr>
            <a:endParaRPr lang="en-US" b="1" smtClean="0"/>
          </a:p>
          <a:p>
            <a:pPr lvl="1" eaLnBrk="1" hangingPunct="1">
              <a:lnSpc>
                <a:spcPct val="90000"/>
              </a:lnSpc>
            </a:pPr>
            <a:endParaRPr lang="en-US" b="1" smtClean="0"/>
          </a:p>
          <a:p>
            <a:pPr lvl="1" eaLnBrk="1" hangingPunct="1">
              <a:lnSpc>
                <a:spcPct val="90000"/>
              </a:lnSpc>
            </a:pPr>
            <a:r>
              <a:rPr lang="en-US" b="1" smtClean="0"/>
              <a:t>Illness and death of Brezhnev in Soviet Union</a:t>
            </a:r>
          </a:p>
          <a:p>
            <a:pPr lvl="1" eaLnBrk="1" hangingPunct="1">
              <a:lnSpc>
                <a:spcPct val="90000"/>
              </a:lnSpc>
            </a:pPr>
            <a:endParaRPr lang="en-US" b="1" smtClean="0"/>
          </a:p>
          <a:p>
            <a:pPr lvl="1" eaLnBrk="1" hangingPunct="1">
              <a:lnSpc>
                <a:spcPct val="90000"/>
              </a:lnSpc>
            </a:pPr>
            <a:r>
              <a:rPr lang="en-US" b="1" smtClean="0"/>
              <a:t>The Change: Russia and Structural Adjustment</a:t>
            </a:r>
          </a:p>
          <a:p>
            <a:pPr lvl="1" eaLnBrk="1" hangingPunct="1">
              <a:lnSpc>
                <a:spcPct val="90000"/>
              </a:lnSpc>
            </a:pPr>
            <a:endParaRPr lang="en-US" b="1" smtClean="0"/>
          </a:p>
          <a:p>
            <a:pPr lvl="1" eaLnBrk="1" hangingPunct="1">
              <a:lnSpc>
                <a:spcPct val="90000"/>
              </a:lnSpc>
            </a:pPr>
            <a:r>
              <a:rPr lang="en-US" b="1" smtClean="0"/>
              <a:t>Planning- The “Ivory Tower” problem</a:t>
            </a:r>
          </a:p>
          <a:p>
            <a:pPr lvl="1" eaLnBrk="1" hangingPunct="1">
              <a:lnSpc>
                <a:spcPct val="90000"/>
              </a:lnSpc>
            </a:pPr>
            <a:endParaRPr lang="en-US" b="1" smtClean="0"/>
          </a:p>
          <a:p>
            <a:pPr lvl="1" eaLnBrk="1" hangingPunct="1">
              <a:lnSpc>
                <a:spcPct val="90000"/>
              </a:lnSpc>
            </a:pPr>
            <a:r>
              <a:rPr lang="en-US" b="1" smtClean="0"/>
              <a:t>Ronald Reagan and Margaret Thatcher at height of their power</a:t>
            </a:r>
          </a:p>
          <a:p>
            <a:pPr lvl="1" eaLnBrk="1" hangingPunct="1">
              <a:lnSpc>
                <a:spcPct val="90000"/>
              </a:lnSpc>
            </a:pPr>
            <a:endParaRPr lang="en-US" b="1" smtClean="0"/>
          </a:p>
          <a:p>
            <a:pPr lvl="1" eaLnBrk="1" hangingPunct="1">
              <a:lnSpc>
                <a:spcPct val="90000"/>
              </a:lnSpc>
            </a:pPr>
            <a:r>
              <a:rPr lang="en-US" b="1" smtClean="0"/>
              <a:t>Problems of Second World Applied to “Third World”</a:t>
            </a:r>
          </a:p>
          <a:p>
            <a:pPr eaLnBrk="1" hangingPunct="1">
              <a:lnSpc>
                <a:spcPct val="90000"/>
              </a:lnSpc>
            </a:pPr>
            <a:endParaRPr lang="en-US" sz="2500" b="1" smtClean="0"/>
          </a:p>
          <a:p>
            <a:pPr eaLnBrk="1" hangingPunct="1">
              <a:lnSpc>
                <a:spcPct val="90000"/>
              </a:lnSpc>
            </a:pPr>
            <a:endParaRPr lang="en-US" sz="25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43025" y="2895600"/>
            <a:ext cx="2266950" cy="1697038"/>
          </a:xfrm>
        </p:spPr>
      </p:pic>
      <p:pic>
        <p:nvPicPr>
          <p:cNvPr id="44035" name="Picture 4" descr="barcelonamm10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02175" y="2552700"/>
            <a:ext cx="3586163" cy="2862263"/>
          </a:xfrm>
        </p:spPr>
      </p:pic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 Forgotten Question: Who were Brezhnev and Andropov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50963" y="228600"/>
            <a:ext cx="7793037" cy="14620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Perception of Development Problems- Planning Bad- 1991 to Financial Crisis, 2009 (Summary)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>
            <a:normAutofit fontScale="925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sz="2500" b="1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500" b="1" dirty="0" smtClean="0"/>
              <a:t>The Change: End of Cold War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sz="2500" b="1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500" b="1" dirty="0" smtClean="0"/>
              <a:t>Structural Adjustment- 1989-2001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sz="2500" b="1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500" b="1" dirty="0" smtClean="0"/>
              <a:t>International conflict shifts from East-West rivalry and cold war to ethnic, regional and internal conflicts  culminating in September 11, 2001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sz="2500" b="1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500" b="1" dirty="0" smtClean="0"/>
              <a:t>Now is Economic and Social Planning and State Building Back with Millennium Development Goals?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5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9"/>
          <p:cNvSpPr>
            <a:spLocks noGrp="1" noChangeArrowheads="1"/>
          </p:cNvSpPr>
          <p:nvPr>
            <p:ph type="ctrTitle" idx="4294967295"/>
          </p:nvPr>
        </p:nvSpPr>
        <p:spPr>
          <a:xfrm>
            <a:off x="1371600" y="1676400"/>
            <a:ext cx="7772400" cy="14620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DEVELOPMENT PLANNING and </a:t>
            </a:r>
            <a:r>
              <a:rPr lang="en-US" u="sng" dirty="0" smtClean="0"/>
              <a:t>Social Development</a:t>
            </a:r>
          </a:p>
        </p:txBody>
      </p:sp>
      <p:sp>
        <p:nvSpPr>
          <p:cNvPr id="18435" name="Rectangle 10"/>
          <p:cNvSpPr>
            <a:spLocks noGrp="1" noChangeArrowheads="1"/>
          </p:cNvSpPr>
          <p:nvPr>
            <p:ph type="subTitle" idx="4294967295"/>
          </p:nvPr>
        </p:nvSpPr>
        <p:spPr>
          <a:xfrm>
            <a:off x="1981200" y="3276600"/>
            <a:ext cx="6629400" cy="1752600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en-US" sz="3300" b="1" smtClean="0"/>
              <a:t>  Problems and Issues, </a:t>
            </a: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en-US" sz="3300" b="1" smtClean="0"/>
              <a:t>2001-2012</a:t>
            </a:r>
          </a:p>
          <a:p>
            <a:pPr marL="0" indent="0" algn="ctr" eaLnBrk="1" hangingPunct="1">
              <a:buFont typeface="Wingdings" pitchFamily="2" charset="2"/>
              <a:buNone/>
            </a:pPr>
            <a:endParaRPr lang="en-US" sz="3300" b="1" smtClean="0"/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en-US" sz="3300" b="1" smtClean="0">
                <a:solidFill>
                  <a:srgbClr val="FF0000"/>
                </a:solidFill>
                <a:hlinkClick r:id="rId3"/>
              </a:rPr>
              <a:t>The Problem: Quiet Corruption and the Public Sector    </a:t>
            </a:r>
            <a:r>
              <a:rPr lang="en-US" sz="3300" b="1" smtClean="0">
                <a:solidFill>
                  <a:srgbClr val="FF0000"/>
                </a:solidFill>
              </a:rPr>
              <a:t>VIDE0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305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Bad Planning Discovered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0" y="1444625"/>
            <a:ext cx="4953000" cy="3941763"/>
          </a:xfrm>
        </p:spPr>
        <p:txBody>
          <a:bodyPr/>
          <a:lstStyle/>
          <a:p>
            <a:pPr marL="457200" indent="-457200" algn="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b="1" smtClean="0"/>
              <a:t>From Program to Project Planning: Failure in Africa</a:t>
            </a:r>
          </a:p>
        </p:txBody>
      </p:sp>
      <p:sp>
        <p:nvSpPr>
          <p:cNvPr id="46084" name="Content Placeholder 9"/>
          <p:cNvSpPr>
            <a:spLocks noGrp="1"/>
          </p:cNvSpPr>
          <p:nvPr>
            <p:ph sz="quarter" idx="4294967295"/>
          </p:nvPr>
        </p:nvSpPr>
        <p:spPr>
          <a:xfrm>
            <a:off x="5102225" y="1066800"/>
            <a:ext cx="4041775" cy="3941763"/>
          </a:xfrm>
        </p:spPr>
        <p:txBody>
          <a:bodyPr/>
          <a:lstStyle/>
          <a:p>
            <a:pPr marL="914400" lvl="1" indent="-230188" eaLnBrk="1" hangingPunct="1">
              <a:lnSpc>
                <a:spcPct val="90000"/>
              </a:lnSpc>
            </a:pPr>
            <a:endParaRPr lang="en-US" b="1" smtClean="0"/>
          </a:p>
          <a:p>
            <a:pPr marL="914400" lvl="1" indent="-230188" eaLnBrk="1" hangingPunct="1">
              <a:lnSpc>
                <a:spcPct val="90000"/>
              </a:lnSpc>
            </a:pPr>
            <a:r>
              <a:rPr lang="en-US" sz="2400" b="1" smtClean="0"/>
              <a:t>Ethiopia- Mengistu Haile Mariam declares a Leninist state in 1983</a:t>
            </a:r>
          </a:p>
          <a:p>
            <a:pPr marL="914400" lvl="1" indent="-230188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400" b="1" smtClean="0"/>
          </a:p>
          <a:p>
            <a:pPr marL="914400" lvl="1" indent="-230188" eaLnBrk="1" hangingPunct="1">
              <a:lnSpc>
                <a:spcPct val="90000"/>
              </a:lnSpc>
            </a:pPr>
            <a:r>
              <a:rPr lang="en-US" sz="2400" b="1" smtClean="0"/>
              <a:t>13 million face starvation in Horn of Africa</a:t>
            </a:r>
          </a:p>
          <a:p>
            <a:pPr marL="914400" lvl="1" indent="-230188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400" b="1" smtClean="0"/>
          </a:p>
          <a:p>
            <a:pPr marL="914400" lvl="1" indent="-230188" eaLnBrk="1" hangingPunct="1">
              <a:lnSpc>
                <a:spcPct val="90000"/>
              </a:lnSpc>
            </a:pPr>
            <a:r>
              <a:rPr lang="en-US" sz="2400" b="1" smtClean="0"/>
              <a:t>"We are the World" leads to Donor Fatigue</a:t>
            </a:r>
          </a:p>
          <a:p>
            <a:pPr marL="914400" lvl="1" indent="-230188" eaLnBrk="1" hangingPunct="1">
              <a:lnSpc>
                <a:spcPct val="90000"/>
              </a:lnSpc>
              <a:buFont typeface="Verdana" pitchFamily="34" charset="0"/>
              <a:buNone/>
            </a:pPr>
            <a:r>
              <a:rPr lang="en-US" sz="2400" b="1" smtClean="0"/>
              <a:t> 	and the conclusion that development is private</a:t>
            </a:r>
          </a:p>
        </p:txBody>
      </p:sp>
      <p:pic>
        <p:nvPicPr>
          <p:cNvPr id="46085" name="Picture 5" descr="http://t1.gstatic.com/images?q=tbn:ANd9GcTN9KHMfUSm-EUP8Uwufsi0zB1x29pT5FjouLfIxuq--N0WP2bE4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667000"/>
            <a:ext cx="39624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04800"/>
            <a:ext cx="7793037" cy="14620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/>
              <a:t>The Reagan/Thatcher Mantra: Development Planning:  Failure and Future of Command Economies?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255713" y="1981200"/>
            <a:ext cx="7888287" cy="4532313"/>
          </a:xfrm>
        </p:spPr>
        <p:txBody>
          <a:bodyPr/>
          <a:lstStyle/>
          <a:p>
            <a:pPr lvl="1" eaLnBrk="1" hangingPunct="1"/>
            <a:r>
              <a:rPr lang="en-US" b="1" smtClean="0"/>
              <a:t>Transitional conflicts in Angola, Mozambique- Cold War Proxies</a:t>
            </a:r>
          </a:p>
          <a:p>
            <a:pPr lvl="1" eaLnBrk="1" hangingPunct="1"/>
            <a:endParaRPr lang="en-US" b="1" smtClean="0"/>
          </a:p>
          <a:p>
            <a:pPr lvl="1" eaLnBrk="1" hangingPunct="1"/>
            <a:r>
              <a:rPr lang="en-US" b="1" smtClean="0"/>
              <a:t>CIS and Central Europe become part of development portfolio</a:t>
            </a:r>
          </a:p>
          <a:p>
            <a:pPr lvl="1" eaLnBrk="1" hangingPunct="1"/>
            <a:endParaRPr lang="en-US" b="1" smtClean="0"/>
          </a:p>
          <a:p>
            <a:pPr lvl="1" eaLnBrk="1" hangingPunct="1"/>
            <a:r>
              <a:rPr lang="en-US" b="1" smtClean="0"/>
              <a:t>Cambodia, Nicaragua (Central America)</a:t>
            </a:r>
          </a:p>
          <a:p>
            <a:pPr lvl="1" eaLnBrk="1" hangingPunct="1"/>
            <a:endParaRPr lang="en-US" b="1" smtClean="0"/>
          </a:p>
          <a:p>
            <a:pPr lvl="1" eaLnBrk="1" hangingPunct="1"/>
            <a:r>
              <a:rPr lang="en-US" b="1" smtClean="0"/>
              <a:t>Bosnia, Somalia, Rwanda, Kosovo, </a:t>
            </a:r>
            <a:endParaRPr lang="en-US" sz="2100" b="1" smtClean="0"/>
          </a:p>
          <a:p>
            <a:pPr eaLnBrk="1" hangingPunct="1"/>
            <a:endParaRPr lang="en-US" sz="25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00"/>
                </a:solidFill>
              </a:rPr>
              <a:t>Technology Plays a Role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8131" name="Picture 2" descr="http://www.mobileactive.org/files/DSC009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51000"/>
            <a:ext cx="7515225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57200"/>
            <a:ext cx="91440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Failure of Command Economies, the End of a Century and new focus on HRD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r>
              <a:rPr lang="en-US" b="1" smtClean="0"/>
              <a:t>Afghanistan and Iraq in the 1990s</a:t>
            </a:r>
          </a:p>
          <a:p>
            <a:pPr eaLnBrk="1" hangingPunct="1"/>
            <a:endParaRPr lang="en-US" b="1" smtClean="0"/>
          </a:p>
          <a:p>
            <a:pPr eaLnBrk="1" hangingPunct="1"/>
            <a:r>
              <a:rPr lang="en-US" b="1" smtClean="0"/>
              <a:t>Sudan: A Thirty Years War and Two failed states</a:t>
            </a:r>
          </a:p>
          <a:p>
            <a:pPr eaLnBrk="1" hangingPunct="1"/>
            <a:endParaRPr lang="en-US" b="1" smtClean="0"/>
          </a:p>
          <a:p>
            <a:pPr eaLnBrk="1" hangingPunct="1"/>
            <a:r>
              <a:rPr lang="en-US" b="1" smtClean="0"/>
              <a:t>Terrorism and the Failure of Development</a:t>
            </a:r>
          </a:p>
          <a:p>
            <a:pPr eaLnBrk="1" hangingPunct="1"/>
            <a:endParaRPr lang="en-US" b="1" smtClean="0"/>
          </a:p>
          <a:p>
            <a:pPr eaLnBrk="1" hangingPunct="1"/>
            <a:r>
              <a:rPr lang="en-US" b="1" smtClean="0"/>
              <a:t>Venezuela and Nicaragua , the fall  and rise of the Sandinistas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Whither the “then” New Regime: 1983-2012</a:t>
            </a:r>
          </a:p>
        </p:txBody>
      </p:sp>
      <p:pic>
        <p:nvPicPr>
          <p:cNvPr id="50179" name="Picture 5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1676400"/>
            <a:ext cx="5105400" cy="3902075"/>
          </a:xfrm>
        </p:spPr>
      </p:pic>
      <p:pic>
        <p:nvPicPr>
          <p:cNvPr id="5018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295400"/>
            <a:ext cx="3363913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57525" y="2728913"/>
            <a:ext cx="3028950" cy="2030412"/>
          </a:xfrm>
        </p:spPr>
      </p:pic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 smtClean="0"/>
              <a:t>Return of “Populist” Command Economy- The Once and Future Presidents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/>
              <a:t>Valdrack </a:t>
            </a:r>
            <a:r>
              <a:rPr lang="en-US" sz="3200" dirty="0" err="1" smtClean="0"/>
              <a:t>Jaentschke</a:t>
            </a:r>
            <a:r>
              <a:rPr lang="en-US" sz="3200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78852" name="Rectangle 3"/>
          <p:cNvSpPr>
            <a:spLocks noGrp="1" noChangeArrowheads="1"/>
          </p:cNvSpPr>
          <p:nvPr>
            <p:ph type="body" idx="2"/>
          </p:nvPr>
        </p:nvSpPr>
        <p:spPr>
          <a:xfrm>
            <a:off x="762000" y="1524000"/>
            <a:ext cx="3124200" cy="4691063"/>
          </a:xfrm>
        </p:spPr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2400" b="1" smtClean="0"/>
              <a:t>1990s Worked as Consultant for International NGOs Promoting “Democracy”</a:t>
            </a:r>
          </a:p>
          <a:p>
            <a:pPr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sz="2400" b="1" smtClean="0"/>
          </a:p>
          <a:p>
            <a:pPr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2400" b="1" smtClean="0"/>
              <a:t>2009- Declared Government would expel NGOs promoting Opposition To Current Government</a:t>
            </a:r>
          </a:p>
        </p:txBody>
      </p:sp>
      <p:sp>
        <p:nvSpPr>
          <p:cNvPr id="52228" name="Content Placeholder 4"/>
          <p:cNvSpPr>
            <a:spLocks noGrp="1"/>
          </p:cNvSpPr>
          <p:nvPr>
            <p:ph sz="half" idx="1"/>
          </p:nvPr>
        </p:nvSpPr>
        <p:spPr>
          <a:xfrm>
            <a:off x="914400" y="274638"/>
            <a:ext cx="7480300" cy="4572000"/>
          </a:xfrm>
        </p:spPr>
        <p:txBody>
          <a:bodyPr/>
          <a:lstStyle/>
          <a:p>
            <a:pPr eaLnBrk="1" hangingPunct="1"/>
            <a:r>
              <a:rPr lang="en-US" sz="2800" b="1" smtClean="0"/>
              <a:t>Development Minister in Nicaragua (GSPIA, 1991)</a:t>
            </a:r>
          </a:p>
        </p:txBody>
      </p:sp>
      <p:pic>
        <p:nvPicPr>
          <p:cNvPr id="5222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209800"/>
            <a:ext cx="4076700" cy="358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888" cy="4572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3251" name="Text Placeholder 2"/>
          <p:cNvSpPr>
            <a:spLocks noGrp="1"/>
          </p:cNvSpPr>
          <p:nvPr>
            <p:ph type="body" idx="2"/>
          </p:nvPr>
        </p:nvSpPr>
        <p:spPr>
          <a:xfrm>
            <a:off x="4114800" y="5943600"/>
            <a:ext cx="3975100" cy="914400"/>
          </a:xfrm>
        </p:spPr>
        <p:txBody>
          <a:bodyPr/>
          <a:lstStyle/>
          <a:p>
            <a:r>
              <a:rPr lang="en-US" b="1" smtClean="0"/>
              <a:t>MID Graduate School of Public and International Affairs, University of Pittsburgh</a:t>
            </a:r>
          </a:p>
        </p:txBody>
      </p:sp>
      <p:sp>
        <p:nvSpPr>
          <p:cNvPr id="53252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638"/>
            <a:ext cx="8001000" cy="4572000"/>
          </a:xfrm>
        </p:spPr>
        <p:txBody>
          <a:bodyPr/>
          <a:lstStyle/>
          <a:p>
            <a:r>
              <a:rPr lang="en-US" smtClean="0"/>
              <a:t>Now Vice Minister of Foreign Affairs</a:t>
            </a:r>
          </a:p>
        </p:txBody>
      </p:sp>
      <p:pic>
        <p:nvPicPr>
          <p:cNvPr id="53253" name="Picture 2" descr="http://bluenetwork.org/gallery2/main.php?g2_view=core.DownloadItem&amp;g2_itemId=6397&amp;g2_serialNumber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19200"/>
            <a:ext cx="7867650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50963" y="457200"/>
            <a:ext cx="7793037" cy="14620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Discussion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r>
              <a:rPr lang="en-US" sz="3300" b="1" smtClean="0"/>
              <a:t>Assess the idea of forced social engineering </a:t>
            </a:r>
          </a:p>
        </p:txBody>
      </p:sp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276600"/>
            <a:ext cx="180975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SATIRE  </a:t>
            </a:r>
            <a:r>
              <a:rPr lang="en-US" dirty="0" smtClean="0">
                <a:solidFill>
                  <a:schemeClr val="accent2"/>
                </a:solidFill>
              </a:rPr>
              <a:t>VIDEO</a:t>
            </a:r>
            <a:endParaRPr lang="en-US" dirty="0"/>
          </a:p>
        </p:txBody>
      </p:sp>
      <p:sp>
        <p:nvSpPr>
          <p:cNvPr id="55299" name="Subtitle 2"/>
          <p:cNvSpPr>
            <a:spLocks noGrp="1"/>
          </p:cNvSpPr>
          <p:nvPr>
            <p:ph type="subTitle" idx="1"/>
          </p:nvPr>
        </p:nvSpPr>
        <p:spPr>
          <a:xfrm>
            <a:off x="685800" y="3611563"/>
            <a:ext cx="7772400" cy="1200150"/>
          </a:xfrm>
        </p:spPr>
        <p:txBody>
          <a:bodyPr/>
          <a:lstStyle/>
          <a:p>
            <a:pPr marR="0"/>
            <a:r>
              <a:rPr lang="en-US" sz="4000" b="1" smtClean="0">
                <a:hlinkClick r:id="rId2"/>
              </a:rPr>
              <a:t>One Response to the Authoritarian Regime</a:t>
            </a:r>
            <a:endParaRPr lang="en-US" sz="40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990600"/>
            <a:ext cx="7793037" cy="146208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dirty="0" smtClean="0">
                <a:solidFill>
                  <a:schemeClr val="tx1"/>
                </a:solidFill>
              </a:rPr>
              <a:t>FROM PLANNING TO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HUMAN RESOURCE DEVELOPMENT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Part II: Building Capacity</a:t>
            </a:r>
          </a:p>
        </p:txBody>
      </p:sp>
      <p:pic>
        <p:nvPicPr>
          <p:cNvPr id="19459" name="Picture 4" descr="http://www.gdrc.org/about/cb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152900"/>
            <a:ext cx="457200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888" cy="457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632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4638"/>
            <a:ext cx="3975100" cy="914400"/>
          </a:xfrm>
        </p:spPr>
        <p:txBody>
          <a:bodyPr/>
          <a:lstStyle/>
          <a:p>
            <a:pPr eaLnBrk="1" hangingPunct="1"/>
            <a:r>
              <a:rPr lang="en-US" sz="4000" b="1" smtClean="0"/>
              <a:t>Ten Minute</a:t>
            </a:r>
            <a:r>
              <a:rPr lang="en-US" sz="4000" smtClean="0"/>
              <a:t>s</a:t>
            </a:r>
            <a:endParaRPr lang="en-US" sz="4000" b="1" smtClean="0"/>
          </a:p>
        </p:txBody>
      </p:sp>
      <p:sp>
        <p:nvSpPr>
          <p:cNvPr id="5632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638"/>
            <a:ext cx="7480300" cy="4572000"/>
          </a:xfrm>
        </p:spPr>
        <p:txBody>
          <a:bodyPr/>
          <a:lstStyle/>
          <a:p>
            <a:pPr eaLnBrk="1" hangingPunct="1"/>
            <a:r>
              <a:rPr lang="en-US" sz="4400" b="1" smtClean="0"/>
              <a:t>Break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  <a:p>
            <a:endParaRPr lang="en-US" smtClean="0"/>
          </a:p>
          <a:p>
            <a:r>
              <a:rPr lang="en-US" b="1" smtClean="0">
                <a:solidFill>
                  <a:srgbClr val="FF0000"/>
                </a:solidFill>
              </a:rPr>
              <a:t>The Role of Satire in Capacity Building for Good Governance?</a:t>
            </a:r>
          </a:p>
          <a:p>
            <a:endParaRPr lang="en-US" b="1" smtClean="0">
              <a:solidFill>
                <a:srgbClr val="FF0000"/>
              </a:solidFill>
            </a:endParaRPr>
          </a:p>
          <a:p>
            <a:r>
              <a:rPr lang="en-US" b="1" smtClean="0">
                <a:solidFill>
                  <a:srgbClr val="FF0000"/>
                </a:solidFill>
                <a:hlinkClick r:id="rId2"/>
              </a:rPr>
              <a:t>They Put the Mock in Democracy</a:t>
            </a:r>
            <a:endParaRPr lang="en-US" b="1" smtClean="0">
              <a:solidFill>
                <a:srgbClr val="FF0000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The Need for  a Grain of Salt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Meet the Authors</a:t>
            </a:r>
            <a:endParaRPr lang="en-US" dirty="0"/>
          </a:p>
        </p:txBody>
      </p:sp>
      <p:sp>
        <p:nvSpPr>
          <p:cNvPr id="983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98308" name="Picture 2" descr="http://www.authorauthorshreveport.com/AuthorAuthorPlain_1__op_800x4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8535988" cy="497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Discussion Books</a:t>
            </a:r>
            <a:endParaRPr lang="en-US" dirty="0"/>
          </a:p>
        </p:txBody>
      </p:sp>
      <p:sp>
        <p:nvSpPr>
          <p:cNvPr id="993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b="1" smtClean="0"/>
              <a:t>Overthrow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r>
              <a:rPr lang="en-US" b="1" smtClean="0"/>
              <a:t>A Bend in the River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V.S. Naipaul</a:t>
            </a:r>
          </a:p>
        </p:txBody>
      </p:sp>
      <p:sp>
        <p:nvSpPr>
          <p:cNvPr id="100355" name="Rectangle 2"/>
          <p:cNvSpPr>
            <a:spLocks noChangeArrowheads="1"/>
          </p:cNvSpPr>
          <p:nvPr/>
        </p:nvSpPr>
        <p:spPr bwMode="auto">
          <a:xfrm>
            <a:off x="2286000" y="3124200"/>
            <a:ext cx="6096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>
                <a:solidFill>
                  <a:srgbClr val="292929"/>
                </a:solidFill>
              </a:rPr>
              <a:t>http://www.youtube.com/watch?v=MAQswLNMW-I</a:t>
            </a:r>
          </a:p>
        </p:txBody>
      </p:sp>
      <p:pic>
        <p:nvPicPr>
          <p:cNvPr id="10035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8800"/>
            <a:ext cx="6815138" cy="453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Steven </a:t>
            </a:r>
            <a:r>
              <a:rPr lang="en-US" dirty="0" err="1" smtClean="0"/>
              <a:t>Kinzer</a:t>
            </a:r>
            <a:endParaRPr lang="en-US" dirty="0"/>
          </a:p>
        </p:txBody>
      </p:sp>
      <p:pic>
        <p:nvPicPr>
          <p:cNvPr id="101379" name="Picture 2" descr="http://d1k4es7bw1lvxt.cloudfront.net/showPicture.php?programid=163361&amp;height=290&amp;width=4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600" y="1371600"/>
            <a:ext cx="686435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45162"/>
          </a:xfrm>
        </p:spPr>
        <p:txBody>
          <a:bodyPr/>
          <a:lstStyle/>
          <a:p>
            <a:pPr>
              <a:defRPr/>
            </a:pPr>
            <a:r>
              <a:rPr lang="en-US" sz="6600" dirty="0" smtClean="0">
                <a:solidFill>
                  <a:srgbClr val="FF0000"/>
                </a:solidFill>
              </a:rPr>
              <a:t>Discussion</a:t>
            </a:r>
            <a:endParaRPr lang="en-US" sz="6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839913"/>
            <a:ext cx="8229600" cy="3810000"/>
          </a:xfrm>
        </p:spPr>
      </p:pic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33400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The Problem: Public Corruption and Loss of Faith in State social action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Development Planning as Socialization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371600" y="1600200"/>
            <a:ext cx="7772400" cy="5257800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</a:pPr>
            <a:endParaRPr lang="en-US" sz="2900" b="1" smtClean="0"/>
          </a:p>
          <a:p>
            <a:pPr lvl="1" eaLnBrk="1" hangingPunct="1">
              <a:lnSpc>
                <a:spcPct val="90000"/>
              </a:lnSpc>
            </a:pPr>
            <a:r>
              <a:rPr lang="en-US" sz="2900" b="1" smtClean="0"/>
              <a:t>Primary—Family; before school</a:t>
            </a:r>
          </a:p>
          <a:p>
            <a:pPr lvl="1" eaLnBrk="1" hangingPunct="1">
              <a:lnSpc>
                <a:spcPct val="90000"/>
              </a:lnSpc>
            </a:pPr>
            <a:endParaRPr lang="en-US" sz="2900" b="1" smtClean="0"/>
          </a:p>
          <a:p>
            <a:pPr lvl="1" eaLnBrk="1" hangingPunct="1">
              <a:lnSpc>
                <a:spcPct val="90000"/>
              </a:lnSpc>
            </a:pPr>
            <a:r>
              <a:rPr lang="en-US" sz="2900" b="1" smtClean="0"/>
              <a:t>Secondary--Primary and Secondary Education</a:t>
            </a:r>
          </a:p>
          <a:p>
            <a:pPr lvl="1" eaLnBrk="1" hangingPunct="1">
              <a:lnSpc>
                <a:spcPct val="90000"/>
              </a:lnSpc>
            </a:pPr>
            <a:endParaRPr lang="en-US" sz="2900" b="1" smtClean="0"/>
          </a:p>
          <a:p>
            <a:pPr lvl="1" eaLnBrk="1" hangingPunct="1">
              <a:lnSpc>
                <a:spcPct val="90000"/>
              </a:lnSpc>
            </a:pPr>
            <a:r>
              <a:rPr lang="en-US" sz="2900" b="1" smtClean="0"/>
              <a:t>Tertiary--Adult (including Higher education and On the Job) </a:t>
            </a:r>
          </a:p>
          <a:p>
            <a:pPr lvl="1" eaLnBrk="1" hangingPunct="1">
              <a:lnSpc>
                <a:spcPct val="90000"/>
              </a:lnSpc>
            </a:pPr>
            <a:endParaRPr lang="en-US" sz="2900" b="1" smtClean="0"/>
          </a:p>
          <a:p>
            <a:pPr lvl="1" eaLnBrk="1" hangingPunct="1">
              <a:lnSpc>
                <a:spcPct val="90000"/>
              </a:lnSpc>
            </a:pPr>
            <a:r>
              <a:rPr lang="en-US" sz="2900" b="1" smtClean="0"/>
              <a:t>Problem: Social Engineering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76500" y="2271713"/>
            <a:ext cx="4191000" cy="2944812"/>
          </a:xfrm>
        </p:spPr>
      </p:pic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Primary Socialization in Lithuania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Development Planning and Social Change: Overall Assumption</a:t>
            </a:r>
          </a:p>
        </p:txBody>
      </p:sp>
      <p:sp>
        <p:nvSpPr>
          <p:cNvPr id="64515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828800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b="1" dirty="0" smtClean="0"/>
              <a:t>Classical Assumption </a:t>
            </a:r>
          </a:p>
          <a:p>
            <a:pPr marL="0" indent="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b="1" dirty="0" smtClean="0"/>
          </a:p>
          <a:p>
            <a:pPr marL="0" indent="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b="1" dirty="0" smtClean="0"/>
              <a:t>Role of the government agent is:</a:t>
            </a:r>
          </a:p>
          <a:p>
            <a:pPr marL="0" indent="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b="1" dirty="0" smtClean="0"/>
          </a:p>
          <a:p>
            <a:pPr marL="0" indent="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b="1" dirty="0" smtClean="0"/>
              <a:t>ACT AS A </a:t>
            </a:r>
            <a:r>
              <a:rPr lang="en-US" b="1" u="sng" dirty="0" smtClean="0"/>
              <a:t>CHANGE AGENT</a:t>
            </a:r>
            <a:r>
              <a:rPr lang="en-US" b="1" dirty="0" smtClean="0"/>
              <a:t> </a:t>
            </a:r>
          </a:p>
          <a:p>
            <a:pPr marL="0" indent="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b="1" dirty="0" smtClean="0"/>
          </a:p>
          <a:p>
            <a:pPr marL="0" indent="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b="1" dirty="0" smtClean="0"/>
              <a:t>and  Provide necessary stimulation to society to ensure social change</a:t>
            </a:r>
          </a:p>
          <a:p>
            <a:pPr marL="0" indent="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b="1" dirty="0" smtClean="0"/>
          </a:p>
          <a:p>
            <a:pPr marL="0" indent="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b="1" dirty="0" smtClean="0"/>
              <a:t>Key:  Focus is on Human Behavior</a:t>
            </a:r>
          </a:p>
          <a:p>
            <a:pPr marL="0" indent="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Young Pioneers Kazakh S.S.R.</a:t>
            </a:r>
            <a:endParaRPr lang="en-US" dirty="0"/>
          </a:p>
        </p:txBody>
      </p:sp>
      <p:pic>
        <p:nvPicPr>
          <p:cNvPr id="24579" name="Picture 2" descr="http://upload.wikimedia.org/wikipedia/commons/2/25/Young_Pioneers_in_Kazakh_SS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75" y="1295400"/>
            <a:ext cx="74803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1772</TotalTime>
  <Words>934</Words>
  <Application>Microsoft Office PowerPoint</Application>
  <PresentationFormat>On-screen Show (4:3)</PresentationFormat>
  <Paragraphs>245</Paragraphs>
  <Slides>46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Concourse</vt:lpstr>
      <vt:lpstr>PIA 2501</vt:lpstr>
      <vt:lpstr>   Discussion:  What is the role of management in development? How has it failed? </vt:lpstr>
      <vt:lpstr>DEVELOPMENT PLANNING and Social Development</vt:lpstr>
      <vt:lpstr>     FROM PLANNING TO  HUMAN RESOURCE DEVELOPMENT   Part II: Building Capacity</vt:lpstr>
      <vt:lpstr>The Problem: Public Corruption and Loss of Faith in State social action</vt:lpstr>
      <vt:lpstr>Development Planning as Socialization</vt:lpstr>
      <vt:lpstr>Primary Socialization in Lithuania</vt:lpstr>
      <vt:lpstr>Development Planning and Social Change: Overall Assumption</vt:lpstr>
      <vt:lpstr>Young Pioneers Kazakh S.S.R.</vt:lpstr>
      <vt:lpstr>Social Development Assumptions</vt:lpstr>
      <vt:lpstr>The Assumption: Development Planning as Socialization</vt:lpstr>
      <vt:lpstr>Development Planning and Human Capacity: Assumptions</vt:lpstr>
      <vt:lpstr>Traditional Gender Roles in Peru</vt:lpstr>
      <vt:lpstr>Development Planning Assumptions- Continued</vt:lpstr>
      <vt:lpstr>Heavy Industry Focus</vt:lpstr>
      <vt:lpstr>Development Planning Assumptions</vt:lpstr>
      <vt:lpstr>Strong Leadership to Change Social Patterns?</vt:lpstr>
      <vt:lpstr>   Political Assumptions with Development Planning, Continued </vt:lpstr>
      <vt:lpstr>Development and Social Planning</vt:lpstr>
      <vt:lpstr> Problem: The Lack of Administrative Skills </vt:lpstr>
      <vt:lpstr>PowerPoint Presentation</vt:lpstr>
      <vt:lpstr>The Implementation Problem</vt:lpstr>
      <vt:lpstr>Farmers at a crop planning meeting at an extension service stations in Haryana, India. </vt:lpstr>
      <vt:lpstr>The International Dimension</vt:lpstr>
      <vt:lpstr>End of assumption- Progress is inevitable: Rejection of Social Change Models</vt:lpstr>
      <vt:lpstr>PowerPoint Presentation</vt:lpstr>
      <vt:lpstr>1985: Bad Planning Discovered</vt:lpstr>
      <vt:lpstr>A Forgotten Question: Who were Brezhnev and Andropov</vt:lpstr>
      <vt:lpstr>Perception of Development Problems- Planning Bad- 1991 to Financial Crisis, 2009 (Summary)</vt:lpstr>
      <vt:lpstr>Bad Planning Discovered</vt:lpstr>
      <vt:lpstr>The Reagan/Thatcher Mantra: Development Planning:  Failure and Future of Command Economies?</vt:lpstr>
      <vt:lpstr>Technology Plays a Role</vt:lpstr>
      <vt:lpstr>Failure of Command Economies, the End of a Century and new focus on HRD</vt:lpstr>
      <vt:lpstr>Whither the “then” New Regime: 1983-2012</vt:lpstr>
      <vt:lpstr>Return of “Populist” Command Economy- The Once and Future Presidents</vt:lpstr>
      <vt:lpstr>Valdrack Jaentschke  </vt:lpstr>
      <vt:lpstr>PowerPoint Presentation</vt:lpstr>
      <vt:lpstr>Discussion</vt:lpstr>
      <vt:lpstr>SATIRE  VIDEO</vt:lpstr>
      <vt:lpstr>PowerPoint Presentation</vt:lpstr>
      <vt:lpstr>The Need for  a Grain of Salt</vt:lpstr>
      <vt:lpstr>Meet the Authors</vt:lpstr>
      <vt:lpstr>Discussion Books</vt:lpstr>
      <vt:lpstr>V.S. Naipaul</vt:lpstr>
      <vt:lpstr>Steven Kinzer</vt:lpstr>
      <vt:lpstr>Discussion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 Shift  PLANNING, HUMAN RESOURCE DEVELOPMENT AND SOCIETY</dc:title>
  <dc:creator>Lou</dc:creator>
  <cp:lastModifiedBy>Owner</cp:lastModifiedBy>
  <cp:revision>68</cp:revision>
  <dcterms:created xsi:type="dcterms:W3CDTF">2006-08-16T00:00:00Z</dcterms:created>
  <dcterms:modified xsi:type="dcterms:W3CDTF">2013-03-21T21:30:26Z</dcterms:modified>
</cp:coreProperties>
</file>